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03" r:id="rId4"/>
    <p:sldId id="304" r:id="rId5"/>
    <p:sldId id="305" r:id="rId6"/>
    <p:sldId id="306" r:id="rId7"/>
    <p:sldId id="307" r:id="rId8"/>
    <p:sldId id="308" r:id="rId9"/>
    <p:sldId id="275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4" r:id="rId25"/>
    <p:sldId id="323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</p:sldIdLst>
  <p:sldSz cx="18288000" cy="10287000"/>
  <p:notesSz cx="6858000" cy="9144000"/>
  <p:embeddedFontLst>
    <p:embeddedFont>
      <p:font typeface="Calistoga" pitchFamily="2" charset="77"/>
      <p:regular r:id="rId46"/>
    </p:embeddedFont>
    <p:embeddedFont>
      <p:font typeface="Cambria Math" panose="02040503050406030204" pitchFamily="18" charset="0"/>
      <p:regular r:id="rId47"/>
    </p:embeddedFont>
    <p:embeddedFont>
      <p:font typeface="Now" pitchFamily="2" charset="77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23783-2F44-564E-A139-0072A6A29846}" v="1" dt="2026-01-05T22:11:02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1" autoAdjust="0"/>
    <p:restoredTop sz="94493" autoAdjust="0"/>
  </p:normalViewPr>
  <p:slideViewPr>
    <p:cSldViewPr>
      <p:cViewPr varScale="1">
        <p:scale>
          <a:sx n="67" d="100"/>
          <a:sy n="67" d="100"/>
        </p:scale>
        <p:origin x="208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ertram" userId="ae65e3095411f4f6" providerId="LiveId" clId="{B5FB1D19-3686-5864-8406-9C86D14C8DC2}"/>
    <pc:docChg chg="undo redo custSel addSld delSld modSld sldOrd">
      <pc:chgData name="Jessica Bertram" userId="ae65e3095411f4f6" providerId="LiveId" clId="{B5FB1D19-3686-5864-8406-9C86D14C8DC2}" dt="2026-01-05T22:11:12.832" v="11621" actId="1035"/>
      <pc:docMkLst>
        <pc:docMk/>
      </pc:docMkLst>
      <pc:sldChg chg="addSp delSp modSp add mod">
        <pc:chgData name="Jessica Bertram" userId="ae65e3095411f4f6" providerId="LiveId" clId="{B5FB1D19-3686-5864-8406-9C86D14C8DC2}" dt="2026-01-05T22:11:12.832" v="11621" actId="1035"/>
        <pc:sldMkLst>
          <pc:docMk/>
          <pc:sldMk cId="2248080157" sldId="343"/>
        </pc:sldMkLst>
        <pc:spChg chg="del mod">
          <ac:chgData name="Jessica Bertram" userId="ae65e3095411f4f6" providerId="LiveId" clId="{B5FB1D19-3686-5864-8406-9C86D14C8DC2}" dt="2026-01-05T22:11:06.147" v="11618" actId="478"/>
          <ac:spMkLst>
            <pc:docMk/>
            <pc:sldMk cId="2248080157" sldId="343"/>
            <ac:spMk id="6" creationId="{C5386A38-6DCB-0748-5336-52557E9C0DC1}"/>
          </ac:spMkLst>
        </pc:spChg>
        <pc:picChg chg="add mod">
          <ac:chgData name="Jessica Bertram" userId="ae65e3095411f4f6" providerId="LiveId" clId="{B5FB1D19-3686-5864-8406-9C86D14C8DC2}" dt="2026-01-05T22:11:12.832" v="11621" actId="1035"/>
          <ac:picMkLst>
            <pc:docMk/>
            <pc:sldMk cId="2248080157" sldId="343"/>
            <ac:picMk id="5" creationId="{D9CB1838-33E0-A4C2-AB12-EF37495E79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ertrameducatio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86" y="-144661"/>
            <a:ext cx="18294486" cy="10431661"/>
            <a:chOff x="0" y="-38100"/>
            <a:chExt cx="519202" cy="2747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344873" y="-1333500"/>
            <a:ext cx="7304327" cy="7162800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8200" y="5372100"/>
            <a:ext cx="16535400" cy="424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36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This PowerPoint has been designed for use with the workbook: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A1ED6-B272-A46C-E08E-0214D23804E8}"/>
              </a:ext>
            </a:extLst>
          </p:cNvPr>
          <p:cNvSpPr/>
          <p:nvPr/>
        </p:nvSpPr>
        <p:spPr>
          <a:xfrm>
            <a:off x="381000" y="342900"/>
            <a:ext cx="17373600" cy="949664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A818A-C2A8-5A90-0738-50743ED1561B}"/>
              </a:ext>
            </a:extLst>
          </p:cNvPr>
          <p:cNvSpPr txBox="1"/>
          <p:nvPr/>
        </p:nvSpPr>
        <p:spPr>
          <a:xfrm>
            <a:off x="457199" y="6057900"/>
            <a:ext cx="172212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GM2 ALGEBRA</a:t>
            </a:r>
            <a:endParaRPr lang="en-US" sz="11500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CA7615A-2641-357D-F821-74977BE4BDBF}"/>
              </a:ext>
            </a:extLst>
          </p:cNvPr>
          <p:cNvSpPr txBox="1"/>
          <p:nvPr/>
        </p:nvSpPr>
        <p:spPr>
          <a:xfrm>
            <a:off x="838200" y="9105900"/>
            <a:ext cx="165354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5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Workbooks, resources and PowerPoints are available at </a:t>
            </a:r>
            <a:r>
              <a:rPr lang="en-US" sz="2500" b="1" dirty="0">
                <a:solidFill>
                  <a:schemeClr val="bg1"/>
                </a:solidFill>
                <a:latin typeface="Now"/>
                <a:ea typeface="Now"/>
                <a:cs typeface="Now"/>
                <a:sym typeface="N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BertramEducation.com</a:t>
            </a:r>
            <a:endParaRPr lang="en-US" sz="2500" b="1" dirty="0">
              <a:solidFill>
                <a:schemeClr val="bg1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0700E-FDFD-C264-9D55-25312C88B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41F59A3-EE18-6EBC-2AC8-FE56A514DF5F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1883B46-9CDD-1638-A7A8-F1FF5BFD8BB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C416DB9-55A5-8EDE-2F43-4DE584676256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C41894FD-4E8D-205D-CC97-B1C76FC9C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DFB22D46-4135-FB49-7798-82A54E26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F73E703-E08A-9484-4D8B-49EF29DB33B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9C87DC5-A2BA-7A2E-498F-9E52362D1B8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AB47492-9FA9-0127-3F43-2A007FB1F8E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A3DAE-E658-B96B-DD42-B0866381C83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AND COLLECTING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F71A9822-55D8-0A09-80ED-95CFFF404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04900"/>
            <a:ext cx="15610680" cy="351240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43B024-205F-ABD1-0E18-AC817FF8E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6175"/>
              </p:ext>
            </p:extLst>
          </p:nvPr>
        </p:nvGraphicFramePr>
        <p:xfrm>
          <a:off x="2763594" y="6200808"/>
          <a:ext cx="14838606" cy="3512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5591">
                  <a:extLst>
                    <a:ext uri="{9D8B030D-6E8A-4147-A177-3AD203B41FA5}">
                      <a16:colId xmlns:a16="http://schemas.microsoft.com/office/drawing/2014/main" val="2345545143"/>
                    </a:ext>
                  </a:extLst>
                </a:gridCol>
                <a:gridCol w="4945591">
                  <a:extLst>
                    <a:ext uri="{9D8B030D-6E8A-4147-A177-3AD203B41FA5}">
                      <a16:colId xmlns:a16="http://schemas.microsoft.com/office/drawing/2014/main" val="481238588"/>
                    </a:ext>
                  </a:extLst>
                </a:gridCol>
                <a:gridCol w="4947424">
                  <a:extLst>
                    <a:ext uri="{9D8B030D-6E8A-4147-A177-3AD203B41FA5}">
                      <a16:colId xmlns:a16="http://schemas.microsoft.com/office/drawing/2014/main" val="2366239416"/>
                    </a:ext>
                  </a:extLst>
                </a:gridCol>
              </a:tblGrid>
              <a:tr h="1170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800" b="1" u="sng" dirty="0">
                          <a:solidFill>
                            <a:srgbClr val="FF0000"/>
                          </a:solidFill>
                          <a:effectLst/>
                        </a:rPr>
                        <a:t>a.</a:t>
                      </a:r>
                      <a:r>
                        <a:rPr lang="en-AU" sz="4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2(a + 5)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800" b="1" u="sng" dirty="0">
                          <a:solidFill>
                            <a:srgbClr val="FF0000"/>
                          </a:solidFill>
                          <a:effectLst/>
                        </a:rPr>
                        <a:t>b.</a:t>
                      </a:r>
                      <a:r>
                        <a:rPr lang="en-AU" sz="4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3(f – 4)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800" b="1" u="sng" dirty="0">
                          <a:solidFill>
                            <a:srgbClr val="FF0000"/>
                          </a:solidFill>
                          <a:effectLst/>
                        </a:rPr>
                        <a:t>c.</a:t>
                      </a:r>
                      <a:r>
                        <a:rPr lang="en-AU" sz="4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5(2 + r)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354264"/>
                  </a:ext>
                </a:extLst>
              </a:tr>
              <a:tr h="1170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 2 x a + 2 x 5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 3 x f + 3 x – 4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800" b="0">
                          <a:solidFill>
                            <a:sysClr val="windowText" lastClr="000000"/>
                          </a:solidFill>
                          <a:effectLst/>
                        </a:rPr>
                        <a:t>= 5 x 2 + 5 x r</a:t>
                      </a:r>
                      <a:endParaRPr lang="en-AU" sz="44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743641"/>
                  </a:ext>
                </a:extLst>
              </a:tr>
              <a:tr h="1170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800" b="0">
                          <a:solidFill>
                            <a:sysClr val="windowText" lastClr="000000"/>
                          </a:solidFill>
                          <a:effectLst/>
                        </a:rPr>
                        <a:t>= 2a + 10</a:t>
                      </a:r>
                      <a:endParaRPr lang="en-AU" sz="44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 3f – 12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=10 + 5r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239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40CA54-3E6D-3089-5E99-3A4C95128685}"/>
              </a:ext>
            </a:extLst>
          </p:cNvPr>
          <p:cNvSpPr txBox="1"/>
          <p:nvPr/>
        </p:nvSpPr>
        <p:spPr>
          <a:xfrm>
            <a:off x="2345859" y="55932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5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AF077-D5D7-1043-8C11-9DDA06A0A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7EDDF5-FE25-AAC1-2A73-62D43D06130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298821F-13B3-AAD0-6963-FB99D03B685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639810B-C456-DBC3-71A1-46690C9A753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BE5E53E-8447-B72D-FF29-DBF63CB5A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1685DE3-8CF0-16B4-63A7-A63D24BF2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9B392CD-D1D0-9994-B764-CCCC4E04E9F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07D9978-8973-0D2F-6F5D-284A7F11FEDE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A37DEC1-2AEA-D6DB-7DF8-F247C1B2132E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B0DFD-711C-8BB2-E0F0-F4F3E4EBB37C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AND COLLECTING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CA9BB-829D-1018-7D97-15FDDECFFA0E}"/>
              </a:ext>
            </a:extLst>
          </p:cNvPr>
          <p:cNvSpPr txBox="1"/>
          <p:nvPr/>
        </p:nvSpPr>
        <p:spPr>
          <a:xfrm>
            <a:off x="2207244" y="15546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20D1DDAB-E497-0CEC-C9D4-D515DF972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A01D30-D1A7-D0FC-A699-B124A6000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67194"/>
              </p:ext>
            </p:extLst>
          </p:nvPr>
        </p:nvGraphicFramePr>
        <p:xfrm>
          <a:off x="2411666" y="2400300"/>
          <a:ext cx="15495334" cy="2938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3858">
                  <a:extLst>
                    <a:ext uri="{9D8B030D-6E8A-4147-A177-3AD203B41FA5}">
                      <a16:colId xmlns:a16="http://schemas.microsoft.com/office/drawing/2014/main" val="2964098667"/>
                    </a:ext>
                  </a:extLst>
                </a:gridCol>
                <a:gridCol w="5165738">
                  <a:extLst>
                    <a:ext uri="{9D8B030D-6E8A-4147-A177-3AD203B41FA5}">
                      <a16:colId xmlns:a16="http://schemas.microsoft.com/office/drawing/2014/main" val="698866398"/>
                    </a:ext>
                  </a:extLst>
                </a:gridCol>
                <a:gridCol w="5165738">
                  <a:extLst>
                    <a:ext uri="{9D8B030D-6E8A-4147-A177-3AD203B41FA5}">
                      <a16:colId xmlns:a16="http://schemas.microsoft.com/office/drawing/2014/main" val="31614848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5400" b="1" u="sng" dirty="0">
                          <a:solidFill>
                            <a:srgbClr val="FF0000"/>
                          </a:solidFill>
                          <a:effectLst/>
                        </a:rPr>
                        <a:t>a.</a:t>
                      </a:r>
                      <a:r>
                        <a:rPr lang="en-AU" sz="5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AU" sz="5400" dirty="0">
                          <a:solidFill>
                            <a:sysClr val="windowText" lastClr="000000"/>
                          </a:solidFill>
                          <a:effectLst/>
                        </a:rPr>
                        <a:t>4(x </a:t>
                      </a:r>
                      <a:r>
                        <a:rPr lang="en-AU" sz="5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r>
                        <a:rPr lang="en-AU" sz="5400" dirty="0">
                          <a:solidFill>
                            <a:sysClr val="windowText" lastClr="000000"/>
                          </a:solidFill>
                          <a:effectLst/>
                        </a:rPr>
                        <a:t> 2) ​​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AU" sz="4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AU" sz="4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5400" b="1" u="sng" dirty="0">
                          <a:solidFill>
                            <a:srgbClr val="FF0000"/>
                          </a:solidFill>
                          <a:effectLst/>
                        </a:rPr>
                        <a:t>b.</a:t>
                      </a:r>
                      <a:r>
                        <a:rPr lang="en-AU" sz="5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AU" sz="5400" dirty="0">
                          <a:solidFill>
                            <a:sysClr val="windowText" lastClr="000000"/>
                          </a:solidFill>
                          <a:effectLst/>
                        </a:rPr>
                        <a:t>(3a + 1)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AU" sz="4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AU" sz="4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5400" b="1" u="sng" dirty="0">
                          <a:solidFill>
                            <a:srgbClr val="FF0000"/>
                          </a:solidFill>
                          <a:effectLst/>
                        </a:rPr>
                        <a:t>c.</a:t>
                      </a:r>
                      <a:r>
                        <a:rPr lang="en-AU" sz="5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–</a:t>
                      </a:r>
                      <a:r>
                        <a:rPr lang="en-AU" sz="5400" dirty="0">
                          <a:solidFill>
                            <a:sysClr val="windowText" lastClr="000000"/>
                          </a:solidFill>
                          <a:effectLst/>
                        </a:rPr>
                        <a:t>2(5 </a:t>
                      </a:r>
                      <a:r>
                        <a:rPr lang="en-AU" sz="5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r>
                        <a:rPr lang="en-AU" sz="5400" dirty="0">
                          <a:solidFill>
                            <a:sysClr val="windowText" lastClr="000000"/>
                          </a:solidFill>
                          <a:effectLst/>
                        </a:rPr>
                        <a:t> y)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AU" sz="5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AU" sz="4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02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66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71DEA-95E8-2D6A-5BBB-F96883EE7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E2A2B5-F175-95B0-DDE4-9A57FC23964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3E4551A-B2F7-756C-3175-B353104EB8E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F3379F-C870-DC07-8149-4BD894EFBD4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0568701-097E-6ED6-14F8-C0D851C77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691453BA-CED3-4CBB-CED9-43C2B1109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6DF1185-1DE0-D4DE-E662-C233C57E8F7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0457B5D-2C79-115D-435E-F982DAFE0AC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AE362BF-EEF1-CD66-AFE8-BA02E86DA2A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FC36F-E611-105C-847A-18779F01F212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AND COLLECTING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68F03-01CF-8218-2B73-673ECB599407}"/>
              </a:ext>
            </a:extLst>
          </p:cNvPr>
          <p:cNvSpPr txBox="1"/>
          <p:nvPr/>
        </p:nvSpPr>
        <p:spPr>
          <a:xfrm>
            <a:off x="2217976" y="1657089"/>
            <a:ext cx="14774624" cy="2495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Only </a:t>
            </a:r>
            <a:r>
              <a:rPr lang="en-A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‘like terms’ </a:t>
            </a:r>
            <a:r>
              <a:rPr lang="en-AU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 be added or subtracted.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‘Like terms’ have the same combination of letters, to the same power. The order of letters is not important.</a:t>
            </a:r>
            <a:endParaRPr lang="en-A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DB6EDA02-8A24-691B-C9F5-4B8F0351E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81500"/>
            <a:ext cx="14753812" cy="48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8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C0232-DCCC-9D6C-AB96-D6E361F37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81F8A6-32F3-0357-9482-3113DC246A3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788919-9BCE-C3C1-7C1D-630515FE9C3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C95C98-58F0-849A-93E4-621601E0BEF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2AED3CE1-9F0D-3815-61A0-E5D8F924C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2B62FDE-7A97-7B69-AE59-04935D2D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8C37053-2AB3-8102-65EC-6DF460A2172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7B39240-9178-FED4-A3DE-FAABA7A2FC1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E11C376-8554-1891-F1DC-72D26B0510F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50F98-21DA-5CE7-1B2A-20B8EDEF60EA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AND COLLECTING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AD955-8849-A692-A288-68AF5BF4F3F5}"/>
              </a:ext>
            </a:extLst>
          </p:cNvPr>
          <p:cNvSpPr txBox="1"/>
          <p:nvPr/>
        </p:nvSpPr>
        <p:spPr>
          <a:xfrm>
            <a:off x="2224461" y="1672479"/>
            <a:ext cx="15325382" cy="644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Steps to adding or subtracting algebraic terms: </a:t>
            </a:r>
            <a:r>
              <a:rPr lang="en-AU" sz="3600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                                                              </a:t>
            </a:r>
            <a:endParaRPr lang="en-AU" sz="3600" dirty="0">
              <a:solidFill>
                <a:srgbClr val="28466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Identify like terms (same combination of letters, to the same powers)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Rewrite expression so the like terms are grouped together.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Add or subtract the coefficients (keep the variables the same)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Write the simplified result. 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Repeat if there are more like terms. Keep grouping and simplifying      	until there are no more like terms to combine.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7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E6F82-1E0E-18FE-FFF2-1EC890288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0B0D50-3227-E459-E31A-25CED7CC9514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9CC6B62-28C8-14D4-F1F0-A8D5B403A48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D040D22-7F64-7D12-20A8-39A6A760869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46D878B-7535-47DD-3EDC-3D3FD6A2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430855D-DAB1-829D-ED30-BD0AD0A56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A44F0EA-A26D-4904-3BD8-C24BAEAE534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665E16F-5930-D4B0-E995-BE47C2AF786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694AE30-59A6-7E61-8F01-24510006429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63DFB-CECF-7906-31A6-26AA9DD3BE71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AND COLLECTING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B98552C9-32AB-31E7-2B8C-588E01732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8B1EC8-330F-D48D-4844-42EEEEAA2EC2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FC660F-B66D-9592-7EB1-89F42AB73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93675"/>
              </p:ext>
            </p:extLst>
          </p:nvPr>
        </p:nvGraphicFramePr>
        <p:xfrm>
          <a:off x="2460466" y="3003828"/>
          <a:ext cx="15141734" cy="6178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6311">
                  <a:extLst>
                    <a:ext uri="{9D8B030D-6E8A-4147-A177-3AD203B41FA5}">
                      <a16:colId xmlns:a16="http://schemas.microsoft.com/office/drawing/2014/main" val="3979114665"/>
                    </a:ext>
                  </a:extLst>
                </a:gridCol>
                <a:gridCol w="7345423">
                  <a:extLst>
                    <a:ext uri="{9D8B030D-6E8A-4147-A177-3AD203B41FA5}">
                      <a16:colId xmlns:a16="http://schemas.microsoft.com/office/drawing/2014/main" val="547152962"/>
                    </a:ext>
                  </a:extLst>
                </a:gridCol>
              </a:tblGrid>
              <a:tr h="1235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AU" sz="4400" b="1" u="sng" dirty="0">
                          <a:solidFill>
                            <a:srgbClr val="FF0000"/>
                          </a:solidFill>
                          <a:effectLst/>
                        </a:rPr>
                        <a:t>(a)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7p + 4y – 3 – 2p + 6</a:t>
                      </a:r>
                      <a:endParaRPr lang="en-AU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1" u="sng" dirty="0">
                          <a:solidFill>
                            <a:srgbClr val="FF0000"/>
                          </a:solidFill>
                          <a:effectLst/>
                        </a:rPr>
                        <a:t>(b)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3(2a + 5) + 2(a – 4)</a:t>
                      </a:r>
                      <a:endParaRPr lang="en-AU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5645"/>
                  </a:ext>
                </a:extLst>
              </a:tr>
              <a:tr h="1235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 7p – 2p + 4y – 3 + 6</a:t>
                      </a:r>
                      <a:endParaRPr lang="en-AU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 3 x 2a + 3 x 5 + 2 x a + 2 x – 4</a:t>
                      </a:r>
                      <a:endParaRPr lang="en-AU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805527"/>
                  </a:ext>
                </a:extLst>
              </a:tr>
              <a:tr h="1235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 5p + 4y + 3</a:t>
                      </a:r>
                      <a:endParaRPr lang="en-AU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 6a + 15 + 2a – 8</a:t>
                      </a:r>
                      <a:endParaRPr lang="en-AU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138765"/>
                  </a:ext>
                </a:extLst>
              </a:tr>
              <a:tr h="1235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 6a + 2a + 15 – 8</a:t>
                      </a:r>
                      <a:endParaRPr lang="en-AU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17905"/>
                  </a:ext>
                </a:extLst>
              </a:tr>
              <a:tr h="1235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= 8a + 7</a:t>
                      </a:r>
                      <a:endParaRPr lang="en-AU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09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6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2AA0F-8184-B052-26CA-2553F73BA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FE7844D-AFC5-CDDA-8D9D-13A5E67D82C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C0489AE-3BE8-AA64-3908-0CF638BB9218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0818EBF-6310-8217-DB9D-91F00626FABF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0853932-DE50-3F8C-9955-5FA74BB2B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E93A150-E56E-E511-5856-C6E013EC3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A2E2AE1-D2BA-39D9-2DE9-713C9A436B4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8F4A307-7ADA-5AC0-0124-CA1E6E764E9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CB25EF4-B1BF-8705-4C1C-3F0FA1891606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9F1F7-B4F5-6B42-A950-5219460F551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AND COLLECTING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0B99B-C846-0462-D9DB-B2696D5A14EF}"/>
              </a:ext>
            </a:extLst>
          </p:cNvPr>
          <p:cNvSpPr txBox="1"/>
          <p:nvPr/>
        </p:nvSpPr>
        <p:spPr>
          <a:xfrm>
            <a:off x="2237026" y="11049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F2841F1B-9012-883A-D42C-E39442CA7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AE25D53-399D-89C4-66B0-65552142C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07328"/>
              </p:ext>
            </p:extLst>
          </p:nvPr>
        </p:nvGraphicFramePr>
        <p:xfrm>
          <a:off x="2353870" y="1995692"/>
          <a:ext cx="15553130" cy="7719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3732">
                  <a:extLst>
                    <a:ext uri="{9D8B030D-6E8A-4147-A177-3AD203B41FA5}">
                      <a16:colId xmlns:a16="http://schemas.microsoft.com/office/drawing/2014/main" val="2116086744"/>
                    </a:ext>
                  </a:extLst>
                </a:gridCol>
                <a:gridCol w="7269398">
                  <a:extLst>
                    <a:ext uri="{9D8B030D-6E8A-4147-A177-3AD203B41FA5}">
                      <a16:colId xmlns:a16="http://schemas.microsoft.com/office/drawing/2014/main" val="3197510768"/>
                    </a:ext>
                  </a:extLst>
                </a:gridCol>
              </a:tblGrid>
              <a:tr h="3349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1" dirty="0">
                          <a:solidFill>
                            <a:srgbClr val="FF0000"/>
                          </a:solidFill>
                          <a:effectLst/>
                        </a:rPr>
                        <a:t>(a)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6t + 2 – 2t –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60673" marR="6067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1" dirty="0">
                          <a:solidFill>
                            <a:srgbClr val="FF0000"/>
                          </a:solidFill>
                          <a:effectLst/>
                        </a:rPr>
                        <a:t>(b)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5a – 3a + 4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1138"/>
                  </a:ext>
                </a:extLst>
              </a:tr>
              <a:tr h="436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1" dirty="0">
                          <a:solidFill>
                            <a:srgbClr val="FF0000"/>
                          </a:solidFill>
                          <a:effectLst/>
                        </a:rPr>
                        <a:t>(c)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4k + 7y – 1 – 6k + 2 </a:t>
                      </a:r>
                    </a:p>
                  </a:txBody>
                  <a:tcPr marL="60673" marR="6067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1" dirty="0">
                          <a:solidFill>
                            <a:srgbClr val="FF0000"/>
                          </a:solidFill>
                          <a:effectLst/>
                        </a:rPr>
                        <a:t>(d)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2(p + 4) – 3​​​​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73" marR="6067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65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04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0CEB1-A7A4-7591-BE68-62A9894C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905EB4-7D6F-6C43-38A4-496827CF340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9CC7602-A139-9852-66F4-330E8A8AB0B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C530DF4-269F-DB99-D803-A14CCEB57E5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CC074CAB-1200-D5F7-07E1-A74A2598A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D3A51863-C391-4D49-5925-576D02E1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E9B2739-AFD8-BF86-801A-F3E0F4279AE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B9461F9-4A62-5158-7B20-59067867D29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48216FD-2E69-D628-D99D-18107C2A554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324B4-B073-90E0-6188-117A23A72A0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AND COLLECTING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673AB-4AFB-1E1F-F9BA-64ECA91659B6}"/>
              </a:ext>
            </a:extLst>
          </p:cNvPr>
          <p:cNvSpPr txBox="1"/>
          <p:nvPr/>
        </p:nvSpPr>
        <p:spPr>
          <a:xfrm>
            <a:off x="2237026" y="11049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90BAB655-B47E-D5A4-122B-A1848DDB3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17906E-70C8-F11B-08DE-D74093416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24316"/>
              </p:ext>
            </p:extLst>
          </p:nvPr>
        </p:nvGraphicFramePr>
        <p:xfrm>
          <a:off x="2307938" y="2026741"/>
          <a:ext cx="15599062" cy="7580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8196">
                  <a:extLst>
                    <a:ext uri="{9D8B030D-6E8A-4147-A177-3AD203B41FA5}">
                      <a16:colId xmlns:a16="http://schemas.microsoft.com/office/drawing/2014/main" val="1488961226"/>
                    </a:ext>
                  </a:extLst>
                </a:gridCol>
                <a:gridCol w="7290866">
                  <a:extLst>
                    <a:ext uri="{9D8B030D-6E8A-4147-A177-3AD203B41FA5}">
                      <a16:colId xmlns:a16="http://schemas.microsoft.com/office/drawing/2014/main" val="2342770208"/>
                    </a:ext>
                  </a:extLst>
                </a:gridCol>
              </a:tblGrid>
              <a:tr h="7580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1" dirty="0">
                          <a:solidFill>
                            <a:srgbClr val="FF0000"/>
                          </a:solidFill>
                          <a:effectLst/>
                        </a:rPr>
                        <a:t>(e)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4(a – 1) + 2(3a + 2)​​​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1" dirty="0">
                          <a:solidFill>
                            <a:srgbClr val="FF0000"/>
                          </a:solidFill>
                          <a:effectLst/>
                        </a:rPr>
                        <a:t>(f)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3(2s + 5) – 2(–s + 3)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0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46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1637F-015D-6341-C470-86E6B97A4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E735953-909E-C7D6-138C-EA10EB19ECA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D314DAB-1E84-DE17-C4A9-8225DD29E7C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618A54B-FADD-CDAB-5020-AABBB689B37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E3B8B9B-DAD9-D988-FCE4-A9970988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F2CEDC4-D50C-0F8A-C421-47EE3BD4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B33F895-20CF-953E-8093-0DBABA00ED2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F32B4E9-BD2B-CB78-ECD2-5098DEBF5B9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3CA99A9-3748-95D9-8685-7B8265C1E571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D3CB25-BCBE-D309-9394-04DFAA4AAA64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AND COLLECTING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2740C-842C-F6D5-5AFB-135149F973B4}"/>
              </a:ext>
            </a:extLst>
          </p:cNvPr>
          <p:cNvSpPr txBox="1"/>
          <p:nvPr/>
        </p:nvSpPr>
        <p:spPr>
          <a:xfrm>
            <a:off x="2237026" y="11049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A82E80A1-4BCD-F881-9635-C73D32E8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080AC9-A60D-FD04-82D9-7C33727D4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71100"/>
              </p:ext>
            </p:extLst>
          </p:nvPr>
        </p:nvGraphicFramePr>
        <p:xfrm>
          <a:off x="2382788" y="1939021"/>
          <a:ext cx="15295612" cy="7667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6576">
                  <a:extLst>
                    <a:ext uri="{9D8B030D-6E8A-4147-A177-3AD203B41FA5}">
                      <a16:colId xmlns:a16="http://schemas.microsoft.com/office/drawing/2014/main" val="403067064"/>
                    </a:ext>
                  </a:extLst>
                </a:gridCol>
                <a:gridCol w="7149036">
                  <a:extLst>
                    <a:ext uri="{9D8B030D-6E8A-4147-A177-3AD203B41FA5}">
                      <a16:colId xmlns:a16="http://schemas.microsoft.com/office/drawing/2014/main" val="3198976409"/>
                    </a:ext>
                  </a:extLst>
                </a:gridCol>
              </a:tblGrid>
              <a:tr h="7667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1" dirty="0">
                          <a:solidFill>
                            <a:srgbClr val="FF0000"/>
                          </a:solidFill>
                          <a:effectLst/>
                        </a:rPr>
                        <a:t>(g)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4(2d² – 3d + 1) - 3(d² – 4d – 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400" b="1" dirty="0">
                          <a:solidFill>
                            <a:srgbClr val="FF0000"/>
                          </a:solidFill>
                          <a:effectLst/>
                        </a:rPr>
                        <a:t>(h)</a:t>
                      </a:r>
                      <a:r>
                        <a:rPr lang="en-AU" sz="4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½ a + 4(¾ a – ¼ a) – a</a:t>
                      </a:r>
                      <a:endParaRPr lang="en-AU" sz="4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424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40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27961-9CDF-1B4C-549E-0F357D892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A2B293A-9191-6294-7AD3-C121E32DDB3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6AEF3FE-2EE7-A6DA-76C3-5E1D065F165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5EB4CFA-A9CF-29FC-5828-779D342413A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5DC5A5C-22C6-8DF1-1AAE-A85363659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E4670-7703-6CD8-8FAC-08A4194CC606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DCC6351-DBCD-6CD7-EDE9-2766AC8F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FA1CD6-3B8C-8E5A-DDB9-0AF480ED46D0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6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1FDE44BC-1058-5497-6B64-5EABA5AC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381F2E03-2C26-CDCA-26F4-2E475AD6CF4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A8D128C-499D-57AA-FA71-0A04CF6B9D6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6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D988B9B-1F0F-67DF-F41C-438B2E69943E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74117-6288-41AD-4523-26002277B94A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AND COLLECTING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5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2280F-9F2D-A71E-1492-CB289A762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517184-AC3C-E3A4-1DE3-703035BA28B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0E3BD07-7608-A845-15C0-C64C46714F8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68A9A1F-3D09-8DBD-8DC2-B53543BF66E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8F620A9A-A50E-74C5-859B-7F2FFDEC917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3F9C788C-47FE-FE3D-7464-7021FDE1CA5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A0DE9457-792F-2C42-7372-F191E94566BF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A1004-5E58-89D4-951D-694D2841961A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34820-72C3-5368-6DFB-025EB2F81CDE}"/>
              </a:ext>
            </a:extLst>
          </p:cNvPr>
          <p:cNvSpPr txBox="1"/>
          <p:nvPr/>
        </p:nvSpPr>
        <p:spPr>
          <a:xfrm>
            <a:off x="2362200" y="2019300"/>
            <a:ext cx="15240000" cy="604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equation shows that two expressions are equal, </a:t>
            </a: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 like the two sides of a balanced scale. </a:t>
            </a: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the left side has the same value as the right side, the equation is balanced.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When </a:t>
            </a: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solving an equation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the goal is to isolate the variable by performing the same operation on both sides.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A3B0B5-6A59-7193-06CF-BD32EA95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262" y="144928"/>
            <a:ext cx="3772694" cy="35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4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388EB-698E-A1F3-C776-30AD6E288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F4B6E9-9B8C-096F-400C-126DBA2EB61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892A466-8E1A-B7FD-662B-7971F7A0BCA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43DFFE6-0117-78AE-5CEA-8E0476022EA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A08EE15B-5A6B-271C-7294-DD936900291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7AC16-6000-0004-2385-3F1316CA5A92}"/>
              </a:ext>
            </a:extLst>
          </p:cNvPr>
          <p:cNvSpPr txBox="1"/>
          <p:nvPr/>
        </p:nvSpPr>
        <p:spPr>
          <a:xfrm>
            <a:off x="2145573" y="3917888"/>
            <a:ext cx="15917624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When working with positive and negative numbers (called directed numbers), signs can sometimes appear next to each other, such as +(-4) or -(-6). </a:t>
            </a:r>
          </a:p>
          <a:p>
            <a:pPr>
              <a:lnSpc>
                <a:spcPct val="150000"/>
              </a:lnSpc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You can simplify these combinations using some basic rules: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88EEC11-28CC-D228-EDF1-6DCCC9B43DC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E187BD0-CA7E-882F-BA2B-57F00B9D97B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A16AE-50FA-E2F6-A285-09568DD0D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101" y="128972"/>
            <a:ext cx="11534737" cy="2019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E8497-1E0D-2832-2E89-BBFDB972978B}"/>
              </a:ext>
            </a:extLst>
          </p:cNvPr>
          <p:cNvSpPr txBox="1"/>
          <p:nvPr/>
        </p:nvSpPr>
        <p:spPr>
          <a:xfrm>
            <a:off x="2145573" y="3056114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solidFill>
                  <a:srgbClr val="28466A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DIRECTED NUMBERS</a:t>
            </a:r>
            <a:endParaRPr lang="en-AU" sz="5000" kern="100" dirty="0">
              <a:solidFill>
                <a:srgbClr val="28466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2FA4739-FC6C-7DAD-4770-4141A6A73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2" y="6667500"/>
            <a:ext cx="14864385" cy="19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14EAC-8EFF-C639-EDB6-56B2AD1D3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24A79B-4CC6-C99C-BF0C-1D82EC6F5082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8DE4652-62FF-6FA9-F37E-205B4DCA741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7C7FCB6-DA31-4790-C93B-E8C0F1B1E04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D8F996DD-57CA-90FB-C702-47D91D95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28A20F6-BA34-7AAB-7A07-1FF86624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4977EC3-E0FF-AA8C-847D-4C73F0C5168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F71B628-011B-1DC9-844E-C0F8ABC1597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04E44F0-202A-111B-95A3-F4FD7CC8F974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F47D33C8-B35A-E408-1CAB-7014D7139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B1F457-5957-D9F1-A850-726B2A3F8CE8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0673F-64B0-287A-3F52-2F77B3520C90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AA002-88BD-B7C7-53AE-19980EEF8D19}"/>
              </a:ext>
            </a:extLst>
          </p:cNvPr>
          <p:cNvSpPr txBox="1"/>
          <p:nvPr/>
        </p:nvSpPr>
        <p:spPr>
          <a:xfrm>
            <a:off x="2237026" y="2726659"/>
            <a:ext cx="15468600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Imagine you have two small buckets hanging from a scale. </a:t>
            </a:r>
          </a:p>
          <a:p>
            <a:pPr>
              <a:lnSpc>
                <a:spcPct val="150000"/>
              </a:lnSpc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bucket has x coins plus 3 more (x + 3), and the other bucket has exactly 7 coins ( 7 ). </a:t>
            </a:r>
          </a:p>
          <a:p>
            <a:pPr>
              <a:lnSpc>
                <a:spcPct val="150000"/>
              </a:lnSpc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the scale is balanced, then both sides weigh the same:</a:t>
            </a: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+ 3 = 7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7F970-2F4F-348B-AED9-D98B2495971C}"/>
              </a:ext>
            </a:extLst>
          </p:cNvPr>
          <p:cNvSpPr txBox="1"/>
          <p:nvPr/>
        </p:nvSpPr>
        <p:spPr>
          <a:xfrm>
            <a:off x="2237026" y="6424091"/>
            <a:ext cx="15288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find out how many are in the first bucket (x), remove 3 from both sides: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3BE64DA6-EF76-F8B3-EF1B-A252F9684E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29642"/>
                  </p:ext>
                </p:extLst>
              </p:nvPr>
            </p:nvGraphicFramePr>
            <p:xfrm>
              <a:off x="3505200" y="7109254"/>
              <a:ext cx="12599517" cy="28695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5950">
                      <a:extLst>
                        <a:ext uri="{9D8B030D-6E8A-4147-A177-3AD203B41FA5}">
                          <a16:colId xmlns:a16="http://schemas.microsoft.com/office/drawing/2014/main" val="4083918264"/>
                        </a:ext>
                      </a:extLst>
                    </a:gridCol>
                    <a:gridCol w="715088">
                      <a:extLst>
                        <a:ext uri="{9D8B030D-6E8A-4147-A177-3AD203B41FA5}">
                          <a16:colId xmlns:a16="http://schemas.microsoft.com/office/drawing/2014/main" val="4060227570"/>
                        </a:ext>
                      </a:extLst>
                    </a:gridCol>
                    <a:gridCol w="1694802">
                      <a:extLst>
                        <a:ext uri="{9D8B030D-6E8A-4147-A177-3AD203B41FA5}">
                          <a16:colId xmlns:a16="http://schemas.microsoft.com/office/drawing/2014/main" val="2940191702"/>
                        </a:ext>
                      </a:extLst>
                    </a:gridCol>
                    <a:gridCol w="7953677">
                      <a:extLst>
                        <a:ext uri="{9D8B030D-6E8A-4147-A177-3AD203B41FA5}">
                          <a16:colId xmlns:a16="http://schemas.microsoft.com/office/drawing/2014/main" val="3384341514"/>
                        </a:ext>
                      </a:extLst>
                    </a:gridCol>
                  </a:tblGrid>
                  <a:tr h="95652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AU" sz="3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3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2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0270570"/>
                      </a:ext>
                    </a:extLst>
                  </a:tr>
                  <a:tr h="95652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AU" sz="3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3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+3(−3)</m:t>
                                </m:r>
                              </m:oMath>
                            </m:oMathPara>
                          </a14:m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7(−3)</m:t>
                                </m:r>
                              </m:oMath>
                            </m:oMathPara>
                          </a14:m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24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24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Remove 3 from both sides</a:t>
                          </a:r>
                          <a:endParaRPr lang="en-AU" sz="20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982262"/>
                      </a:ext>
                    </a:extLst>
                  </a:tr>
                  <a:tr h="95652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AU" sz="3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41045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3BE64DA6-EF76-F8B3-EF1B-A252F9684E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29642"/>
                  </p:ext>
                </p:extLst>
              </p:nvPr>
            </p:nvGraphicFramePr>
            <p:xfrm>
              <a:off x="3505200" y="7109254"/>
              <a:ext cx="12599517" cy="28695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5950">
                      <a:extLst>
                        <a:ext uri="{9D8B030D-6E8A-4147-A177-3AD203B41FA5}">
                          <a16:colId xmlns:a16="http://schemas.microsoft.com/office/drawing/2014/main" val="4083918264"/>
                        </a:ext>
                      </a:extLst>
                    </a:gridCol>
                    <a:gridCol w="715088">
                      <a:extLst>
                        <a:ext uri="{9D8B030D-6E8A-4147-A177-3AD203B41FA5}">
                          <a16:colId xmlns:a16="http://schemas.microsoft.com/office/drawing/2014/main" val="4060227570"/>
                        </a:ext>
                      </a:extLst>
                    </a:gridCol>
                    <a:gridCol w="1694802">
                      <a:extLst>
                        <a:ext uri="{9D8B030D-6E8A-4147-A177-3AD203B41FA5}">
                          <a16:colId xmlns:a16="http://schemas.microsoft.com/office/drawing/2014/main" val="2940191702"/>
                        </a:ext>
                      </a:extLst>
                    </a:gridCol>
                    <a:gridCol w="7953677">
                      <a:extLst>
                        <a:ext uri="{9D8B030D-6E8A-4147-A177-3AD203B41FA5}">
                          <a16:colId xmlns:a16="http://schemas.microsoft.com/office/drawing/2014/main" val="3384341514"/>
                        </a:ext>
                      </a:extLst>
                    </a:gridCol>
                  </a:tblGrid>
                  <a:tr h="956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68" r="-465341" b="-2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2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75940" r="-472932" b="-2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0270570"/>
                      </a:ext>
                    </a:extLst>
                  </a:tr>
                  <a:tr h="956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68" t="-101333" r="-46534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75940" t="-101333" r="-472932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24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2400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Remove 3 from both sides</a:t>
                          </a:r>
                          <a:endParaRPr lang="en-AU" sz="20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982262"/>
                      </a:ext>
                    </a:extLst>
                  </a:tr>
                  <a:tr h="956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68" t="-198684" r="-465341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75940" t="-198684" r="-47293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2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41045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592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F3717-3779-612F-6870-CC8288689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252FA7-6320-64B0-3870-D7342888262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4ABF06-5227-AFC0-D7EE-76A8CC951D9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DF86023-489D-9D2C-02FC-018624DC51E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CE9E26A-7EA9-BB2F-08D3-E24AA269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C39870C-1F50-7FE0-05FC-09F354AF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352F1A9-244B-2943-566A-2F505C37A11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E248D6C-A33D-A7AD-2FEB-B3E161CA7A0D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BB0695E-5CC1-71DB-93C6-AFC5999CEDC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823EB-6AC2-5704-671A-9786A3869BB1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B2431-19F6-1F05-EFF3-235983FCBD84}"/>
              </a:ext>
            </a:extLst>
          </p:cNvPr>
          <p:cNvSpPr txBox="1"/>
          <p:nvPr/>
        </p:nvSpPr>
        <p:spPr>
          <a:xfrm>
            <a:off x="2217976" y="1982545"/>
            <a:ext cx="13518848" cy="262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isolate the variable, you need to remove everything on that side that isn’t the variable you are trying to isolate. </a:t>
            </a: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 remove terms by doing the opposite operation. </a:t>
            </a:r>
            <a:endParaRPr lang="en-A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DDA24-5062-2FE2-29C7-16579F60CEB6}"/>
              </a:ext>
            </a:extLst>
          </p:cNvPr>
          <p:cNvSpPr txBox="1"/>
          <p:nvPr/>
        </p:nvSpPr>
        <p:spPr>
          <a:xfrm>
            <a:off x="3733800" y="4996497"/>
            <a:ext cx="12649200" cy="3118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Opposite operations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Addition </a:t>
            </a: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(+)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and subtraction </a:t>
            </a: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(-)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are opposites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Multiplication </a:t>
            </a: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Symbol" pitchFamily="2" charset="2"/>
              </a:rPr>
              <a:t></a:t>
            </a: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and division </a:t>
            </a: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Symbol" pitchFamily="2" charset="2"/>
              </a:rPr>
              <a:t></a:t>
            </a: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are opposites</a:t>
            </a:r>
          </a:p>
          <a:p>
            <a:pPr algn="ctr">
              <a:buNone/>
            </a:pP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3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E4A7E-5C3F-E8DE-9ADE-4BE7BBEA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2A0A9E-7B1B-5BC5-ABFA-646715939E1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0EB6D4-1A44-052B-0CCE-BFD8C87035F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328E689-0D01-1A96-9F1F-67E40E25BDBB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27F2913-F917-A948-C9C6-FC17D62A7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9DFA434-F396-9648-852C-E94F84E5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F551009-FE47-E5FB-61E9-70B5D5D8DD5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6512F2D-9A93-3190-924D-8C31AF77724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7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8FD4A55-CA1D-CBDB-9845-B4AD1EDBE37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BA885-8CE5-47F2-1260-F56982B371F6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BE74499-CD7A-34AD-6970-4DF5EBA7C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18" y="3727910"/>
            <a:ext cx="14630273" cy="5249163"/>
          </a:xfrm>
          <a:prstGeom prst="rect">
            <a:avLst/>
          </a:prstGeom>
        </p:spPr>
      </p:pic>
      <p:pic>
        <p:nvPicPr>
          <p:cNvPr id="13" name="Picture 12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BF22B9F6-2683-F5C7-1481-B4221120A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2B5E60-25F1-948B-AD0E-D73160F8FFE2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3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238D-8444-A52D-047F-7EB854F6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21BEAED-434C-E078-9CA5-B48AEE41FF28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26AAF07-EE51-819A-EBA0-EB111D25AE8C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F42E011-4C8B-25E9-B403-B1EA0900BB3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B955405A-BFBD-DF22-695E-62E1C0B2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82FE60B-90A3-79DF-416C-065F34F5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8D73361-C0EE-66A8-DCC2-89748F51AE9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E639D8E-A339-A8E5-7325-1E4FAC612E4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ECAB760-F658-0EA7-10ED-D394DEFC296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C5E49-B069-3214-28AD-58950964E2AA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B0E29-FDB2-05EA-D11D-5192D313668A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9078DEA1-B9A3-0F79-604F-EE8DF99BA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DD6C47-3BDC-A74B-9B7A-7B6DA8DD3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21422"/>
              </p:ext>
            </p:extLst>
          </p:nvPr>
        </p:nvGraphicFramePr>
        <p:xfrm>
          <a:off x="2429218" y="2916618"/>
          <a:ext cx="15249182" cy="6494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1960">
                  <a:extLst>
                    <a:ext uri="{9D8B030D-6E8A-4147-A177-3AD203B41FA5}">
                      <a16:colId xmlns:a16="http://schemas.microsoft.com/office/drawing/2014/main" val="770662853"/>
                    </a:ext>
                  </a:extLst>
                </a:gridCol>
                <a:gridCol w="5083611">
                  <a:extLst>
                    <a:ext uri="{9D8B030D-6E8A-4147-A177-3AD203B41FA5}">
                      <a16:colId xmlns:a16="http://schemas.microsoft.com/office/drawing/2014/main" val="808554207"/>
                    </a:ext>
                  </a:extLst>
                </a:gridCol>
                <a:gridCol w="5083611">
                  <a:extLst>
                    <a:ext uri="{9D8B030D-6E8A-4147-A177-3AD203B41FA5}">
                      <a16:colId xmlns:a16="http://schemas.microsoft.com/office/drawing/2014/main" val="1098180010"/>
                    </a:ext>
                  </a:extLst>
                </a:gridCol>
              </a:tblGrid>
              <a:tr h="6494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+ 4 = 9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+ 5 = 12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- 2 = 7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48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58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07B63-720A-EB8B-1163-61639081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AD574A-94C4-6145-62CE-E2CE3E8D9CC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32CDED2-4F76-815F-32E3-2F32872425C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74D2AAE-95C9-CD83-1108-63438EC371D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96291C6-24D3-05CC-1169-3A852DD06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99FCC53-53EB-0D2C-CCE9-CEBF2C30C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49E6145-48F8-232C-037F-1B836BD1542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80CA414-1D38-15C6-711F-6E00116DFBA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DA28BD6-16C8-A5ED-D7F4-7729CC7BD67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E8EC3-943D-53FF-8844-1B71377175A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CD0938-6AD6-03B0-B2EA-751980A8DABB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841A8678-3D2D-854E-964B-F499CD06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BC5F3E-F076-BC08-C813-F46D1D7B0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59271"/>
              </p:ext>
            </p:extLst>
          </p:nvPr>
        </p:nvGraphicFramePr>
        <p:xfrm>
          <a:off x="2429218" y="2916619"/>
          <a:ext cx="15325383" cy="6690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7355">
                  <a:extLst>
                    <a:ext uri="{9D8B030D-6E8A-4147-A177-3AD203B41FA5}">
                      <a16:colId xmlns:a16="http://schemas.microsoft.com/office/drawing/2014/main" val="770662853"/>
                    </a:ext>
                  </a:extLst>
                </a:gridCol>
                <a:gridCol w="5109014">
                  <a:extLst>
                    <a:ext uri="{9D8B030D-6E8A-4147-A177-3AD203B41FA5}">
                      <a16:colId xmlns:a16="http://schemas.microsoft.com/office/drawing/2014/main" val="808554207"/>
                    </a:ext>
                  </a:extLst>
                </a:gridCol>
                <a:gridCol w="5109014">
                  <a:extLst>
                    <a:ext uri="{9D8B030D-6E8A-4147-A177-3AD203B41FA5}">
                      <a16:colId xmlns:a16="http://schemas.microsoft.com/office/drawing/2014/main" val="1098180010"/>
                    </a:ext>
                  </a:extLst>
                </a:gridCol>
              </a:tblGrid>
              <a:tr h="6690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- 9 = -1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 = 21</a:t>
                      </a:r>
                      <a:endParaRPr lang="en-AU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-2x = -10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051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377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928E2-A5D3-15C8-DAFE-AB5BEDDB6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4CDB5B4-8994-0763-42B5-33C9356251E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025E971-E4B5-8C43-40BD-DA7B561BB56E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724343A-AE24-828D-9EB5-E9815DDDFE4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D5346DF-D7D6-A0EA-1223-484070D63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8445A19-2441-121D-FAE9-D3AE09B8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0931CAB-FE14-F4B4-4847-F0DB87B346D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152D596-031A-6D8D-1386-C5833268BA1E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972B478-5BA8-3445-8CC6-E95DA929ADD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E7D93-ABAE-A810-4542-669D2EAC2AC4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2687C-1736-2690-E73B-7126F8045377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D8AB3820-C099-3D21-035E-C1455E167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5D5CCB-2B64-9069-193D-61AE7BF1A3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5658966"/>
                  </p:ext>
                </p:extLst>
              </p:nvPr>
            </p:nvGraphicFramePr>
            <p:xfrm>
              <a:off x="2429218" y="2916619"/>
              <a:ext cx="15249182" cy="69512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81960">
                      <a:extLst>
                        <a:ext uri="{9D8B030D-6E8A-4147-A177-3AD203B41FA5}">
                          <a16:colId xmlns:a16="http://schemas.microsoft.com/office/drawing/2014/main" val="770662853"/>
                        </a:ext>
                      </a:extLst>
                    </a:gridCol>
                    <a:gridCol w="5083611">
                      <a:extLst>
                        <a:ext uri="{9D8B030D-6E8A-4147-A177-3AD203B41FA5}">
                          <a16:colId xmlns:a16="http://schemas.microsoft.com/office/drawing/2014/main" val="808554207"/>
                        </a:ext>
                      </a:extLst>
                    </a:gridCol>
                    <a:gridCol w="5083611">
                      <a:extLst>
                        <a:ext uri="{9D8B030D-6E8A-4147-A177-3AD203B41FA5}">
                          <a16:colId xmlns:a16="http://schemas.microsoft.com/office/drawing/2014/main" val="1098180010"/>
                        </a:ext>
                      </a:extLst>
                    </a:gridCol>
                  </a:tblGrid>
                  <a:tr h="69512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-x = 6</a:t>
                          </a:r>
                          <a:endParaRPr lang="en-AU" sz="36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÷ 5 = 6</a:t>
                          </a:r>
                          <a:endParaRPr lang="en-AU" sz="3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3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3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AU" sz="3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AU" sz="3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3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AU" sz="3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06331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5D5CCB-2B64-9069-193D-61AE7BF1A3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5658966"/>
                  </p:ext>
                </p:extLst>
              </p:nvPr>
            </p:nvGraphicFramePr>
            <p:xfrm>
              <a:off x="2429218" y="2916619"/>
              <a:ext cx="15249182" cy="69512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81960">
                      <a:extLst>
                        <a:ext uri="{9D8B030D-6E8A-4147-A177-3AD203B41FA5}">
                          <a16:colId xmlns:a16="http://schemas.microsoft.com/office/drawing/2014/main" val="770662853"/>
                        </a:ext>
                      </a:extLst>
                    </a:gridCol>
                    <a:gridCol w="5083611">
                      <a:extLst>
                        <a:ext uri="{9D8B030D-6E8A-4147-A177-3AD203B41FA5}">
                          <a16:colId xmlns:a16="http://schemas.microsoft.com/office/drawing/2014/main" val="808554207"/>
                        </a:ext>
                      </a:extLst>
                    </a:gridCol>
                    <a:gridCol w="5083611">
                      <a:extLst>
                        <a:ext uri="{9D8B030D-6E8A-4147-A177-3AD203B41FA5}">
                          <a16:colId xmlns:a16="http://schemas.microsoft.com/office/drawing/2014/main" val="1098180010"/>
                        </a:ext>
                      </a:extLst>
                    </a:gridCol>
                  </a:tblGrid>
                  <a:tr h="69512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-x = 6</a:t>
                          </a:r>
                          <a:endParaRPr lang="en-AU" sz="36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÷ 5 = 6</a:t>
                          </a:r>
                          <a:endParaRPr lang="en-AU" sz="3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50" t="-2007" b="-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06331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2701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4947F-072B-4101-D34B-24067205C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DA09DF-845A-15BF-EB1B-491CD5FED7E0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31FBDE4-37D0-0C69-09F9-41B34E16394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C0D83EC-1835-3CA8-BE8E-2B68337A6D0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F25CEE34-7BCB-CC84-C954-59E4B18C9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ADB9875-0E04-DEB3-C9DA-C6E6A7BA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DF61AF6-2D87-E9F0-4358-D6A870674F7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3B527F7-80DD-CE5A-3DCC-7C37E7B4FC2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73113F0-5E35-F4CD-046D-0010E5FE5F70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701CC-83CA-B701-E428-B068626773FF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3084D-F260-C52C-0BF2-096089624B38}"/>
              </a:ext>
            </a:extLst>
          </p:cNvPr>
          <p:cNvSpPr txBox="1"/>
          <p:nvPr/>
        </p:nvSpPr>
        <p:spPr>
          <a:xfrm>
            <a:off x="2590800" y="3238500"/>
            <a:ext cx="13487400" cy="414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</a:t>
            </a: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olving equations often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require more than one step. In this situation, you need to do the </a:t>
            </a:r>
            <a:r>
              <a:rPr lang="en-AU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reverse of BODMAS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AU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Sometimes it helps to write down what order you would normally complete the steps, and then do them backwards.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6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A5160-05C6-774A-B4AD-393072A68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24D278-C4E1-AB12-F1D2-B8A4C28A4BD4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1E15A33-223F-AF31-1511-EDE289F1B92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1AAB958-95BD-B731-E509-EC2CF8C16E82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CEECEFD-EFDF-BCBD-702F-31B74CED6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92398ED-9051-9942-AFDA-A5A573BA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CF1A267-1ADC-AB0B-0159-C1FDB6F6A068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BADBB4E-61F0-EAD7-F576-0F0B1294F66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1ACCD7C-9B1A-B616-D5FC-8176EC30949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83656-88B1-6FC7-92D0-CBAB1718650D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72A3F958-04FC-2144-4630-E1FEBB89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B1C3E4-9D0E-DDD0-0406-B832FCAC39AB}"/>
              </a:ext>
            </a:extLst>
          </p:cNvPr>
          <p:cNvSpPr txBox="1"/>
          <p:nvPr/>
        </p:nvSpPr>
        <p:spPr>
          <a:xfrm>
            <a:off x="2176101" y="31623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77A4BB4-61FC-37AE-BEB8-87B73F0C6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06" y="4172930"/>
            <a:ext cx="15704768" cy="32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5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AFA06-FDFB-8951-33AB-340507F4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D992B49-A24A-B7D0-28C0-1D749ED2A94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2527EB2-DE46-33D1-C216-E20AFEA88A0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7D6723D-759B-72A3-B1C3-C6A1B0B23F4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6E21FBD-C09F-4333-0EF9-D4B3E5E2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5B878F1-4E1B-94CE-D1D1-2C014AFB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0092481-C502-5E5D-92CB-AE25ADAD83AC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D300615-1E31-ED8D-999A-71B1DF797AB7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0C11532-D58A-022A-E1CF-82E016A6809B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F8D47-CC4B-B90F-A284-FA506EDF5CD1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7A0886-DB91-33C9-C89B-0FD009A73002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21BB2932-D442-E1DD-0CCA-853F15AA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695574-5B67-AFF8-1D2C-3479FEDE6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72332"/>
              </p:ext>
            </p:extLst>
          </p:nvPr>
        </p:nvGraphicFramePr>
        <p:xfrm>
          <a:off x="2429218" y="3087529"/>
          <a:ext cx="15096782" cy="5278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5262">
                  <a:extLst>
                    <a:ext uri="{9D8B030D-6E8A-4147-A177-3AD203B41FA5}">
                      <a16:colId xmlns:a16="http://schemas.microsoft.com/office/drawing/2014/main" val="1985052960"/>
                    </a:ext>
                  </a:extLst>
                </a:gridCol>
                <a:gridCol w="8101520">
                  <a:extLst>
                    <a:ext uri="{9D8B030D-6E8A-4147-A177-3AD203B41FA5}">
                      <a16:colId xmlns:a16="http://schemas.microsoft.com/office/drawing/2014/main" val="3052558492"/>
                    </a:ext>
                  </a:extLst>
                </a:gridCol>
              </a:tblGrid>
              <a:tr h="126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2y + 3 = 11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41" marR="2344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5e – 4 = 16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41" marR="2344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3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421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C1725-2E30-55BD-C71B-20964D999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003C175-A4E3-C6C2-5C5B-C88E43A8FC0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C6B4B2F-38D4-66DE-0A1F-900DF7072D8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11F36E7-BA92-35F8-32B7-B5B8A4215E0E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4931E867-2704-7FCE-5E31-29D75CB57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2C19811-B6ED-B0E5-1E1C-8F8063AB4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B4484DE-E8DE-6B41-2A9B-9ED8F9657BD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FC2E253-668C-1321-E878-41278053FA3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FE1C285-EC53-46AD-DA1C-4B127CCD917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71614-8809-CB61-5228-61F64BE9374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97506D-C4A9-F2E3-B6E9-2012DAE66104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CDACBCD8-AC4F-EA98-3F15-F65A9C883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72CCB45-BFB4-8E68-5C21-5223672A3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67411"/>
                  </p:ext>
                </p:extLst>
              </p:nvPr>
            </p:nvGraphicFramePr>
            <p:xfrm>
              <a:off x="2819400" y="3087529"/>
              <a:ext cx="14706600" cy="3729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05080">
                      <a:extLst>
                        <a:ext uri="{9D8B030D-6E8A-4147-A177-3AD203B41FA5}">
                          <a16:colId xmlns:a16="http://schemas.microsoft.com/office/drawing/2014/main" val="1985052960"/>
                        </a:ext>
                      </a:extLst>
                    </a:gridCol>
                    <a:gridCol w="8101520">
                      <a:extLst>
                        <a:ext uri="{9D8B030D-6E8A-4147-A177-3AD203B41FA5}">
                          <a16:colId xmlns:a16="http://schemas.microsoft.com/office/drawing/2014/main" val="3052558492"/>
                        </a:ext>
                      </a:extLst>
                    </a:gridCol>
                  </a:tblGrid>
                  <a:tr h="7997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3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3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r>
                                      <a:rPr lang="en-AU" sz="3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AU" sz="3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3441" marR="2344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¼ q + 3 = 6</a:t>
                          </a:r>
                          <a:endParaRPr lang="en-AU" sz="3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3441" marR="2344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5751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72CCB45-BFB4-8E68-5C21-5223672A3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67411"/>
                  </p:ext>
                </p:extLst>
              </p:nvPr>
            </p:nvGraphicFramePr>
            <p:xfrm>
              <a:off x="2819400" y="3087529"/>
              <a:ext cx="14706600" cy="3729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05080">
                      <a:extLst>
                        <a:ext uri="{9D8B030D-6E8A-4147-A177-3AD203B41FA5}">
                          <a16:colId xmlns:a16="http://schemas.microsoft.com/office/drawing/2014/main" val="1985052960"/>
                        </a:ext>
                      </a:extLst>
                    </a:gridCol>
                    <a:gridCol w="8101520">
                      <a:extLst>
                        <a:ext uri="{9D8B030D-6E8A-4147-A177-3AD203B41FA5}">
                          <a16:colId xmlns:a16="http://schemas.microsoft.com/office/drawing/2014/main" val="3052558492"/>
                        </a:ext>
                      </a:extLst>
                    </a:gridCol>
                  </a:tblGrid>
                  <a:tr h="37296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441" marR="2344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2" t="-3741" r="-122692" b="-3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¼ q + 3 = 6</a:t>
                          </a:r>
                          <a:endParaRPr lang="en-AU" sz="3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23441" marR="2344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57511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0479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1CE9-0C87-AFFA-7070-006A7372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4E2B12-F210-3096-392C-8C18BD4F27D9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B93A3E9-26E7-EFA1-0EB7-1345496817D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959D312-1448-E0E1-9BE5-1F83AE2CAC25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8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D7613936-A704-4438-D0D9-C9EC8B33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74FAE-04ED-A676-4516-02122F090C24}"/>
              </a:ext>
            </a:extLst>
          </p:cNvPr>
          <p:cNvSpPr txBox="1"/>
          <p:nvPr/>
        </p:nvSpPr>
        <p:spPr>
          <a:xfrm>
            <a:off x="2269659" y="945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97AB47-30A9-9E52-0E7B-53F6DB6018DC}"/>
              </a:ext>
            </a:extLst>
          </p:cNvPr>
          <p:cNvSpPr txBox="1"/>
          <p:nvPr/>
        </p:nvSpPr>
        <p:spPr>
          <a:xfrm>
            <a:off x="2333968" y="2134969"/>
            <a:ext cx="12677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Simplify the following: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82B313-A774-CDDF-A1AB-FB53EEE0D9A5}"/>
                  </a:ext>
                </a:extLst>
              </p:cNvPr>
              <p:cNvSpPr txBox="1"/>
              <p:nvPr/>
            </p:nvSpPr>
            <p:spPr>
              <a:xfrm>
                <a:off x="2333968" y="2963652"/>
                <a:ext cx="12677432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</a:t>
                </a:r>
                <a:r>
                  <a:rPr lang="en-AU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AU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AU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+38</m:t>
                        </m:r>
                      </m:e>
                    </m:d>
                    <m:r>
                      <a:rPr lang="en-AU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</a:t>
                </a: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3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+−21</m:t>
                    </m:r>
                    <m:r>
                      <a:rPr lang="en-AU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endParaRPr lang="en-AU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</a:t>
                </a:r>
                <a:r>
                  <a:rPr lang="en-AU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AU" sz="3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(−17)</m:t>
                    </m:r>
                    <m:r>
                      <a:rPr lang="en-AU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</a:t>
                </a: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3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AU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−9=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82B313-A774-CDDF-A1AB-FB53EEE0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68" y="2963652"/>
                <a:ext cx="12677432" cy="6186309"/>
              </a:xfrm>
              <a:prstGeom prst="rect">
                <a:avLst/>
              </a:prstGeom>
              <a:blipFill>
                <a:blip r:embed="rId3"/>
                <a:stretch>
                  <a:fillRect l="-1400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6">
            <a:extLst>
              <a:ext uri="{FF2B5EF4-FFF2-40B4-BE49-F238E27FC236}">
                <a16:creationId xmlns:a16="http://schemas.microsoft.com/office/drawing/2014/main" id="{B4328B2B-50DE-CD3C-D966-D031EF53CC3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C8688D5A-DE4F-E27E-BF82-02AE51ADF62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79B5BF32-E1FF-60DD-3764-871961C9A4D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47DD9-D633-A63E-6261-3198A85BF5B3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DIRECTED NUMBERS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36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0182C-4497-AA2B-39F1-A87B7A31B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D97126-7C61-10AB-EF41-83B2E513EEB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A9087C3-6410-7A22-B1D2-7979388FED5C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5251CF2-4273-C640-536F-E1DEF462C98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705F3583-BAF8-0159-C821-90C111357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79F44A9-F8AE-3B83-D7DE-8C4FDC106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1DFC265-7BEB-9B4F-A5F8-9AA3D5DDC45E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9F53A6D-609A-3CAE-00C5-8281793C9E36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C17C46B-20D2-8A96-6B3A-69FA9EC2FB30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D229A-8A05-F171-AB9C-DF3F11F107D8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C2FAB-A18C-0185-9B02-A57F14F64DAF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789A58F8-49C6-6E61-EC4A-9DC46EDF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814450-61D8-D813-D724-C23A0A532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86704"/>
              </p:ext>
            </p:extLst>
          </p:nvPr>
        </p:nvGraphicFramePr>
        <p:xfrm>
          <a:off x="2429218" y="3087529"/>
          <a:ext cx="15096782" cy="662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5262">
                  <a:extLst>
                    <a:ext uri="{9D8B030D-6E8A-4147-A177-3AD203B41FA5}">
                      <a16:colId xmlns:a16="http://schemas.microsoft.com/office/drawing/2014/main" val="1985052960"/>
                    </a:ext>
                  </a:extLst>
                </a:gridCol>
                <a:gridCol w="8101520">
                  <a:extLst>
                    <a:ext uri="{9D8B030D-6E8A-4147-A177-3AD203B41FA5}">
                      <a16:colId xmlns:a16="http://schemas.microsoft.com/office/drawing/2014/main" val="3052558492"/>
                    </a:ext>
                  </a:extLst>
                </a:gridCol>
              </a:tblGrid>
              <a:tr h="66279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2(w - 4) = w + 3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41" marR="2344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5u – 2 = 3(u + 1)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41" marR="2344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12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79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052E2-DC31-F3EC-50A5-539062F5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A260564-610A-9287-DE8B-87669299E33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A44D615-6DFB-D296-4B61-FD86BB39FF7C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702B762-584B-B6D8-F43A-CBD16F9E587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8F4C69D-C325-6874-CFD4-459A3F10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2B54F25-F4C1-0EE9-CE04-8779234D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2F2A683-0065-8EB2-A718-601E7B8B66A6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5B71B97-2715-2A37-2C4C-6E9AB1C530D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40F6C92-A5C9-35F6-4A8D-E30E9C9F566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1A89B-5D11-B1A2-6C6D-29B531DC3AB4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AD4AE3-FEBA-D876-60AC-FD256AC3BE61}"/>
              </a:ext>
            </a:extLst>
          </p:cNvPr>
          <p:cNvSpPr txBox="1"/>
          <p:nvPr/>
        </p:nvSpPr>
        <p:spPr>
          <a:xfrm>
            <a:off x="2237026" y="2088059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2C5D44DB-7613-A557-5087-EECAC4289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950DF0-15C7-6BDB-8B67-AFA00FDCE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22722"/>
              </p:ext>
            </p:extLst>
          </p:nvPr>
        </p:nvGraphicFramePr>
        <p:xfrm>
          <a:off x="2429218" y="3087529"/>
          <a:ext cx="15096782" cy="595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5262">
                  <a:extLst>
                    <a:ext uri="{9D8B030D-6E8A-4147-A177-3AD203B41FA5}">
                      <a16:colId xmlns:a16="http://schemas.microsoft.com/office/drawing/2014/main" val="1985052960"/>
                    </a:ext>
                  </a:extLst>
                </a:gridCol>
                <a:gridCol w="8101520">
                  <a:extLst>
                    <a:ext uri="{9D8B030D-6E8A-4147-A177-3AD203B41FA5}">
                      <a16:colId xmlns:a16="http://schemas.microsoft.com/office/drawing/2014/main" val="3052558492"/>
                    </a:ext>
                  </a:extLst>
                </a:gridCol>
              </a:tblGrid>
              <a:tr h="17793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½(j + 4) = 3j - 2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41" marR="2344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6n – (2n + 1) = 3n + 7</a:t>
                      </a:r>
                      <a:endParaRPr lang="en-AU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41" marR="2344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932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662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9E81E-CA22-E543-FDBE-EA2360164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07044D7-36BB-C733-3AD3-59EC2276466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E9D8DC2-25B8-BADC-F07D-8F6E5923BC10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892EB9A-654C-DA12-0E1D-1D0E476F2D1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3227AD04-A4E4-81E8-84AE-BCB2DE880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DE118-164B-3BA5-14EE-FDE8606994A5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6BC0AA9E-64E8-BE59-CC19-FF073DC8D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37BD-8422-3525-5B07-D614F6C57E1D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9 and 10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D993E53B-2F63-ECC7-F988-67EAD2FB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4C67D81D-2B53-D0FC-1EA7-B98F01B42F2B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E36B60C-ED65-A6A3-183E-BDED4B2C62AB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249FF3D-37EB-4288-F4F4-70A30B58B2D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090B1-D194-1826-25AF-E07411FEEDC8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SOLVING LINEAR EQUATIONS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58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4069E-D30F-0232-6CE4-E39DBD7F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14431FB-AC9B-4E7F-432D-EC2E030E98BA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76C7C55-A4E9-FBE2-F36E-03625BF9FDD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ECE9B0-C730-EE86-A12C-4BCA399BF499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575A4B9-4961-B566-ADEB-12B01D7E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CEEC1-3604-EC47-3E2D-4C24A40B1277}"/>
              </a:ext>
            </a:extLst>
          </p:cNvPr>
          <p:cNvSpPr txBox="1"/>
          <p:nvPr/>
        </p:nvSpPr>
        <p:spPr>
          <a:xfrm>
            <a:off x="2688759" y="2017812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Substitution</a:t>
            </a:r>
            <a:endParaRPr lang="en-AU" sz="5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9637A48-94F1-4816-DF60-6C7AC9E7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1528E05-6F61-6267-B291-6AF612A5DBA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72A27B4-D553-925B-06B9-4B9B8C439C90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6C38D79-FED4-F990-A3EB-08B9844FA68C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95A21-E587-6ABD-49D4-10A3ABB46F19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C8B24-DEF8-E090-36A2-1383E4B5161D}"/>
              </a:ext>
            </a:extLst>
          </p:cNvPr>
          <p:cNvSpPr txBox="1"/>
          <p:nvPr/>
        </p:nvSpPr>
        <p:spPr>
          <a:xfrm>
            <a:off x="2749488" y="3270655"/>
            <a:ext cx="13694241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Substitution means replacing variables with known values and then calculating the result. </a:t>
            </a:r>
          </a:p>
          <a:p>
            <a:pPr>
              <a:lnSpc>
                <a:spcPct val="150000"/>
              </a:lnSpc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It is a way of finding the value of an expression when all variables are given.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green and yellow arrows pointing to a person&#10;&#10;AI-generated content may be incorrect.">
            <a:extLst>
              <a:ext uri="{FF2B5EF4-FFF2-40B4-BE49-F238E27FC236}">
                <a16:creationId xmlns:a16="http://schemas.microsoft.com/office/drawing/2014/main" id="{B31ABAD8-3BF5-C777-3AED-40069D212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555" y="6227996"/>
            <a:ext cx="2718283" cy="31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6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04297-3DB7-FC86-2ACE-2CA35A6B1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ACA7E39-A5F3-3AC1-11F4-EF97C8114365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37333B-B881-3C6B-6925-33039C32E8E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7954E58-3444-F7F5-E895-5A774A408C1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D253AE39-FDB9-2A9F-3779-EEE9BEBA8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5F5057B-B73B-7E08-6C70-83DE1E54C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CDCE700-274A-CAD8-79DE-D4A428DE2A56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7C80553-ACA3-F346-04CD-092B8ED8C5B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9ECEB42-EAC7-9AA3-C84F-AD70F67D735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4BBAA-D7C9-D039-47BA-E00542D763CB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61CDE-4D62-6478-437A-8262854E32E1}"/>
              </a:ext>
            </a:extLst>
          </p:cNvPr>
          <p:cNvSpPr txBox="1"/>
          <p:nvPr/>
        </p:nvSpPr>
        <p:spPr>
          <a:xfrm>
            <a:off x="2197242" y="1675701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3FABD4DF-8694-EDDD-81ED-A6D6F8EC7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FBE49A-61E2-06F1-2F04-C48F3E61139E}"/>
              </a:ext>
            </a:extLst>
          </p:cNvPr>
          <p:cNvSpPr txBox="1"/>
          <p:nvPr/>
        </p:nvSpPr>
        <p:spPr>
          <a:xfrm>
            <a:off x="2895600" y="2796734"/>
            <a:ext cx="4419600" cy="418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= 3m + 12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3600" dirty="0">
                <a:solidFill>
                  <a:srgbClr val="2846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C if </a:t>
            </a:r>
            <a:r>
              <a:rPr lang="en-AU" sz="36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= 4</a:t>
            </a:r>
            <a:r>
              <a:rPr lang="en-A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36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None/>
            </a:pPr>
            <a:endParaRPr lang="en-AU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= 3(</a:t>
            </a:r>
            <a:r>
              <a:rPr lang="en-AU" sz="36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AU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+ 12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 = 12 + 12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∴ </a:t>
            </a:r>
            <a:r>
              <a:rPr lang="en-AU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= 24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136569-3844-E14D-B8CE-251261794BA4}"/>
              </a:ext>
            </a:extLst>
          </p:cNvPr>
          <p:cNvSpPr txBox="1"/>
          <p:nvPr/>
        </p:nvSpPr>
        <p:spPr>
          <a:xfrm>
            <a:off x="8170491" y="2758633"/>
            <a:ext cx="5577840" cy="418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</a:t>
            </a: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πr²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3600" dirty="0">
                <a:solidFill>
                  <a:srgbClr val="284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if </a:t>
            </a:r>
            <a:r>
              <a:rPr lang="en-A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 = 3.14</a:t>
            </a:r>
            <a:r>
              <a:rPr lang="en-AU" sz="3600" b="1" dirty="0">
                <a:solidFill>
                  <a:srgbClr val="284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6</a:t>
            </a:r>
          </a:p>
          <a:p>
            <a:pPr>
              <a:spcAft>
                <a:spcPts val="1000"/>
              </a:spcAft>
            </a:pPr>
            <a:endParaRPr lang="en-A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= (</a:t>
            </a:r>
            <a:r>
              <a:rPr lang="en-AU" sz="36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3.14</a:t>
            </a:r>
            <a:r>
              <a:rPr lang="en-AU" sz="36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 x (</a:t>
            </a:r>
            <a:r>
              <a:rPr lang="en-AU" sz="36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6</a:t>
            </a:r>
            <a:r>
              <a:rPr lang="en-AU" sz="36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)²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= 3.14 x 36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∴ </a:t>
            </a:r>
            <a:r>
              <a:rPr lang="en-AU" sz="36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= 113.04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FF5C63-21A4-5669-1CAD-1DF3D6C1FA11}"/>
              </a:ext>
            </a:extLst>
          </p:cNvPr>
          <p:cNvSpPr txBox="1"/>
          <p:nvPr/>
        </p:nvSpPr>
        <p:spPr>
          <a:xfrm>
            <a:off x="2286000" y="2758634"/>
            <a:ext cx="11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AU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0294F7-1D37-4246-1DFE-9D3EC6AF3209}"/>
              </a:ext>
            </a:extLst>
          </p:cNvPr>
          <p:cNvSpPr txBox="1"/>
          <p:nvPr/>
        </p:nvSpPr>
        <p:spPr>
          <a:xfrm>
            <a:off x="7467600" y="2758633"/>
            <a:ext cx="11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7782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9B56-71B3-11D5-8477-D7C6719FC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6C31D95-FA74-D25A-A070-E6F80B86A47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B31BAAF-B87A-FBDE-74B8-A9E90439B6B8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E3BB5E9-8E7E-F740-8240-1E82C47C874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3AC76D78-C916-A8BF-CB20-49F63D121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A8B88F0-790E-D82B-BAF7-7CCE6E134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4239FEC-A93E-C594-F4F1-A841910B9D51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1FDDDFB-39B2-FD3D-84BB-2A3F30F718B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A5FF185-9CC3-2831-BD59-2DF59809395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EF9B0-C590-DBEC-7300-5CB240CE65C8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C16FA-050B-6943-D821-58CDB130EFF9}"/>
              </a:ext>
            </a:extLst>
          </p:cNvPr>
          <p:cNvSpPr txBox="1"/>
          <p:nvPr/>
        </p:nvSpPr>
        <p:spPr>
          <a:xfrm>
            <a:off x="2197242" y="1675701"/>
            <a:ext cx="8775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 (continued).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14C47396-12BB-9BBD-12A6-8F66EC886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05BD55D-3816-ABC9-9E26-34AB17E3B33D}"/>
              </a:ext>
            </a:extLst>
          </p:cNvPr>
          <p:cNvSpPr txBox="1"/>
          <p:nvPr/>
        </p:nvSpPr>
        <p:spPr>
          <a:xfrm>
            <a:off x="2788712" y="2758634"/>
            <a:ext cx="11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44C48-2920-1CAC-FD89-1D17A7C7C0D6}"/>
              </a:ext>
            </a:extLst>
          </p:cNvPr>
          <p:cNvSpPr txBox="1"/>
          <p:nvPr/>
        </p:nvSpPr>
        <p:spPr>
          <a:xfrm>
            <a:off x="3469640" y="2807418"/>
            <a:ext cx="9255760" cy="370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 = </a:t>
            </a:r>
            <a:r>
              <a:rPr lang="en-AU" sz="3600" b="1" dirty="0" err="1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</a:t>
            </a:r>
            <a:endParaRPr lang="en-AU" sz="3600" b="1" dirty="0">
              <a:solidFill>
                <a:srgbClr val="28466A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Find D if </a:t>
            </a:r>
            <a:r>
              <a:rPr lang="en-A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60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 2.5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 = (</a:t>
            </a:r>
            <a:r>
              <a:rPr lang="en-AU" sz="36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60</a:t>
            </a:r>
            <a:r>
              <a:rPr lang="en-AU" sz="36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 x (</a:t>
            </a:r>
            <a:r>
              <a:rPr lang="en-AU" sz="36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2.5</a:t>
            </a:r>
            <a:r>
              <a:rPr lang="en-AU" sz="36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∴ </a:t>
            </a:r>
            <a:r>
              <a:rPr lang="en-AU" sz="36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 = 150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48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75F5-2923-03F6-89E2-4E2394BEE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5E029F-8827-A9E7-088D-FAC473F991E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37D20B1-196D-D313-42FA-AC349ED60A4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DCE22AA-8C55-98E7-E7A5-3DD3CD6DAE4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1B5F0B6-0D03-1790-9078-4CBB9D420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68DAA196-DC82-3D66-99D7-E0F0E0E0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8BA8050-3972-1BA6-CC94-217629FC1C82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BB13CE2-4181-5395-FA53-826EA5FAEFA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22F239D-E3A6-01A7-C66C-3EEC0E519BB7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B32D0-7AC7-54F7-7776-89ACB52F601F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21032-A091-AEAA-1C2E-470748DD5609}"/>
              </a:ext>
            </a:extLst>
          </p:cNvPr>
          <p:cNvSpPr txBox="1"/>
          <p:nvPr/>
        </p:nvSpPr>
        <p:spPr>
          <a:xfrm>
            <a:off x="2197242" y="1675701"/>
            <a:ext cx="8775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86F553-2D5D-AF28-BC79-42DAE0C5D17D}"/>
              </a:ext>
            </a:extLst>
          </p:cNvPr>
          <p:cNvSpPr txBox="1"/>
          <p:nvPr/>
        </p:nvSpPr>
        <p:spPr>
          <a:xfrm>
            <a:off x="2788712" y="2758634"/>
            <a:ext cx="11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AU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/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C661AB1B-CCEA-76F8-82B2-DA6497D89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B5DA66-BB7E-81B1-0B88-CB2C9E8B0631}"/>
              </a:ext>
            </a:extLst>
          </p:cNvPr>
          <p:cNvSpPr txBox="1"/>
          <p:nvPr/>
        </p:nvSpPr>
        <p:spPr>
          <a:xfrm>
            <a:off x="3581400" y="2774801"/>
            <a:ext cx="9255760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  </a:t>
            </a: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 = </a:t>
            </a:r>
            <a:r>
              <a:rPr lang="en-AU" sz="3600" b="1" dirty="0" err="1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bh</a:t>
            </a: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+ 4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Find T when b = 7, h = 5 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66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F6BD5-EF16-1414-2AFC-B0AC303A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82F7BD-D6FE-4636-6D2A-D8921A5D3B7B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A64E117-B3E7-8062-856B-5025E9272FB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6A6B678-1905-91C9-C9AB-EF6D271C28F6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14DB2A65-C1E7-AF86-CE3E-D1A447C3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88468C2-AC75-ECC0-191F-A5C0A32F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72BA6BD-CB97-8A9C-D5BF-A704D263F72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D94CE12-EB2F-6BFF-0001-B3F023C52D7D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4FE4FE3-AFAE-9D75-31C1-131310FF2EC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6AFB8-C5DC-883F-84A7-BDFCAF1474FF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CAF28-4CA7-72D1-8463-912267D55C8F}"/>
              </a:ext>
            </a:extLst>
          </p:cNvPr>
          <p:cNvSpPr txBox="1"/>
          <p:nvPr/>
        </p:nvSpPr>
        <p:spPr>
          <a:xfrm>
            <a:off x="2197242" y="1675701"/>
            <a:ext cx="8775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C17F2-9359-7EEB-492B-CDE637F6F321}"/>
              </a:ext>
            </a:extLst>
          </p:cNvPr>
          <p:cNvSpPr txBox="1"/>
          <p:nvPr/>
        </p:nvSpPr>
        <p:spPr>
          <a:xfrm>
            <a:off x="2788712" y="2758634"/>
            <a:ext cx="11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endParaRPr lang="en-US" sz="4400" dirty="0"/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1B80335D-CAF7-1EB9-B9C5-3F6C4D5A4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15F63-74A9-A6DE-CF28-9B72BC9CC88B}"/>
              </a:ext>
            </a:extLst>
          </p:cNvPr>
          <p:cNvSpPr txBox="1"/>
          <p:nvPr/>
        </p:nvSpPr>
        <p:spPr>
          <a:xfrm>
            <a:off x="3469640" y="2805761"/>
            <a:ext cx="9255760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  </a:t>
            </a: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 = ½ at²    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Find S when a = 6, t = 3 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 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71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70669-5DE6-5B5F-2194-20F2CA158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FE263CB-07A1-7B2A-1D8D-F4CB6712A0D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1BA086-3ED4-041E-3710-4BF4102FC68B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DAB5F1D-F16D-12DB-E25D-126C99B4E95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37931FAB-7333-2264-A5B9-1B5ACE8E0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86D01331-437A-FD95-C6A4-4D01AF51C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FBFCA1F-CE3D-0792-A5B4-4E713C58B066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0FAA6CB-5D3D-B36C-00C9-9267942197B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11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A0BA4F4-51F9-918E-FB02-FEDFE45CC8B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72A53-5DF0-A48B-E386-83DF18CB57EA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70A12-9F3C-2F42-D214-6BF4DC2A7A5B}"/>
              </a:ext>
            </a:extLst>
          </p:cNvPr>
          <p:cNvSpPr txBox="1"/>
          <p:nvPr/>
        </p:nvSpPr>
        <p:spPr>
          <a:xfrm>
            <a:off x="2197242" y="1675701"/>
            <a:ext cx="8775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FD973D-4DB3-7624-C51B-6B7AFEBC2063}"/>
              </a:ext>
            </a:extLst>
          </p:cNvPr>
          <p:cNvSpPr txBox="1"/>
          <p:nvPr/>
        </p:nvSpPr>
        <p:spPr>
          <a:xfrm>
            <a:off x="2788712" y="2758634"/>
            <a:ext cx="11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endParaRPr lang="en-US" sz="4400" dirty="0"/>
          </a:p>
        </p:txBody>
      </p:sp>
      <p:pic>
        <p:nvPicPr>
          <p:cNvPr id="5" name="Picture 4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83249EB9-F066-8E6D-7D40-B7B300F6E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A1664-0E4F-CB81-9D8A-EED34F4479A1}"/>
              </a:ext>
            </a:extLst>
          </p:cNvPr>
          <p:cNvSpPr txBox="1"/>
          <p:nvPr/>
        </p:nvSpPr>
        <p:spPr>
          <a:xfrm>
            <a:off x="3492989" y="2818082"/>
            <a:ext cx="12207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  </a:t>
            </a:r>
            <a:r>
              <a:rPr lang="en-AU" sz="3600" b="1" dirty="0">
                <a:solidFill>
                  <a:srgbClr val="28466A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 = PRT ÷ 100     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Find I when P = 1200, R = 5, T = 3 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07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783C1-65B5-D143-188D-67B9ADA7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1E1F7C4-9EB2-3648-1AFF-D762F5D0EBC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6A35F9C-0557-A505-7D9C-A4DA03644D38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0EEE62F-8144-C025-C457-00BE6D4039AB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97A4753D-818F-6B84-3EB0-21E62DF09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A52E4-F6AD-8211-BD79-DE3A0163BB8E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58B469A-201D-F559-0C6F-B62C109AD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73331-70A6-611E-0057-E10C79EF520D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12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9C313508-4343-A8F3-6E23-EDCE31265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04653DA0-1D1A-4550-23D6-E481D58FB6E5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2435E7C-9FDB-712C-6F0D-F776A4BF1593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B5E63E-B914-05F2-8D44-22645F8C710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EC35D-5DC2-8BDB-2F18-221CC7FBDCA5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2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0B333-5E73-273D-7F01-CA385E25C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7ECB34-4962-301C-B7C5-018591FBB8DE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7E3781-55AC-C095-E08B-F3A9D8ECE80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BBE7463-F8D8-6846-676A-DF90242FA7CD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2AFB1540-C59F-8876-32ED-C75AE31A7D5A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FED0EF8B-01F4-0598-2EB3-C9D430416D1A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862E68E9-9E6C-83D4-92C0-975D595FD63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3FC16-3A64-3163-E4C9-BA5FF45F2820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DIRECTED NUMBERS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F1103-93B3-C9DB-FB8B-986B27D1D41B}"/>
              </a:ext>
            </a:extLst>
          </p:cNvPr>
          <p:cNvSpPr txBox="1"/>
          <p:nvPr/>
        </p:nvSpPr>
        <p:spPr>
          <a:xfrm>
            <a:off x="2257768" y="876300"/>
            <a:ext cx="12677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Adding and subtracting negative numbers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AA285-1B17-EA86-B9CF-9664FE1A28D7}"/>
              </a:ext>
            </a:extLst>
          </p:cNvPr>
          <p:cNvSpPr txBox="1"/>
          <p:nvPr/>
        </p:nvSpPr>
        <p:spPr>
          <a:xfrm>
            <a:off x="2433809" y="1738074"/>
            <a:ext cx="14325600" cy="4272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are two sets of rules when dealing with directed numbers, 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1. Addition and subtraction</a:t>
            </a:r>
            <a:endParaRPr lang="en-AU" sz="3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2. Multiplication and division</a:t>
            </a:r>
          </a:p>
          <a:p>
            <a:pPr>
              <a:lnSpc>
                <a:spcPct val="150000"/>
              </a:lnSpc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or subtracting</a:t>
            </a:r>
            <a:r>
              <a:rPr lang="en-A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directed numbers, you can imagine a number line.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4B61E1-E310-8B06-052A-F3B1CCAB1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3640" y="8115300"/>
            <a:ext cx="12621560" cy="1764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E7799C-1CF3-5840-D96B-CCA2AB3E0668}"/>
                  </a:ext>
                </a:extLst>
              </p:cNvPr>
              <p:cNvSpPr txBox="1"/>
              <p:nvPr/>
            </p:nvSpPr>
            <p:spPr>
              <a:xfrm>
                <a:off x="2514600" y="7240369"/>
                <a:ext cx="52578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Simplify:    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−2−5</m:t>
                    </m:r>
                  </m:oMath>
                </a14:m>
                <a:r>
                  <a:rPr lang="en-AU" sz="36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E7799C-1CF3-5840-D96B-CCA2AB3E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240369"/>
                <a:ext cx="5257800" cy="646331"/>
              </a:xfrm>
              <a:prstGeom prst="rect">
                <a:avLst/>
              </a:prstGeom>
              <a:blipFill>
                <a:blip r:embed="rId5"/>
                <a:stretch>
                  <a:fillRect l="-3623" t="-15385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5271B55-941D-4D19-6102-352C2BF38878}"/>
              </a:ext>
            </a:extLst>
          </p:cNvPr>
          <p:cNvSpPr txBox="1"/>
          <p:nvPr/>
        </p:nvSpPr>
        <p:spPr>
          <a:xfrm>
            <a:off x="2433809" y="6411763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AF8581AD-BD4C-F335-D86A-384253ABD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00" y="6515100"/>
            <a:ext cx="1714183" cy="17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83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333A-3A7D-6D3E-F371-1823FB49B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241973-B240-7A8D-5CDF-EF1E26E615C6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372F1F7-C743-0793-0E1A-8DE352575DF6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2ED1F13-995F-FD4C-101C-9B28B1C11CC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A8CD0EDF-677A-7D1E-3839-E043C8BEB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FB36149-3CBB-31B7-375C-81E51EE7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C45C6AC-572A-071B-BF8F-A37C9DA13B53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3CBDBC1-731A-7072-BD33-076E27B8ECE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D3A0E0D-F025-DA0E-1A5E-5B39DA9C9B47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77D76-A4C4-0629-717A-07CE622BDC4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TRANSPOSITION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8DABC-098B-75F4-F6FD-CD3EA5438B10}"/>
              </a:ext>
            </a:extLst>
          </p:cNvPr>
          <p:cNvSpPr txBox="1"/>
          <p:nvPr/>
        </p:nvSpPr>
        <p:spPr>
          <a:xfrm>
            <a:off x="2552700" y="1752343"/>
            <a:ext cx="13182600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Transposition is the process of rearranging an equation to make a different variable the subject. </a:t>
            </a:r>
          </a:p>
          <a:p>
            <a:pPr>
              <a:lnSpc>
                <a:spcPct val="150000"/>
              </a:lnSpc>
              <a:buNone/>
            </a:pPr>
            <a:endParaRPr lang="en-AU" sz="3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AU" sz="3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It’s similar to solving an equation — you perform operations on both sides to isolate the subject variable. </a:t>
            </a:r>
          </a:p>
          <a:p>
            <a:pPr>
              <a:lnSpc>
                <a:spcPct val="150000"/>
              </a:lnSpc>
              <a:buNone/>
            </a:pPr>
            <a:endParaRPr lang="en-AU" sz="3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A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Remember: whatever you do to one side of the equation, you must do to the other.</a:t>
            </a:r>
            <a:r>
              <a:rPr lang="en-A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40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2A748-F7EE-FD41-8475-8B97B626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A989609-80D3-3062-5DA7-FFF402626933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211B84-F4EF-B5D2-6C84-FE4C8040B86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6BFEE58-D414-AD76-D4EE-D731CEB3FF97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BECB337-41BC-39CA-3C6B-46FA57A0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B51E4B4-B713-0C40-0862-E4DF64D84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734257A-F5AF-C064-DF00-47723A6DB6C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03D00F6-D632-02DF-7ECD-B238A25B5FCD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4E08309-45D0-4AE2-FFDB-9B1C5B029C69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9AA3D-3CAB-0278-A6C2-9C6F27D8E258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TRANSPOSITION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74144-0CC0-5BEB-C4EA-63FB9E3D2F34}"/>
              </a:ext>
            </a:extLst>
          </p:cNvPr>
          <p:cNvSpPr txBox="1"/>
          <p:nvPr/>
        </p:nvSpPr>
        <p:spPr>
          <a:xfrm>
            <a:off x="2219973" y="3015823"/>
            <a:ext cx="1203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Transpose </a:t>
            </a:r>
            <a:r>
              <a:rPr lang="en-AU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= 4a + 2b</a:t>
            </a: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make </a:t>
            </a:r>
            <a:r>
              <a:rPr lang="en-AU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‘a’</a:t>
            </a: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subject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2F930DC-9CC5-21B8-DAFD-3613C3C68E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384185"/>
                  </p:ext>
                </p:extLst>
              </p:nvPr>
            </p:nvGraphicFramePr>
            <p:xfrm>
              <a:off x="2511743" y="3903647"/>
              <a:ext cx="15403404" cy="49967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30342">
                      <a:extLst>
                        <a:ext uri="{9D8B030D-6E8A-4147-A177-3AD203B41FA5}">
                          <a16:colId xmlns:a16="http://schemas.microsoft.com/office/drawing/2014/main" val="775318148"/>
                        </a:ext>
                      </a:extLst>
                    </a:gridCol>
                    <a:gridCol w="925423">
                      <a:extLst>
                        <a:ext uri="{9D8B030D-6E8A-4147-A177-3AD203B41FA5}">
                          <a16:colId xmlns:a16="http://schemas.microsoft.com/office/drawing/2014/main" val="3075255790"/>
                        </a:ext>
                      </a:extLst>
                    </a:gridCol>
                    <a:gridCol w="3294238">
                      <a:extLst>
                        <a:ext uri="{9D8B030D-6E8A-4147-A177-3AD203B41FA5}">
                          <a16:colId xmlns:a16="http://schemas.microsoft.com/office/drawing/2014/main" val="1287056558"/>
                        </a:ext>
                      </a:extLst>
                    </a:gridCol>
                    <a:gridCol w="8153401">
                      <a:extLst>
                        <a:ext uri="{9D8B030D-6E8A-4147-A177-3AD203B41FA5}">
                          <a16:colId xmlns:a16="http://schemas.microsoft.com/office/drawing/2014/main" val="4110065639"/>
                        </a:ext>
                      </a:extLst>
                    </a:gridCol>
                  </a:tblGrid>
                  <a:tr h="8327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5240952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AU" sz="3600" b="0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i="1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AU" sz="3600" b="0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i="1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Subtract 2b from both sides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245206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8899442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AU" sz="3600" b="0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AU" sz="3600" b="0" i="1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3600" b="0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AU" sz="3600" b="0" i="1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Divide both sides by 4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360167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)÷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1262276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AU" sz="3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)÷</m:t>
                                </m:r>
                                <m:r>
                                  <a:rPr lang="en-AU" sz="3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Rewrite so the subject is on the left</a:t>
                          </a:r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2986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2F930DC-9CC5-21B8-DAFD-3613C3C68E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384185"/>
                  </p:ext>
                </p:extLst>
              </p:nvPr>
            </p:nvGraphicFramePr>
            <p:xfrm>
              <a:off x="2511743" y="3903647"/>
              <a:ext cx="15403404" cy="49967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30342">
                      <a:extLst>
                        <a:ext uri="{9D8B030D-6E8A-4147-A177-3AD203B41FA5}">
                          <a16:colId xmlns:a16="http://schemas.microsoft.com/office/drawing/2014/main" val="775318148"/>
                        </a:ext>
                      </a:extLst>
                    </a:gridCol>
                    <a:gridCol w="925423">
                      <a:extLst>
                        <a:ext uri="{9D8B030D-6E8A-4147-A177-3AD203B41FA5}">
                          <a16:colId xmlns:a16="http://schemas.microsoft.com/office/drawing/2014/main" val="3075255790"/>
                        </a:ext>
                      </a:extLst>
                    </a:gridCol>
                    <a:gridCol w="3294238">
                      <a:extLst>
                        <a:ext uri="{9D8B030D-6E8A-4147-A177-3AD203B41FA5}">
                          <a16:colId xmlns:a16="http://schemas.microsoft.com/office/drawing/2014/main" val="1287056558"/>
                        </a:ext>
                      </a:extLst>
                    </a:gridCol>
                    <a:gridCol w="8153401">
                      <a:extLst>
                        <a:ext uri="{9D8B030D-6E8A-4147-A177-3AD203B41FA5}">
                          <a16:colId xmlns:a16="http://schemas.microsoft.com/office/drawing/2014/main" val="4110065639"/>
                        </a:ext>
                      </a:extLst>
                    </a:gridCol>
                  </a:tblGrid>
                  <a:tr h="832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407950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63" r="-248263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5240952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1538" r="-407950" b="-4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63" t="-101538" r="-248263" b="-4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Subtract 2b from both sides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245206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8485" r="-407950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63" t="-198485" r="-248263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8899442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98485" r="-40795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63" t="-298485" r="-24826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Divide both sides by 4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3360167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04615" r="-40795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63" t="-404615" r="-248263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1262276"/>
                      </a:ext>
                    </a:extLst>
                  </a:tr>
                  <a:tr h="832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96970" r="-407950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</a:t>
                          </a:r>
                          <a:endParaRPr lang="en-AU" sz="32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463" t="-496970" r="-248263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itchFamily="2" charset="2"/>
                            </a:rPr>
                            <a:t></a:t>
                          </a:r>
                          <a:r>
                            <a:rPr lang="en-AU" sz="36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Rewrite so the subject is on the left</a:t>
                          </a:r>
                          <a:endParaRPr lang="en-AU" sz="32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29869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689B9293-68A6-9222-813A-C8760C34F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6F6AF0-AC9B-AED1-9EAC-DA01BB818B27}"/>
              </a:ext>
            </a:extLst>
          </p:cNvPr>
          <p:cNvSpPr txBox="1"/>
          <p:nvPr/>
        </p:nvSpPr>
        <p:spPr>
          <a:xfrm>
            <a:off x="2196421" y="2060422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87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C09EB-0466-F628-B62C-C4DC32D39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41EFABD-6F89-8EF8-48BD-120353BE09E4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5C47C9B-AE02-0AF0-D2F6-5B5F43597F3A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0EDC272-DCBD-142C-7C63-9204A4556DC3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23F527FD-B4A5-8779-BC2E-EAF1EF54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9C8A8A0-8069-E313-0AF9-51864A42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520E37B-0BD5-8097-A5C8-CBDB7EB103DF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E3238C5-6494-94A5-B4EC-B7CF4CD1B292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43F23EB-8ED5-E40C-187C-4F0E2CF5490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6B4D3-30C3-1F97-1457-D199EFAF83A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TRANSPOSITION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38F4A-A9F9-9702-BEC3-6D326215D81D}"/>
              </a:ext>
            </a:extLst>
          </p:cNvPr>
          <p:cNvSpPr txBox="1"/>
          <p:nvPr/>
        </p:nvSpPr>
        <p:spPr>
          <a:xfrm>
            <a:off x="2196421" y="2060422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8C46B342-1C2B-5433-28C5-47639B7B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4B7F48-2E01-DE04-0F91-5471229CCEE9}"/>
              </a:ext>
            </a:extLst>
          </p:cNvPr>
          <p:cNvSpPr txBox="1"/>
          <p:nvPr/>
        </p:nvSpPr>
        <p:spPr>
          <a:xfrm>
            <a:off x="2253536" y="3041220"/>
            <a:ext cx="11614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Transpose the following to make </a:t>
            </a:r>
            <a:r>
              <a:rPr lang="en-A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A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subject:</a:t>
            </a:r>
            <a:r>
              <a:rPr lang="en-A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B608EF-6FE1-83A3-F679-9794B0EBB2FA}"/>
                  </a:ext>
                </a:extLst>
              </p:cNvPr>
              <p:cNvSpPr txBox="1"/>
              <p:nvPr/>
            </p:nvSpPr>
            <p:spPr>
              <a:xfrm>
                <a:off x="2438400" y="3887550"/>
                <a:ext cx="28194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B608EF-6FE1-83A3-F679-9794B0EBB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87550"/>
                <a:ext cx="2819400" cy="1200329"/>
              </a:xfrm>
              <a:prstGeom prst="rect">
                <a:avLst/>
              </a:prstGeom>
              <a:blipFill>
                <a:blip r:embed="rId4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E9AEF7-F76A-B118-2C3B-09C388D6814D}"/>
                  </a:ext>
                </a:extLst>
              </p:cNvPr>
              <p:cNvSpPr txBox="1"/>
              <p:nvPr/>
            </p:nvSpPr>
            <p:spPr>
              <a:xfrm>
                <a:off x="7663656" y="3903575"/>
                <a:ext cx="36728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E9AEF7-F76A-B118-2C3B-09C388D68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656" y="3903575"/>
                <a:ext cx="3672840" cy="646331"/>
              </a:xfrm>
              <a:prstGeom prst="rect">
                <a:avLst/>
              </a:prstGeom>
              <a:blipFill>
                <a:blip r:embed="rId5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D46597-41DA-E243-20E5-38FCCE6FA0B3}"/>
                  </a:ext>
                </a:extLst>
              </p:cNvPr>
              <p:cNvSpPr txBox="1"/>
              <p:nvPr/>
            </p:nvSpPr>
            <p:spPr>
              <a:xfrm>
                <a:off x="13626227" y="3687551"/>
                <a:ext cx="3613864" cy="1045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D46597-41DA-E243-20E5-38FCCE6FA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227" y="3687551"/>
                <a:ext cx="3613864" cy="1045414"/>
              </a:xfrm>
              <a:prstGeom prst="rect">
                <a:avLst/>
              </a:prstGeom>
              <a:blipFill>
                <a:blip r:embed="rId6"/>
                <a:stretch>
                  <a:fillRect l="-139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785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10EEC-4822-82BB-BB50-74485AE01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6478D69-6873-536E-9D86-DBB8B020F8ED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EB6624B-ED28-46A5-DC6D-86F804E28069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52EA94A-CEA7-A07B-A67E-83747DC9291E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E87C5FB2-24B2-8520-26E3-BC2ABE55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764CD-7BA5-61E2-E49E-7563D0A8E500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A00DF94-29F6-9669-2F9F-36A67958B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195DF-9239-DBC3-2C41-02EB64857EA1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13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9877B589-B513-ADF8-932F-1DC3D695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4956BE67-3923-B5B5-F25B-AC14543DE56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B68E4E4-5FA1-FACA-D9FA-19D40D06D691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0642214-18FF-B0A3-A395-8C0C3DBEDA2D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1CDCA-1244-F53C-1582-B841735C3033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TRANSPOSITION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49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96F85-3024-E1F6-4988-C230CF22C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6E04DF2-32AB-B58C-FAC4-62079858EF91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9E9ECA-FF89-8675-6581-0B337898D4DF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BB363AC-560C-8048-1D21-A9EBE5E2418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B485E68D-29F7-97AD-10A2-2113D5A78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ED7AE-2FEF-C3D3-1F7E-22570A496E06}"/>
              </a:ext>
            </a:extLst>
          </p:cNvPr>
          <p:cNvSpPr txBox="1"/>
          <p:nvPr/>
        </p:nvSpPr>
        <p:spPr>
          <a:xfrm>
            <a:off x="2535004" y="3040823"/>
            <a:ext cx="14228996" cy="2545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use the workbook as a guide through the spreadsheet section (part 2).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3B08104-99F5-A71E-4BF3-415173A87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2DA82-86CA-C28F-5ECF-B211589E0481}"/>
              </a:ext>
            </a:extLst>
          </p:cNvPr>
          <p:cNvSpPr txBox="1"/>
          <p:nvPr/>
        </p:nvSpPr>
        <p:spPr>
          <a:xfrm>
            <a:off x="2590800" y="5743271"/>
            <a:ext cx="13792200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Excel to display progress on the screen.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DE058A5-1D23-1785-576D-2FB0971DEAB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E7D0E71-E4F8-4E8B-4045-70CD8AB91718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7735231-3683-1B17-87D0-6260006D4E60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B1838-33E0-A4C2-AB12-EF37495E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05" y="114300"/>
            <a:ext cx="13967379" cy="24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7FA2A-EE4D-B9E6-6D87-F4DCF1039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EE22499-4601-E29E-AC48-EF5D7CD9D36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95BADC7-91F5-E372-D9FA-2B111176E7A3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891B523-1983-8CEA-BD0A-610A798AF77B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8EEEFC97-A10C-5E12-F9EE-AF9C31445B24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4D646BDA-34E3-0EE0-882E-DED413D7294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00D55DDF-5BEF-B60A-26D6-055FE63F59B2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922B1-3F87-26E3-BE11-E2437348C0DA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DIRECTED NUMBERS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D8BEF-ECCE-393B-0D5B-F41F1860F7A3}"/>
              </a:ext>
            </a:extLst>
          </p:cNvPr>
          <p:cNvSpPr txBox="1"/>
          <p:nvPr/>
        </p:nvSpPr>
        <p:spPr>
          <a:xfrm>
            <a:off x="2257768" y="876300"/>
            <a:ext cx="12677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Adding and subtracting negative numbers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48D68-A1F4-239B-FA7C-C16D7A3F35E5}"/>
              </a:ext>
            </a:extLst>
          </p:cNvPr>
          <p:cNvSpPr txBox="1"/>
          <p:nvPr/>
        </p:nvSpPr>
        <p:spPr>
          <a:xfrm>
            <a:off x="2303168" y="1917031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FF8371CF-F69B-9A82-AD7A-F448394B9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BBE59E-EAA5-954A-3730-17B86D887D42}"/>
                  </a:ext>
                </a:extLst>
              </p:cNvPr>
              <p:cNvSpPr txBox="1"/>
              <p:nvPr/>
            </p:nvSpPr>
            <p:spPr>
              <a:xfrm>
                <a:off x="2333968" y="2963652"/>
                <a:ext cx="12677432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</a:t>
                </a:r>
                <a:r>
                  <a:rPr lang="en-AU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AU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en-AU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</a:t>
                </a: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3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−4+6</m:t>
                    </m:r>
                    <m:r>
                      <a:rPr lang="en-AU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endParaRPr lang="en-AU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AU" sz="3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</a:t>
                </a:r>
                <a:r>
                  <a:rPr lang="en-AU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11+</m:t>
                    </m:r>
                    <m:d>
                      <m:dPr>
                        <m:ctrlPr>
                          <a:rPr lang="en-AU" sz="3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AU" sz="3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en-AU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AU" sz="36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</a:t>
                </a:r>
                <a:r>
                  <a:rPr lang="en-AU" sz="36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</a:t>
                </a:r>
                <a:r>
                  <a:rPr lang="en-AU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18+−22=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BBE59E-EAA5-954A-3730-17B86D887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68" y="2963652"/>
                <a:ext cx="12677432" cy="6186309"/>
              </a:xfrm>
              <a:prstGeom prst="rect">
                <a:avLst/>
              </a:prstGeom>
              <a:blipFill>
                <a:blip r:embed="rId4"/>
                <a:stretch>
                  <a:fillRect l="-1400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91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3F925-4399-DCF4-7D63-2F570163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9628456-E36F-A2B8-ACFE-FE1ED55544A7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A4B29E-E136-126B-DAD8-20148D202F31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EE9690B-6AF8-8DC0-2262-1537D7825400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FC4222F4-3506-A222-7B84-F2182243F6C9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1B4383BA-0FB4-B02F-FCCC-F1CEF3CA990F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FF6DEA93-AB83-BCE1-DA63-E7DDB17B1E93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6CF1-4B7A-8A23-FDEC-F1DCC80D98C7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DIRECTED NUMBERS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DC819-7B84-B07D-72B6-46BA3BA1E671}"/>
              </a:ext>
            </a:extLst>
          </p:cNvPr>
          <p:cNvSpPr txBox="1"/>
          <p:nvPr/>
        </p:nvSpPr>
        <p:spPr>
          <a:xfrm>
            <a:off x="2257768" y="876300"/>
            <a:ext cx="12677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Multiplying and dividing negative numbers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B9200-2867-6F1C-16D1-2C366500BBD3}"/>
              </a:ext>
            </a:extLst>
          </p:cNvPr>
          <p:cNvSpPr txBox="1"/>
          <p:nvPr/>
        </p:nvSpPr>
        <p:spPr>
          <a:xfrm>
            <a:off x="2438400" y="2183020"/>
            <a:ext cx="13687082" cy="357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When </a:t>
            </a:r>
            <a:r>
              <a:rPr lang="en-A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multiplying or dividing</a:t>
            </a:r>
            <a:r>
              <a:rPr lang="en-AU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rules are different. </a:t>
            </a: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 multiply or divide directed numbers follow these steps: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1. Ignore the signs and complete the calculation first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A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2. Then apply these sign rules: </a:t>
            </a:r>
            <a:endParaRPr lang="en-AU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math equations and symbols&#10;&#10;AI-generated content may be incorrect.">
            <a:extLst>
              <a:ext uri="{FF2B5EF4-FFF2-40B4-BE49-F238E27FC236}">
                <a16:creationId xmlns:a16="http://schemas.microsoft.com/office/drawing/2014/main" id="{014927AD-C760-04E8-3F86-8F19D582D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057900"/>
            <a:ext cx="14554200" cy="26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0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B9AA9-18F4-6CCE-2AA0-1AACDE7A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1EA36F8-D532-8290-3CD3-66A0B394CA2B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4BFB46-5918-16AF-6184-2DFAF0C33792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A1F357-D5D7-1069-AD1E-27B238BE47F8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024F7C58-4BA5-5F66-9868-70C6B7A91A7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005D1BD-3058-DD77-7F56-7ED30A3C52AC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CDF87985-7DAE-E253-FF1C-5B5BA86E4668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74DB1-A66F-1DB9-DABA-2CCDF340F8B0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DIRECTED NUMBERS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E77FD-7BAB-93A7-A81C-39F476D6163F}"/>
              </a:ext>
            </a:extLst>
          </p:cNvPr>
          <p:cNvSpPr txBox="1"/>
          <p:nvPr/>
        </p:nvSpPr>
        <p:spPr>
          <a:xfrm>
            <a:off x="2257768" y="876300"/>
            <a:ext cx="12677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Multiplying and dividing negative numbers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and white logo of a person reading a book&#10;&#10;AI-generated content may be incorrect.">
            <a:extLst>
              <a:ext uri="{FF2B5EF4-FFF2-40B4-BE49-F238E27FC236}">
                <a16:creationId xmlns:a16="http://schemas.microsoft.com/office/drawing/2014/main" id="{FBB7D763-7A9D-C8E0-BD66-E5FB5F345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0" y="76517"/>
            <a:ext cx="1714183" cy="171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724B98F6-D52C-D4C3-ADF6-E63DF649EF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675407"/>
                  </p:ext>
                </p:extLst>
              </p:nvPr>
            </p:nvGraphicFramePr>
            <p:xfrm>
              <a:off x="11125200" y="274320"/>
              <a:ext cx="503281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6405">
                      <a:extLst>
                        <a:ext uri="{9D8B030D-6E8A-4147-A177-3AD203B41FA5}">
                          <a16:colId xmlns:a16="http://schemas.microsoft.com/office/drawing/2014/main" val="390219891"/>
                        </a:ext>
                      </a:extLst>
                    </a:gridCol>
                    <a:gridCol w="2516405">
                      <a:extLst>
                        <a:ext uri="{9D8B030D-6E8A-4147-A177-3AD203B41FA5}">
                          <a16:colId xmlns:a16="http://schemas.microsoft.com/office/drawing/2014/main" val="2880943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+ =+</m:t>
                                </m:r>
                              </m:oMath>
                            </m:oMathPara>
                          </a14:m>
                          <a:endParaRPr lang="en-AU" sz="3000" b="0" dirty="0">
                            <a:solidFill>
                              <a:sysClr val="windowText" lastClr="000000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− =−</m:t>
                                </m:r>
                              </m:oMath>
                            </m:oMathPara>
                          </a14:m>
                          <a:endParaRPr lang="en-AU" sz="3000" b="0" dirty="0">
                            <a:solidFill>
                              <a:sysClr val="windowText" lastClr="000000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165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− =+</m:t>
                                </m:r>
                              </m:oMath>
                            </m:oMathPara>
                          </a14:m>
                          <a:endParaRPr lang="en-US" sz="3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+ =−</m:t>
                                </m:r>
                              </m:oMath>
                            </m:oMathPara>
                          </a14:m>
                          <a:endParaRPr lang="en-US" sz="3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107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724B98F6-D52C-D4C3-ADF6-E63DF649EF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675407"/>
                  </p:ext>
                </p:extLst>
              </p:nvPr>
            </p:nvGraphicFramePr>
            <p:xfrm>
              <a:off x="11125200" y="274320"/>
              <a:ext cx="503281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6405">
                      <a:extLst>
                        <a:ext uri="{9D8B030D-6E8A-4147-A177-3AD203B41FA5}">
                          <a16:colId xmlns:a16="http://schemas.microsoft.com/office/drawing/2014/main" val="390219891"/>
                        </a:ext>
                      </a:extLst>
                    </a:gridCol>
                    <a:gridCol w="2516405">
                      <a:extLst>
                        <a:ext uri="{9D8B030D-6E8A-4147-A177-3AD203B41FA5}">
                          <a16:colId xmlns:a16="http://schemas.microsoft.com/office/drawing/2014/main" val="2880943622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3" t="-2273" r="-100000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010" t="-2273" r="-505" b="-1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16546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3" t="-104651" r="-100000" b="-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010" t="-104651" r="-505" b="-25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10711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6267751-95BF-37B3-40BA-54E2A3C3B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96561"/>
              </p:ext>
            </p:extLst>
          </p:nvPr>
        </p:nvGraphicFramePr>
        <p:xfrm>
          <a:off x="3154373" y="2781300"/>
          <a:ext cx="14238118" cy="7042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5453">
                  <a:extLst>
                    <a:ext uri="{9D8B030D-6E8A-4147-A177-3AD203B41FA5}">
                      <a16:colId xmlns:a16="http://schemas.microsoft.com/office/drawing/2014/main" val="616851744"/>
                    </a:ext>
                  </a:extLst>
                </a:gridCol>
                <a:gridCol w="4745453">
                  <a:extLst>
                    <a:ext uri="{9D8B030D-6E8A-4147-A177-3AD203B41FA5}">
                      <a16:colId xmlns:a16="http://schemas.microsoft.com/office/drawing/2014/main" val="1699586325"/>
                    </a:ext>
                  </a:extLst>
                </a:gridCol>
                <a:gridCol w="4747212">
                  <a:extLst>
                    <a:ext uri="{9D8B030D-6E8A-4147-A177-3AD203B41FA5}">
                      <a16:colId xmlns:a16="http://schemas.microsoft.com/office/drawing/2014/main" val="4288730390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rgbClr val="FF0000"/>
                          </a:solidFill>
                          <a:effectLst/>
                        </a:rPr>
                        <a:t>(a)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AU" sz="4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–3 x 2 </a:t>
                      </a:r>
                      <a:endParaRPr lang="en-AU" sz="3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rgbClr val="FF0000"/>
                          </a:solidFill>
                          <a:effectLst/>
                        </a:rPr>
                        <a:t>(b)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 25 ÷ </a:t>
                      </a:r>
                      <a:r>
                        <a:rPr lang="en-AU" sz="4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5 </a:t>
                      </a:r>
                      <a:endParaRPr lang="en-AU" sz="3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rgbClr val="FF0000"/>
                          </a:solidFill>
                          <a:effectLst/>
                        </a:rPr>
                        <a:t>(c)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 3 x (1 + </a:t>
                      </a:r>
                      <a:r>
                        <a:rPr lang="en-AU" sz="4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 4 ) </a:t>
                      </a:r>
                      <a:endParaRPr lang="en-AU" sz="3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6073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b="0">
                          <a:solidFill>
                            <a:sysClr val="windowText" lastClr="000000"/>
                          </a:solidFill>
                          <a:effectLst/>
                        </a:rPr>
                        <a:t>3 x 2 = 6</a:t>
                      </a:r>
                      <a:endParaRPr lang="en-AU" sz="36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25 ÷ 5 = 5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3 x (</a:t>
                      </a: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3)</a:t>
                      </a:r>
                      <a:endParaRPr lang="en-AU" sz="3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42085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 x + = </a:t>
                      </a:r>
                      <a:r>
                        <a:rPr lang="en-AU" sz="3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endParaRPr lang="en-AU" sz="3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+ ÷ </a:t>
                      </a: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 = </a:t>
                      </a:r>
                      <a:r>
                        <a:rPr lang="en-AU" sz="3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endParaRPr lang="en-AU" sz="3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3 x 3 = 9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62935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∴ = –6</a:t>
                      </a:r>
                      <a:endParaRPr lang="en-AU" sz="3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∴ = </a:t>
                      </a: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AU" sz="3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+ x </a:t>
                      </a: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 = </a:t>
                      </a:r>
                      <a:r>
                        <a:rPr lang="en-AU" sz="3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endParaRPr lang="en-AU" sz="3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6546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∴ = </a:t>
                      </a: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–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AU" sz="3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038648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14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46811"/>
                  </a:ext>
                </a:extLst>
              </a:tr>
              <a:tr h="2571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rgbClr val="FF0000"/>
                          </a:solidFill>
                          <a:effectLst/>
                        </a:rPr>
                        <a:t>(d)</a:t>
                      </a: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AU" sz="4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+4 – (–3 + (–12 ÷ 2(–2)))</a:t>
                      </a:r>
                      <a:endParaRPr lang="en-AU" sz="3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83369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+ 4 – (–3 + (–12 ÷ – 4))</a:t>
                      </a:r>
                      <a:endParaRPr lang="en-AU" sz="3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9406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+ 4 – (–3 + (3))</a:t>
                      </a:r>
                      <a:endParaRPr lang="en-AU" sz="3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94926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+ 4 – (0) </a:t>
                      </a:r>
                      <a:endParaRPr lang="en-AU" sz="3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95804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∴ = 4</a:t>
                      </a:r>
                      <a:endParaRPr lang="en-AU" sz="3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AU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AU" sz="3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61294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914F119-85DD-6678-B466-FA6820D703FE}"/>
              </a:ext>
            </a:extLst>
          </p:cNvPr>
          <p:cNvSpPr txBox="1"/>
          <p:nvPr/>
        </p:nvSpPr>
        <p:spPr>
          <a:xfrm>
            <a:off x="2237026" y="17907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Worked examples.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DE91E-225B-552B-35E5-72E40D70F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C21B1DC-5DC5-F000-780E-C8EA2A699EAC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EDA7CF8-38D6-5E14-C056-1A9B9372D19D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A4D7C42-FE04-B5D6-634A-86B077B7E5B1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944E65A0-64AF-71BE-5FDB-68A2D265385D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E199C745-D7A7-D60D-0930-02E612CC8AB9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D951CFED-F787-7051-9B72-BFB70EAA9D5A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A7BF5-9ADC-8A0A-24AB-48DB3102545D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DIRECTED NUMBERS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3357E-91D0-C422-231F-91EB3747DD65}"/>
              </a:ext>
            </a:extLst>
          </p:cNvPr>
          <p:cNvSpPr txBox="1"/>
          <p:nvPr/>
        </p:nvSpPr>
        <p:spPr>
          <a:xfrm>
            <a:off x="2303168" y="1562100"/>
            <a:ext cx="6950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4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your teacher.</a:t>
            </a:r>
            <a:endParaRPr lang="en-AU" sz="44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circle with two people&#10;&#10;AI-generated content may be incorrect.">
            <a:extLst>
              <a:ext uri="{FF2B5EF4-FFF2-40B4-BE49-F238E27FC236}">
                <a16:creationId xmlns:a16="http://schemas.microsoft.com/office/drawing/2014/main" id="{3B77729C-133F-4EB7-B672-64EC25BCD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88548"/>
            <a:ext cx="1866583" cy="1866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2BA6B5-E5B5-AC88-C237-CC5874193EF2}"/>
              </a:ext>
            </a:extLst>
          </p:cNvPr>
          <p:cNvSpPr txBox="1"/>
          <p:nvPr/>
        </p:nvSpPr>
        <p:spPr>
          <a:xfrm>
            <a:off x="2257768" y="876300"/>
            <a:ext cx="12677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Multiplying and dividing negative numbers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AB6E893-0B1E-96F2-F640-7F2B1D3EDB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8589621"/>
                  </p:ext>
                </p:extLst>
              </p:nvPr>
            </p:nvGraphicFramePr>
            <p:xfrm>
              <a:off x="11125200" y="274320"/>
              <a:ext cx="503281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6405">
                      <a:extLst>
                        <a:ext uri="{9D8B030D-6E8A-4147-A177-3AD203B41FA5}">
                          <a16:colId xmlns:a16="http://schemas.microsoft.com/office/drawing/2014/main" val="390219891"/>
                        </a:ext>
                      </a:extLst>
                    </a:gridCol>
                    <a:gridCol w="2516405">
                      <a:extLst>
                        <a:ext uri="{9D8B030D-6E8A-4147-A177-3AD203B41FA5}">
                          <a16:colId xmlns:a16="http://schemas.microsoft.com/office/drawing/2014/main" val="28809436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+ =+</m:t>
                                </m:r>
                              </m:oMath>
                            </m:oMathPara>
                          </a14:m>
                          <a:endParaRPr lang="en-AU" sz="3000" b="0" dirty="0">
                            <a:solidFill>
                              <a:sysClr val="windowText" lastClr="000000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− =−</m:t>
                                </m:r>
                              </m:oMath>
                            </m:oMathPara>
                          </a14:m>
                          <a:endParaRPr lang="en-AU" sz="3000" b="0" dirty="0">
                            <a:solidFill>
                              <a:sysClr val="windowText" lastClr="000000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165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− =+</m:t>
                                </m:r>
                              </m:oMath>
                            </m:oMathPara>
                          </a14:m>
                          <a:endParaRPr lang="en-US" sz="3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AU" sz="3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+ =−</m:t>
                                </m:r>
                              </m:oMath>
                            </m:oMathPara>
                          </a14:m>
                          <a:endParaRPr lang="en-US" sz="3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107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AB6E893-0B1E-96F2-F640-7F2B1D3EDB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8589621"/>
                  </p:ext>
                </p:extLst>
              </p:nvPr>
            </p:nvGraphicFramePr>
            <p:xfrm>
              <a:off x="11125200" y="274320"/>
              <a:ext cx="503281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6405">
                      <a:extLst>
                        <a:ext uri="{9D8B030D-6E8A-4147-A177-3AD203B41FA5}">
                          <a16:colId xmlns:a16="http://schemas.microsoft.com/office/drawing/2014/main" val="390219891"/>
                        </a:ext>
                      </a:extLst>
                    </a:gridCol>
                    <a:gridCol w="2516405">
                      <a:extLst>
                        <a:ext uri="{9D8B030D-6E8A-4147-A177-3AD203B41FA5}">
                          <a16:colId xmlns:a16="http://schemas.microsoft.com/office/drawing/2014/main" val="2880943622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3" t="-2273" r="-100000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010" t="-2273" r="-505" b="-1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16546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3" t="-104651" r="-100000" b="-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010" t="-104651" r="-505" b="-25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1071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24BC8F-2774-6AF2-E4E5-B741BCA01412}"/>
                  </a:ext>
                </a:extLst>
              </p:cNvPr>
              <p:cNvSpPr txBox="1"/>
              <p:nvPr/>
            </p:nvSpPr>
            <p:spPr>
              <a:xfrm>
                <a:off x="2362200" y="2552700"/>
                <a:ext cx="153162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AU" sz="40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AU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</m:oMath>
                </a14:m>
                <a:r>
                  <a:rPr lang="en-US" sz="4000" dirty="0"/>
                  <a:t>		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AU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−2×−5</m:t>
                    </m:r>
                  </m:oMath>
                </a14:m>
                <a:r>
                  <a:rPr lang="en-US" sz="4000" dirty="0"/>
                  <a:t>		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AU" sz="4000" b="0" i="1" smtClean="0">
                        <a:latin typeface="Cambria Math" panose="02040503050406030204" pitchFamily="18" charset="0"/>
                      </a:rPr>
                      <m:t>15+−3</m:t>
                    </m:r>
                  </m:oMath>
                </a14:m>
                <a:r>
                  <a:rPr lang="en-US" sz="4000" dirty="0"/>
                  <a:t>		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(d) </a:t>
                </a:r>
                <a14:m>
                  <m:oMath xmlns:m="http://schemas.openxmlformats.org/officeDocument/2006/math">
                    <m:r>
                      <a:rPr lang="en-AU" sz="4000" b="0" i="1" smtClean="0">
                        <a:latin typeface="Cambria Math" panose="02040503050406030204" pitchFamily="18" charset="0"/>
                      </a:rPr>
                      <m:t>−18+−3</m:t>
                    </m:r>
                  </m:oMath>
                </a14:m>
                <a:endParaRPr lang="en-AU" sz="4000" dirty="0">
                  <a:ea typeface="Cambria Math" panose="02040503050406030204" pitchFamily="18" charset="0"/>
                </a:endParaRPr>
              </a:p>
              <a:p>
                <a:endParaRPr lang="en-US" sz="4000" dirty="0"/>
              </a:p>
              <a:p>
                <a:endParaRPr lang="en-US" sz="4000" dirty="0"/>
              </a:p>
              <a:p>
                <a:endParaRPr lang="en-US" sz="4000" dirty="0"/>
              </a:p>
              <a:p>
                <a:r>
                  <a:rPr lang="en-US" sz="4000" b="1" dirty="0">
                    <a:solidFill>
                      <a:srgbClr val="FF0000"/>
                    </a:solidFill>
                  </a:rPr>
                  <a:t>(e) </a:t>
                </a:r>
                <a14:m>
                  <m:oMath xmlns:m="http://schemas.openxmlformats.org/officeDocument/2006/math">
                    <m:r>
                      <a:rPr lang="en-AU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AU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×3+−5</m:t>
                    </m:r>
                  </m:oMath>
                </a14:m>
                <a:r>
                  <a:rPr lang="en-US" sz="4000" dirty="0"/>
                  <a:t>		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(f) </a:t>
                </a:r>
                <a14:m>
                  <m:oMath xmlns:m="http://schemas.openxmlformats.org/officeDocument/2006/math">
                    <m:r>
                      <a:rPr lang="en-AU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8×(2+−6)</m:t>
                    </m:r>
                  </m:oMath>
                </a14:m>
                <a:r>
                  <a:rPr lang="en-US" sz="4000" dirty="0"/>
                  <a:t>		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(g) </a:t>
                </a:r>
                <a14:m>
                  <m:oMath xmlns:m="http://schemas.openxmlformats.org/officeDocument/2006/math">
                    <m:r>
                      <a:rPr lang="en-AU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×−3+</m:t>
                    </m:r>
                    <m:d>
                      <m:dPr>
                        <m:ctrlPr>
                          <a:rPr lang="en-A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−4×−2</m:t>
                        </m:r>
                      </m:e>
                    </m:d>
                  </m:oMath>
                </a14:m>
                <a:endParaRPr lang="en-AU" sz="4000" b="0" dirty="0">
                  <a:ea typeface="Cambria Math" panose="02040503050406030204" pitchFamily="18" charset="0"/>
                </a:endParaRPr>
              </a:p>
              <a:p>
                <a:endParaRPr lang="en-US" sz="4000" dirty="0"/>
              </a:p>
              <a:p>
                <a:endParaRPr lang="en-US" sz="4000" dirty="0"/>
              </a:p>
              <a:p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24BC8F-2774-6AF2-E4E5-B741BCA01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52700"/>
                <a:ext cx="15316200" cy="5632311"/>
              </a:xfrm>
              <a:prstGeom prst="rect">
                <a:avLst/>
              </a:prstGeom>
              <a:blipFill>
                <a:blip r:embed="rId5"/>
                <a:stretch>
                  <a:fillRect l="-149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70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C4C5-6AD4-A144-2D67-490D4832C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D54C36-CDF3-D57A-EF48-E2BE81FCC2AF}"/>
              </a:ext>
            </a:extLst>
          </p:cNvPr>
          <p:cNvGrpSpPr/>
          <p:nvPr/>
        </p:nvGrpSpPr>
        <p:grpSpPr>
          <a:xfrm>
            <a:off x="-6485" y="0"/>
            <a:ext cx="1971344" cy="10287000"/>
            <a:chOff x="0" y="0"/>
            <a:chExt cx="51920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9A307C-BF99-6550-87AD-18864A388A35}"/>
                </a:ext>
              </a:extLst>
            </p:cNvPr>
            <p:cNvSpPr/>
            <p:nvPr/>
          </p:nvSpPr>
          <p:spPr>
            <a:xfrm>
              <a:off x="0" y="0"/>
              <a:ext cx="519202" cy="2709333"/>
            </a:xfrm>
            <a:custGeom>
              <a:avLst/>
              <a:gdLst/>
              <a:ahLst/>
              <a:cxnLst/>
              <a:rect l="l" t="t" r="r" b="b"/>
              <a:pathLst>
                <a:path w="519202" h="2709333">
                  <a:moveTo>
                    <a:pt x="0" y="0"/>
                  </a:moveTo>
                  <a:lnTo>
                    <a:pt x="519202" y="0"/>
                  </a:lnTo>
                  <a:lnTo>
                    <a:pt x="519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A2B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1EEB92D-A50C-F95B-688D-1C0F6AB2DAE4}"/>
                </a:ext>
              </a:extLst>
            </p:cNvPr>
            <p:cNvSpPr txBox="1"/>
            <p:nvPr/>
          </p:nvSpPr>
          <p:spPr>
            <a:xfrm>
              <a:off x="0" y="-38100"/>
              <a:ext cx="519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3E5D9115-E3F0-344A-48C4-E1EFEAE5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512" y="6026542"/>
            <a:ext cx="164619" cy="3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C383C-3CFC-569A-E709-9A71BA78FCA7}"/>
              </a:ext>
            </a:extLst>
          </p:cNvPr>
          <p:cNvSpPr txBox="1"/>
          <p:nvPr/>
        </p:nvSpPr>
        <p:spPr>
          <a:xfrm>
            <a:off x="2688759" y="3390900"/>
            <a:ext cx="6950541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sz="5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it yourself.</a:t>
            </a:r>
            <a:endParaRPr lang="en-AU" sz="5600" kern="100" dirty="0">
              <a:solidFill>
                <a:schemeClr val="tx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A16E557-A183-FA92-B307-A125E271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606849"/>
            <a:ext cx="1776413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CEEA7-4982-A962-C670-2E75188F5BB3}"/>
              </a:ext>
            </a:extLst>
          </p:cNvPr>
          <p:cNvSpPr txBox="1"/>
          <p:nvPr/>
        </p:nvSpPr>
        <p:spPr>
          <a:xfrm>
            <a:off x="2743200" y="4610100"/>
            <a:ext cx="13792200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sz="4400" kern="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the ‘try it yourself’ questions on page 3 of your workbook.</a:t>
            </a:r>
            <a:endParaRPr lang="en-AU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and white circle with a person with their arms raised&#10;&#10;AI-generated content may be incorrect.">
            <a:extLst>
              <a:ext uri="{FF2B5EF4-FFF2-40B4-BE49-F238E27FC236}">
                <a16:creationId xmlns:a16="http://schemas.microsoft.com/office/drawing/2014/main" id="{775240E6-7332-0C4D-B26E-E23C91826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122014"/>
            <a:ext cx="1821086" cy="182108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F86132B3-DC80-730B-B69F-6E71433B4F80}"/>
              </a:ext>
            </a:extLst>
          </p:cNvPr>
          <p:cNvSpPr txBox="1"/>
          <p:nvPr/>
        </p:nvSpPr>
        <p:spPr>
          <a:xfrm>
            <a:off x="98362" y="131213"/>
            <a:ext cx="1806638" cy="74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Workbook </a:t>
            </a:r>
          </a:p>
          <a:p>
            <a:pPr algn="ctr">
              <a:lnSpc>
                <a:spcPts val="2985"/>
              </a:lnSpc>
            </a:pPr>
            <a:r>
              <a:rPr lang="en-US" sz="2689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page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8B7C847-0E15-5DB0-3331-48E7CF096BE4}"/>
              </a:ext>
            </a:extLst>
          </p:cNvPr>
          <p:cNvSpPr txBox="1"/>
          <p:nvPr/>
        </p:nvSpPr>
        <p:spPr>
          <a:xfrm>
            <a:off x="0" y="1028700"/>
            <a:ext cx="1905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3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E3CA2BB-982D-5E43-D2E7-A0102F9D0695}"/>
              </a:ext>
            </a:extLst>
          </p:cNvPr>
          <p:cNvSpPr/>
          <p:nvPr/>
        </p:nvSpPr>
        <p:spPr>
          <a:xfrm>
            <a:off x="-217727" y="8115300"/>
            <a:ext cx="2435703" cy="2435703"/>
          </a:xfrm>
          <a:custGeom>
            <a:avLst/>
            <a:gdLst/>
            <a:ahLst/>
            <a:cxnLst/>
            <a:rect l="l" t="t" r="r" b="b"/>
            <a:pathLst>
              <a:path w="2435703" h="2435703">
                <a:moveTo>
                  <a:pt x="0" y="0"/>
                </a:moveTo>
                <a:lnTo>
                  <a:pt x="2435704" y="0"/>
                </a:lnTo>
                <a:lnTo>
                  <a:pt x="2435704" y="2435704"/>
                </a:lnTo>
                <a:lnTo>
                  <a:pt x="0" y="2435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D889C-5051-ECE6-B0E9-9CFCC4BC614E}"/>
              </a:ext>
            </a:extLst>
          </p:cNvPr>
          <p:cNvSpPr txBox="1"/>
          <p:nvPr/>
        </p:nvSpPr>
        <p:spPr>
          <a:xfrm>
            <a:off x="2200618" y="90726"/>
            <a:ext cx="14791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5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DIRECTED NUMBERS</a:t>
            </a:r>
            <a:endParaRPr lang="en-AU" sz="5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2048</Words>
  <Application>Microsoft Macintosh PowerPoint</Application>
  <PresentationFormat>Custom</PresentationFormat>
  <Paragraphs>481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Now</vt:lpstr>
      <vt:lpstr>Arial</vt:lpstr>
      <vt:lpstr>Aptos</vt:lpstr>
      <vt:lpstr>Calibri</vt:lpstr>
      <vt:lpstr>Cambria Math</vt:lpstr>
      <vt:lpstr>Calistoga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 page</dc:title>
  <cp:lastModifiedBy>Jessica Bertram</cp:lastModifiedBy>
  <cp:revision>2</cp:revision>
  <dcterms:created xsi:type="dcterms:W3CDTF">2006-08-16T00:00:00Z</dcterms:created>
  <dcterms:modified xsi:type="dcterms:W3CDTF">2026-01-05T22:11:22Z</dcterms:modified>
  <dc:identifier>DAG45X4aSaM</dc:identifier>
</cp:coreProperties>
</file>