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303" r:id="rId3"/>
    <p:sldId id="309" r:id="rId4"/>
    <p:sldId id="310" r:id="rId5"/>
    <p:sldId id="308" r:id="rId6"/>
    <p:sldId id="311" r:id="rId7"/>
    <p:sldId id="312" r:id="rId8"/>
    <p:sldId id="313" r:id="rId9"/>
    <p:sldId id="314" r:id="rId10"/>
    <p:sldId id="275" r:id="rId11"/>
    <p:sldId id="315" r:id="rId12"/>
    <p:sldId id="316" r:id="rId13"/>
    <p:sldId id="317" r:id="rId14"/>
    <p:sldId id="318" r:id="rId15"/>
    <p:sldId id="319" r:id="rId16"/>
    <p:sldId id="320" r:id="rId17"/>
    <p:sldId id="321" r:id="rId18"/>
    <p:sldId id="322" r:id="rId19"/>
    <p:sldId id="323" r:id="rId20"/>
    <p:sldId id="324" r:id="rId21"/>
    <p:sldId id="325" r:id="rId22"/>
    <p:sldId id="326" r:id="rId23"/>
    <p:sldId id="327" r:id="rId24"/>
    <p:sldId id="328" r:id="rId25"/>
    <p:sldId id="329" r:id="rId26"/>
    <p:sldId id="330" r:id="rId27"/>
    <p:sldId id="331" r:id="rId28"/>
    <p:sldId id="332" r:id="rId29"/>
    <p:sldId id="333" r:id="rId30"/>
    <p:sldId id="334" r:id="rId31"/>
    <p:sldId id="335" r:id="rId32"/>
    <p:sldId id="336" r:id="rId33"/>
    <p:sldId id="337" r:id="rId34"/>
    <p:sldId id="338" r:id="rId35"/>
    <p:sldId id="339" r:id="rId36"/>
    <p:sldId id="340" r:id="rId37"/>
    <p:sldId id="341" r:id="rId38"/>
    <p:sldId id="342" r:id="rId39"/>
    <p:sldId id="343" r:id="rId40"/>
    <p:sldId id="344" r:id="rId41"/>
    <p:sldId id="345" r:id="rId42"/>
    <p:sldId id="346" r:id="rId43"/>
    <p:sldId id="347" r:id="rId44"/>
    <p:sldId id="348" r:id="rId45"/>
    <p:sldId id="349" r:id="rId46"/>
    <p:sldId id="350" r:id="rId47"/>
    <p:sldId id="351" r:id="rId48"/>
    <p:sldId id="352" r:id="rId49"/>
    <p:sldId id="353" r:id="rId50"/>
    <p:sldId id="354" r:id="rId51"/>
    <p:sldId id="355" r:id="rId52"/>
    <p:sldId id="356" r:id="rId53"/>
    <p:sldId id="357" r:id="rId54"/>
    <p:sldId id="358" r:id="rId55"/>
    <p:sldId id="359" r:id="rId56"/>
    <p:sldId id="360" r:id="rId57"/>
    <p:sldId id="361" r:id="rId58"/>
    <p:sldId id="362" r:id="rId59"/>
    <p:sldId id="363" r:id="rId60"/>
    <p:sldId id="364" r:id="rId61"/>
    <p:sldId id="365" r:id="rId62"/>
    <p:sldId id="366" r:id="rId63"/>
    <p:sldId id="367" r:id="rId64"/>
    <p:sldId id="368" r:id="rId65"/>
    <p:sldId id="369" r:id="rId66"/>
    <p:sldId id="370" r:id="rId67"/>
    <p:sldId id="371" r:id="rId68"/>
    <p:sldId id="372" r:id="rId69"/>
    <p:sldId id="373" r:id="rId70"/>
    <p:sldId id="374" r:id="rId71"/>
    <p:sldId id="375" r:id="rId72"/>
    <p:sldId id="376" r:id="rId73"/>
    <p:sldId id="377" r:id="rId74"/>
    <p:sldId id="378" r:id="rId75"/>
    <p:sldId id="379" r:id="rId76"/>
    <p:sldId id="380" r:id="rId77"/>
    <p:sldId id="381" r:id="rId78"/>
    <p:sldId id="382" r:id="rId79"/>
    <p:sldId id="383" r:id="rId80"/>
    <p:sldId id="384" r:id="rId81"/>
    <p:sldId id="385" r:id="rId82"/>
    <p:sldId id="386" r:id="rId83"/>
    <p:sldId id="387" r:id="rId84"/>
    <p:sldId id="388" r:id="rId85"/>
    <p:sldId id="389" r:id="rId86"/>
    <p:sldId id="390" r:id="rId87"/>
    <p:sldId id="391" r:id="rId88"/>
    <p:sldId id="392" r:id="rId89"/>
    <p:sldId id="393" r:id="rId90"/>
    <p:sldId id="394" r:id="rId91"/>
    <p:sldId id="395" r:id="rId92"/>
    <p:sldId id="396" r:id="rId93"/>
    <p:sldId id="397" r:id="rId94"/>
    <p:sldId id="398" r:id="rId95"/>
    <p:sldId id="399" r:id="rId96"/>
    <p:sldId id="400" r:id="rId97"/>
    <p:sldId id="401" r:id="rId98"/>
    <p:sldId id="402" r:id="rId99"/>
    <p:sldId id="403" r:id="rId100"/>
    <p:sldId id="404" r:id="rId101"/>
    <p:sldId id="405" r:id="rId102"/>
    <p:sldId id="406" r:id="rId103"/>
    <p:sldId id="407" r:id="rId104"/>
    <p:sldId id="408" r:id="rId105"/>
    <p:sldId id="409" r:id="rId106"/>
    <p:sldId id="410" r:id="rId107"/>
    <p:sldId id="411" r:id="rId108"/>
    <p:sldId id="412" r:id="rId109"/>
    <p:sldId id="413" r:id="rId110"/>
    <p:sldId id="414" r:id="rId111"/>
    <p:sldId id="415" r:id="rId112"/>
    <p:sldId id="416" r:id="rId113"/>
    <p:sldId id="417" r:id="rId114"/>
    <p:sldId id="418" r:id="rId115"/>
    <p:sldId id="419" r:id="rId116"/>
    <p:sldId id="420" r:id="rId117"/>
    <p:sldId id="421" r:id="rId118"/>
    <p:sldId id="422" r:id="rId119"/>
    <p:sldId id="423" r:id="rId120"/>
    <p:sldId id="424" r:id="rId121"/>
    <p:sldId id="425" r:id="rId122"/>
    <p:sldId id="426" r:id="rId123"/>
    <p:sldId id="427" r:id="rId124"/>
    <p:sldId id="428" r:id="rId125"/>
    <p:sldId id="429" r:id="rId126"/>
    <p:sldId id="430" r:id="rId127"/>
    <p:sldId id="431" r:id="rId128"/>
    <p:sldId id="432" r:id="rId129"/>
    <p:sldId id="433" r:id="rId130"/>
    <p:sldId id="434" r:id="rId131"/>
    <p:sldId id="435" r:id="rId132"/>
    <p:sldId id="436" r:id="rId133"/>
    <p:sldId id="437" r:id="rId134"/>
    <p:sldId id="438" r:id="rId135"/>
    <p:sldId id="439" r:id="rId136"/>
    <p:sldId id="440" r:id="rId137"/>
    <p:sldId id="441" r:id="rId138"/>
    <p:sldId id="442" r:id="rId139"/>
    <p:sldId id="443" r:id="rId140"/>
  </p:sldIdLst>
  <p:sldSz cx="18288000" cy="10287000"/>
  <p:notesSz cx="6858000" cy="9144000"/>
  <p:embeddedFontLst>
    <p:embeddedFont>
      <p:font typeface="Calistoga" pitchFamily="2" charset="77"/>
      <p:regular r:id="rId141"/>
    </p:embeddedFont>
    <p:embeddedFont>
      <p:font typeface="Cambria Math" panose="02040503050406030204" pitchFamily="18" charset="0"/>
      <p:regular r:id="rId142"/>
    </p:embeddedFont>
    <p:embeddedFont>
      <p:font typeface="Now" pitchFamily="2" charset="77"/>
      <p:regular r:id="rId14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8466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541B101-7857-F748-B114-F2A14F2E5D5B}" v="2" dt="2026-02-25T10:42:54.88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130" autoAdjust="0"/>
    <p:restoredTop sz="94549" autoAdjust="0"/>
  </p:normalViewPr>
  <p:slideViewPr>
    <p:cSldViewPr>
      <p:cViewPr varScale="1">
        <p:scale>
          <a:sx n="64" d="100"/>
          <a:sy n="64" d="100"/>
        </p:scale>
        <p:origin x="176" y="73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microsoft.com/office/2015/10/relationships/revisionInfo" Target="revisionInfo.xml"/><Relationship Id="rId5" Type="http://schemas.openxmlformats.org/officeDocument/2006/relationships/slide" Target="slides/slide4.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font" Target="fonts/font1.fntdata"/><Relationship Id="rId14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font" Target="fonts/font2.fntdata"/><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font" Target="fonts/font3.fntdata"/><Relationship Id="rId148"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presProps" Target="presProps.xml"/><Relationship Id="rId90" Type="http://schemas.openxmlformats.org/officeDocument/2006/relationships/slide" Target="slides/slide89.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ssica Bertram" userId="ae65e3095411f4f6" providerId="LiveId" clId="{B5FB1D19-3686-5864-8406-9C86D14C8DC2}"/>
    <pc:docChg chg="undo redo custSel addSld delSld modSld sldOrd">
      <pc:chgData name="Jessica Bertram" userId="ae65e3095411f4f6" providerId="LiveId" clId="{B5FB1D19-3686-5864-8406-9C86D14C8DC2}" dt="2026-02-25T10:42:54.880" v="16120"/>
      <pc:docMkLst>
        <pc:docMk/>
      </pc:docMkLst>
      <pc:sldChg chg="add">
        <pc:chgData name="Jessica Bertram" userId="ae65e3095411f4f6" providerId="LiveId" clId="{B5FB1D19-3686-5864-8406-9C86D14C8DC2}" dt="2026-02-25T10:42:36.298" v="16119"/>
        <pc:sldMkLst>
          <pc:docMk/>
          <pc:sldMk cId="4132656492" sldId="372"/>
        </pc:sldMkLst>
      </pc:sldChg>
      <pc:sldChg chg="add">
        <pc:chgData name="Jessica Bertram" userId="ae65e3095411f4f6" providerId="LiveId" clId="{B5FB1D19-3686-5864-8406-9C86D14C8DC2}" dt="2026-02-25T10:42:36.298" v="16119"/>
        <pc:sldMkLst>
          <pc:docMk/>
          <pc:sldMk cId="2651249973" sldId="373"/>
        </pc:sldMkLst>
      </pc:sldChg>
      <pc:sldChg chg="add">
        <pc:chgData name="Jessica Bertram" userId="ae65e3095411f4f6" providerId="LiveId" clId="{B5FB1D19-3686-5864-8406-9C86D14C8DC2}" dt="2026-02-25T10:42:36.298" v="16119"/>
        <pc:sldMkLst>
          <pc:docMk/>
          <pc:sldMk cId="3527077954" sldId="374"/>
        </pc:sldMkLst>
      </pc:sldChg>
      <pc:sldChg chg="add">
        <pc:chgData name="Jessica Bertram" userId="ae65e3095411f4f6" providerId="LiveId" clId="{B5FB1D19-3686-5864-8406-9C86D14C8DC2}" dt="2026-02-25T10:42:36.298" v="16119"/>
        <pc:sldMkLst>
          <pc:docMk/>
          <pc:sldMk cId="2083815893" sldId="375"/>
        </pc:sldMkLst>
      </pc:sldChg>
      <pc:sldChg chg="add">
        <pc:chgData name="Jessica Bertram" userId="ae65e3095411f4f6" providerId="LiveId" clId="{B5FB1D19-3686-5864-8406-9C86D14C8DC2}" dt="2026-02-25T10:42:36.298" v="16119"/>
        <pc:sldMkLst>
          <pc:docMk/>
          <pc:sldMk cId="1787909677" sldId="376"/>
        </pc:sldMkLst>
      </pc:sldChg>
      <pc:sldChg chg="add">
        <pc:chgData name="Jessica Bertram" userId="ae65e3095411f4f6" providerId="LiveId" clId="{B5FB1D19-3686-5864-8406-9C86D14C8DC2}" dt="2026-02-25T10:42:36.298" v="16119"/>
        <pc:sldMkLst>
          <pc:docMk/>
          <pc:sldMk cId="1690343771" sldId="377"/>
        </pc:sldMkLst>
      </pc:sldChg>
      <pc:sldChg chg="add">
        <pc:chgData name="Jessica Bertram" userId="ae65e3095411f4f6" providerId="LiveId" clId="{B5FB1D19-3686-5864-8406-9C86D14C8DC2}" dt="2026-02-25T10:42:36.298" v="16119"/>
        <pc:sldMkLst>
          <pc:docMk/>
          <pc:sldMk cId="1985677888" sldId="378"/>
        </pc:sldMkLst>
      </pc:sldChg>
      <pc:sldChg chg="add">
        <pc:chgData name="Jessica Bertram" userId="ae65e3095411f4f6" providerId="LiveId" clId="{B5FB1D19-3686-5864-8406-9C86D14C8DC2}" dt="2026-02-25T10:42:36.298" v="16119"/>
        <pc:sldMkLst>
          <pc:docMk/>
          <pc:sldMk cId="1964854275" sldId="379"/>
        </pc:sldMkLst>
      </pc:sldChg>
      <pc:sldChg chg="add">
        <pc:chgData name="Jessica Bertram" userId="ae65e3095411f4f6" providerId="LiveId" clId="{B5FB1D19-3686-5864-8406-9C86D14C8DC2}" dt="2026-02-25T10:42:36.298" v="16119"/>
        <pc:sldMkLst>
          <pc:docMk/>
          <pc:sldMk cId="4252169431" sldId="380"/>
        </pc:sldMkLst>
      </pc:sldChg>
      <pc:sldChg chg="add">
        <pc:chgData name="Jessica Bertram" userId="ae65e3095411f4f6" providerId="LiveId" clId="{B5FB1D19-3686-5864-8406-9C86D14C8DC2}" dt="2026-02-25T10:42:36.298" v="16119"/>
        <pc:sldMkLst>
          <pc:docMk/>
          <pc:sldMk cId="930514137" sldId="381"/>
        </pc:sldMkLst>
      </pc:sldChg>
      <pc:sldChg chg="add">
        <pc:chgData name="Jessica Bertram" userId="ae65e3095411f4f6" providerId="LiveId" clId="{B5FB1D19-3686-5864-8406-9C86D14C8DC2}" dt="2026-02-25T10:42:36.298" v="16119"/>
        <pc:sldMkLst>
          <pc:docMk/>
          <pc:sldMk cId="443425901" sldId="382"/>
        </pc:sldMkLst>
      </pc:sldChg>
      <pc:sldChg chg="add">
        <pc:chgData name="Jessica Bertram" userId="ae65e3095411f4f6" providerId="LiveId" clId="{B5FB1D19-3686-5864-8406-9C86D14C8DC2}" dt="2026-02-25T10:42:36.298" v="16119"/>
        <pc:sldMkLst>
          <pc:docMk/>
          <pc:sldMk cId="634567197" sldId="383"/>
        </pc:sldMkLst>
      </pc:sldChg>
      <pc:sldChg chg="add">
        <pc:chgData name="Jessica Bertram" userId="ae65e3095411f4f6" providerId="LiveId" clId="{B5FB1D19-3686-5864-8406-9C86D14C8DC2}" dt="2026-02-25T10:42:36.298" v="16119"/>
        <pc:sldMkLst>
          <pc:docMk/>
          <pc:sldMk cId="2028138596" sldId="384"/>
        </pc:sldMkLst>
      </pc:sldChg>
      <pc:sldChg chg="add">
        <pc:chgData name="Jessica Bertram" userId="ae65e3095411f4f6" providerId="LiveId" clId="{B5FB1D19-3686-5864-8406-9C86D14C8DC2}" dt="2026-02-25T10:42:36.298" v="16119"/>
        <pc:sldMkLst>
          <pc:docMk/>
          <pc:sldMk cId="544404861" sldId="385"/>
        </pc:sldMkLst>
      </pc:sldChg>
      <pc:sldChg chg="add">
        <pc:chgData name="Jessica Bertram" userId="ae65e3095411f4f6" providerId="LiveId" clId="{B5FB1D19-3686-5864-8406-9C86D14C8DC2}" dt="2026-02-25T10:42:36.298" v="16119"/>
        <pc:sldMkLst>
          <pc:docMk/>
          <pc:sldMk cId="3932051842" sldId="386"/>
        </pc:sldMkLst>
      </pc:sldChg>
      <pc:sldChg chg="add">
        <pc:chgData name="Jessica Bertram" userId="ae65e3095411f4f6" providerId="LiveId" clId="{B5FB1D19-3686-5864-8406-9C86D14C8DC2}" dt="2026-02-25T10:42:36.298" v="16119"/>
        <pc:sldMkLst>
          <pc:docMk/>
          <pc:sldMk cId="2586047916" sldId="387"/>
        </pc:sldMkLst>
      </pc:sldChg>
      <pc:sldChg chg="add">
        <pc:chgData name="Jessica Bertram" userId="ae65e3095411f4f6" providerId="LiveId" clId="{B5FB1D19-3686-5864-8406-9C86D14C8DC2}" dt="2026-02-25T10:42:36.298" v="16119"/>
        <pc:sldMkLst>
          <pc:docMk/>
          <pc:sldMk cId="2560636879" sldId="388"/>
        </pc:sldMkLst>
      </pc:sldChg>
      <pc:sldChg chg="add">
        <pc:chgData name="Jessica Bertram" userId="ae65e3095411f4f6" providerId="LiveId" clId="{B5FB1D19-3686-5864-8406-9C86D14C8DC2}" dt="2026-02-25T10:42:36.298" v="16119"/>
        <pc:sldMkLst>
          <pc:docMk/>
          <pc:sldMk cId="3609729593" sldId="389"/>
        </pc:sldMkLst>
      </pc:sldChg>
      <pc:sldChg chg="add">
        <pc:chgData name="Jessica Bertram" userId="ae65e3095411f4f6" providerId="LiveId" clId="{B5FB1D19-3686-5864-8406-9C86D14C8DC2}" dt="2026-02-25T10:42:36.298" v="16119"/>
        <pc:sldMkLst>
          <pc:docMk/>
          <pc:sldMk cId="316924845" sldId="390"/>
        </pc:sldMkLst>
      </pc:sldChg>
      <pc:sldChg chg="add">
        <pc:chgData name="Jessica Bertram" userId="ae65e3095411f4f6" providerId="LiveId" clId="{B5FB1D19-3686-5864-8406-9C86D14C8DC2}" dt="2026-02-25T10:42:36.298" v="16119"/>
        <pc:sldMkLst>
          <pc:docMk/>
          <pc:sldMk cId="4159379309" sldId="391"/>
        </pc:sldMkLst>
      </pc:sldChg>
      <pc:sldChg chg="add">
        <pc:chgData name="Jessica Bertram" userId="ae65e3095411f4f6" providerId="LiveId" clId="{B5FB1D19-3686-5864-8406-9C86D14C8DC2}" dt="2026-02-25T10:42:36.298" v="16119"/>
        <pc:sldMkLst>
          <pc:docMk/>
          <pc:sldMk cId="543514431" sldId="392"/>
        </pc:sldMkLst>
      </pc:sldChg>
      <pc:sldChg chg="add">
        <pc:chgData name="Jessica Bertram" userId="ae65e3095411f4f6" providerId="LiveId" clId="{B5FB1D19-3686-5864-8406-9C86D14C8DC2}" dt="2026-02-25T10:42:36.298" v="16119"/>
        <pc:sldMkLst>
          <pc:docMk/>
          <pc:sldMk cId="49115262" sldId="393"/>
        </pc:sldMkLst>
      </pc:sldChg>
      <pc:sldChg chg="add">
        <pc:chgData name="Jessica Bertram" userId="ae65e3095411f4f6" providerId="LiveId" clId="{B5FB1D19-3686-5864-8406-9C86D14C8DC2}" dt="2026-02-25T10:42:36.298" v="16119"/>
        <pc:sldMkLst>
          <pc:docMk/>
          <pc:sldMk cId="3348882960" sldId="394"/>
        </pc:sldMkLst>
      </pc:sldChg>
      <pc:sldChg chg="add">
        <pc:chgData name="Jessica Bertram" userId="ae65e3095411f4f6" providerId="LiveId" clId="{B5FB1D19-3686-5864-8406-9C86D14C8DC2}" dt="2026-02-25T10:42:36.298" v="16119"/>
        <pc:sldMkLst>
          <pc:docMk/>
          <pc:sldMk cId="2708728722" sldId="395"/>
        </pc:sldMkLst>
      </pc:sldChg>
      <pc:sldChg chg="add">
        <pc:chgData name="Jessica Bertram" userId="ae65e3095411f4f6" providerId="LiveId" clId="{B5FB1D19-3686-5864-8406-9C86D14C8DC2}" dt="2026-02-25T10:42:36.298" v="16119"/>
        <pc:sldMkLst>
          <pc:docMk/>
          <pc:sldMk cId="1435005726" sldId="396"/>
        </pc:sldMkLst>
      </pc:sldChg>
      <pc:sldChg chg="add">
        <pc:chgData name="Jessica Bertram" userId="ae65e3095411f4f6" providerId="LiveId" clId="{B5FB1D19-3686-5864-8406-9C86D14C8DC2}" dt="2026-02-25T10:42:36.298" v="16119"/>
        <pc:sldMkLst>
          <pc:docMk/>
          <pc:sldMk cId="954144715" sldId="397"/>
        </pc:sldMkLst>
      </pc:sldChg>
      <pc:sldChg chg="add">
        <pc:chgData name="Jessica Bertram" userId="ae65e3095411f4f6" providerId="LiveId" clId="{B5FB1D19-3686-5864-8406-9C86D14C8DC2}" dt="2026-02-25T10:42:36.298" v="16119"/>
        <pc:sldMkLst>
          <pc:docMk/>
          <pc:sldMk cId="2397697044" sldId="398"/>
        </pc:sldMkLst>
      </pc:sldChg>
      <pc:sldChg chg="add">
        <pc:chgData name="Jessica Bertram" userId="ae65e3095411f4f6" providerId="LiveId" clId="{B5FB1D19-3686-5864-8406-9C86D14C8DC2}" dt="2026-02-25T10:42:36.298" v="16119"/>
        <pc:sldMkLst>
          <pc:docMk/>
          <pc:sldMk cId="3095503953" sldId="399"/>
        </pc:sldMkLst>
      </pc:sldChg>
      <pc:sldChg chg="add">
        <pc:chgData name="Jessica Bertram" userId="ae65e3095411f4f6" providerId="LiveId" clId="{B5FB1D19-3686-5864-8406-9C86D14C8DC2}" dt="2026-02-25T10:42:36.298" v="16119"/>
        <pc:sldMkLst>
          <pc:docMk/>
          <pc:sldMk cId="174241845" sldId="400"/>
        </pc:sldMkLst>
      </pc:sldChg>
      <pc:sldChg chg="add">
        <pc:chgData name="Jessica Bertram" userId="ae65e3095411f4f6" providerId="LiveId" clId="{B5FB1D19-3686-5864-8406-9C86D14C8DC2}" dt="2026-02-25T10:42:36.298" v="16119"/>
        <pc:sldMkLst>
          <pc:docMk/>
          <pc:sldMk cId="3304746838" sldId="401"/>
        </pc:sldMkLst>
      </pc:sldChg>
      <pc:sldChg chg="add">
        <pc:chgData name="Jessica Bertram" userId="ae65e3095411f4f6" providerId="LiveId" clId="{B5FB1D19-3686-5864-8406-9C86D14C8DC2}" dt="2026-02-25T10:42:36.298" v="16119"/>
        <pc:sldMkLst>
          <pc:docMk/>
          <pc:sldMk cId="2823713063" sldId="402"/>
        </pc:sldMkLst>
      </pc:sldChg>
      <pc:sldChg chg="add">
        <pc:chgData name="Jessica Bertram" userId="ae65e3095411f4f6" providerId="LiveId" clId="{B5FB1D19-3686-5864-8406-9C86D14C8DC2}" dt="2026-02-25T10:42:36.298" v="16119"/>
        <pc:sldMkLst>
          <pc:docMk/>
          <pc:sldMk cId="1792635847" sldId="403"/>
        </pc:sldMkLst>
      </pc:sldChg>
      <pc:sldChg chg="add">
        <pc:chgData name="Jessica Bertram" userId="ae65e3095411f4f6" providerId="LiveId" clId="{B5FB1D19-3686-5864-8406-9C86D14C8DC2}" dt="2026-02-25T10:42:54.880" v="16120"/>
        <pc:sldMkLst>
          <pc:docMk/>
          <pc:sldMk cId="981097928" sldId="404"/>
        </pc:sldMkLst>
      </pc:sldChg>
      <pc:sldChg chg="add">
        <pc:chgData name="Jessica Bertram" userId="ae65e3095411f4f6" providerId="LiveId" clId="{B5FB1D19-3686-5864-8406-9C86D14C8DC2}" dt="2026-02-25T10:42:54.880" v="16120"/>
        <pc:sldMkLst>
          <pc:docMk/>
          <pc:sldMk cId="1498578850" sldId="405"/>
        </pc:sldMkLst>
      </pc:sldChg>
      <pc:sldChg chg="add">
        <pc:chgData name="Jessica Bertram" userId="ae65e3095411f4f6" providerId="LiveId" clId="{B5FB1D19-3686-5864-8406-9C86D14C8DC2}" dt="2026-02-25T10:42:54.880" v="16120"/>
        <pc:sldMkLst>
          <pc:docMk/>
          <pc:sldMk cId="4236929627" sldId="406"/>
        </pc:sldMkLst>
      </pc:sldChg>
      <pc:sldChg chg="add">
        <pc:chgData name="Jessica Bertram" userId="ae65e3095411f4f6" providerId="LiveId" clId="{B5FB1D19-3686-5864-8406-9C86D14C8DC2}" dt="2026-02-25T10:42:54.880" v="16120"/>
        <pc:sldMkLst>
          <pc:docMk/>
          <pc:sldMk cId="1668610806" sldId="407"/>
        </pc:sldMkLst>
      </pc:sldChg>
      <pc:sldChg chg="add">
        <pc:chgData name="Jessica Bertram" userId="ae65e3095411f4f6" providerId="LiveId" clId="{B5FB1D19-3686-5864-8406-9C86D14C8DC2}" dt="2026-02-25T10:42:54.880" v="16120"/>
        <pc:sldMkLst>
          <pc:docMk/>
          <pc:sldMk cId="1741880189" sldId="408"/>
        </pc:sldMkLst>
      </pc:sldChg>
      <pc:sldChg chg="add">
        <pc:chgData name="Jessica Bertram" userId="ae65e3095411f4f6" providerId="LiveId" clId="{B5FB1D19-3686-5864-8406-9C86D14C8DC2}" dt="2026-02-25T10:42:54.880" v="16120"/>
        <pc:sldMkLst>
          <pc:docMk/>
          <pc:sldMk cId="1308366740" sldId="409"/>
        </pc:sldMkLst>
      </pc:sldChg>
      <pc:sldChg chg="add">
        <pc:chgData name="Jessica Bertram" userId="ae65e3095411f4f6" providerId="LiveId" clId="{B5FB1D19-3686-5864-8406-9C86D14C8DC2}" dt="2026-02-25T10:42:54.880" v="16120"/>
        <pc:sldMkLst>
          <pc:docMk/>
          <pc:sldMk cId="3165010393" sldId="410"/>
        </pc:sldMkLst>
      </pc:sldChg>
      <pc:sldChg chg="add">
        <pc:chgData name="Jessica Bertram" userId="ae65e3095411f4f6" providerId="LiveId" clId="{B5FB1D19-3686-5864-8406-9C86D14C8DC2}" dt="2026-02-25T10:42:54.880" v="16120"/>
        <pc:sldMkLst>
          <pc:docMk/>
          <pc:sldMk cId="166033309" sldId="411"/>
        </pc:sldMkLst>
      </pc:sldChg>
      <pc:sldChg chg="add">
        <pc:chgData name="Jessica Bertram" userId="ae65e3095411f4f6" providerId="LiveId" clId="{B5FB1D19-3686-5864-8406-9C86D14C8DC2}" dt="2026-02-25T10:42:54.880" v="16120"/>
        <pc:sldMkLst>
          <pc:docMk/>
          <pc:sldMk cId="3680916767" sldId="412"/>
        </pc:sldMkLst>
      </pc:sldChg>
      <pc:sldChg chg="add">
        <pc:chgData name="Jessica Bertram" userId="ae65e3095411f4f6" providerId="LiveId" clId="{B5FB1D19-3686-5864-8406-9C86D14C8DC2}" dt="2026-02-25T10:42:54.880" v="16120"/>
        <pc:sldMkLst>
          <pc:docMk/>
          <pc:sldMk cId="290552766" sldId="413"/>
        </pc:sldMkLst>
      </pc:sldChg>
      <pc:sldChg chg="add">
        <pc:chgData name="Jessica Bertram" userId="ae65e3095411f4f6" providerId="LiveId" clId="{B5FB1D19-3686-5864-8406-9C86D14C8DC2}" dt="2026-02-25T10:42:54.880" v="16120"/>
        <pc:sldMkLst>
          <pc:docMk/>
          <pc:sldMk cId="779152427" sldId="414"/>
        </pc:sldMkLst>
      </pc:sldChg>
      <pc:sldChg chg="add">
        <pc:chgData name="Jessica Bertram" userId="ae65e3095411f4f6" providerId="LiveId" clId="{B5FB1D19-3686-5864-8406-9C86D14C8DC2}" dt="2026-02-25T10:42:54.880" v="16120"/>
        <pc:sldMkLst>
          <pc:docMk/>
          <pc:sldMk cId="284025383" sldId="415"/>
        </pc:sldMkLst>
      </pc:sldChg>
      <pc:sldChg chg="add">
        <pc:chgData name="Jessica Bertram" userId="ae65e3095411f4f6" providerId="LiveId" clId="{B5FB1D19-3686-5864-8406-9C86D14C8DC2}" dt="2026-02-25T10:42:54.880" v="16120"/>
        <pc:sldMkLst>
          <pc:docMk/>
          <pc:sldMk cId="1294436886" sldId="416"/>
        </pc:sldMkLst>
      </pc:sldChg>
      <pc:sldChg chg="add">
        <pc:chgData name="Jessica Bertram" userId="ae65e3095411f4f6" providerId="LiveId" clId="{B5FB1D19-3686-5864-8406-9C86D14C8DC2}" dt="2026-02-25T10:42:54.880" v="16120"/>
        <pc:sldMkLst>
          <pc:docMk/>
          <pc:sldMk cId="2170948983" sldId="417"/>
        </pc:sldMkLst>
      </pc:sldChg>
      <pc:sldChg chg="add">
        <pc:chgData name="Jessica Bertram" userId="ae65e3095411f4f6" providerId="LiveId" clId="{B5FB1D19-3686-5864-8406-9C86D14C8DC2}" dt="2026-02-25T10:42:54.880" v="16120"/>
        <pc:sldMkLst>
          <pc:docMk/>
          <pc:sldMk cId="1900564680" sldId="418"/>
        </pc:sldMkLst>
      </pc:sldChg>
      <pc:sldChg chg="add">
        <pc:chgData name="Jessica Bertram" userId="ae65e3095411f4f6" providerId="LiveId" clId="{B5FB1D19-3686-5864-8406-9C86D14C8DC2}" dt="2026-02-25T10:42:54.880" v="16120"/>
        <pc:sldMkLst>
          <pc:docMk/>
          <pc:sldMk cId="1459142097" sldId="419"/>
        </pc:sldMkLst>
      </pc:sldChg>
      <pc:sldChg chg="add">
        <pc:chgData name="Jessica Bertram" userId="ae65e3095411f4f6" providerId="LiveId" clId="{B5FB1D19-3686-5864-8406-9C86D14C8DC2}" dt="2026-02-25T10:42:54.880" v="16120"/>
        <pc:sldMkLst>
          <pc:docMk/>
          <pc:sldMk cId="3810219724" sldId="420"/>
        </pc:sldMkLst>
      </pc:sldChg>
      <pc:sldChg chg="add">
        <pc:chgData name="Jessica Bertram" userId="ae65e3095411f4f6" providerId="LiveId" clId="{B5FB1D19-3686-5864-8406-9C86D14C8DC2}" dt="2026-02-25T10:42:54.880" v="16120"/>
        <pc:sldMkLst>
          <pc:docMk/>
          <pc:sldMk cId="1160092335" sldId="421"/>
        </pc:sldMkLst>
      </pc:sldChg>
      <pc:sldChg chg="add">
        <pc:chgData name="Jessica Bertram" userId="ae65e3095411f4f6" providerId="LiveId" clId="{B5FB1D19-3686-5864-8406-9C86D14C8DC2}" dt="2026-02-25T10:42:54.880" v="16120"/>
        <pc:sldMkLst>
          <pc:docMk/>
          <pc:sldMk cId="3368692707" sldId="422"/>
        </pc:sldMkLst>
      </pc:sldChg>
      <pc:sldChg chg="add">
        <pc:chgData name="Jessica Bertram" userId="ae65e3095411f4f6" providerId="LiveId" clId="{B5FB1D19-3686-5864-8406-9C86D14C8DC2}" dt="2026-02-25T10:42:54.880" v="16120"/>
        <pc:sldMkLst>
          <pc:docMk/>
          <pc:sldMk cId="1453547418" sldId="423"/>
        </pc:sldMkLst>
      </pc:sldChg>
      <pc:sldChg chg="add">
        <pc:chgData name="Jessica Bertram" userId="ae65e3095411f4f6" providerId="LiveId" clId="{B5FB1D19-3686-5864-8406-9C86D14C8DC2}" dt="2026-02-25T10:42:54.880" v="16120"/>
        <pc:sldMkLst>
          <pc:docMk/>
          <pc:sldMk cId="1996143236" sldId="424"/>
        </pc:sldMkLst>
      </pc:sldChg>
      <pc:sldChg chg="add">
        <pc:chgData name="Jessica Bertram" userId="ae65e3095411f4f6" providerId="LiveId" clId="{B5FB1D19-3686-5864-8406-9C86D14C8DC2}" dt="2026-02-25T10:42:54.880" v="16120"/>
        <pc:sldMkLst>
          <pc:docMk/>
          <pc:sldMk cId="1574860368" sldId="425"/>
        </pc:sldMkLst>
      </pc:sldChg>
      <pc:sldChg chg="add">
        <pc:chgData name="Jessica Bertram" userId="ae65e3095411f4f6" providerId="LiveId" clId="{B5FB1D19-3686-5864-8406-9C86D14C8DC2}" dt="2026-02-25T10:42:54.880" v="16120"/>
        <pc:sldMkLst>
          <pc:docMk/>
          <pc:sldMk cId="2004871046" sldId="426"/>
        </pc:sldMkLst>
      </pc:sldChg>
      <pc:sldChg chg="add">
        <pc:chgData name="Jessica Bertram" userId="ae65e3095411f4f6" providerId="LiveId" clId="{B5FB1D19-3686-5864-8406-9C86D14C8DC2}" dt="2026-02-25T10:42:54.880" v="16120"/>
        <pc:sldMkLst>
          <pc:docMk/>
          <pc:sldMk cId="2166352621" sldId="427"/>
        </pc:sldMkLst>
      </pc:sldChg>
      <pc:sldChg chg="add">
        <pc:chgData name="Jessica Bertram" userId="ae65e3095411f4f6" providerId="LiveId" clId="{B5FB1D19-3686-5864-8406-9C86D14C8DC2}" dt="2026-02-25T10:42:54.880" v="16120"/>
        <pc:sldMkLst>
          <pc:docMk/>
          <pc:sldMk cId="3963463548" sldId="428"/>
        </pc:sldMkLst>
      </pc:sldChg>
      <pc:sldChg chg="add">
        <pc:chgData name="Jessica Bertram" userId="ae65e3095411f4f6" providerId="LiveId" clId="{B5FB1D19-3686-5864-8406-9C86D14C8DC2}" dt="2026-02-25T10:42:54.880" v="16120"/>
        <pc:sldMkLst>
          <pc:docMk/>
          <pc:sldMk cId="958043244" sldId="429"/>
        </pc:sldMkLst>
      </pc:sldChg>
      <pc:sldChg chg="add">
        <pc:chgData name="Jessica Bertram" userId="ae65e3095411f4f6" providerId="LiveId" clId="{B5FB1D19-3686-5864-8406-9C86D14C8DC2}" dt="2026-02-25T10:42:54.880" v="16120"/>
        <pc:sldMkLst>
          <pc:docMk/>
          <pc:sldMk cId="301346415" sldId="430"/>
        </pc:sldMkLst>
      </pc:sldChg>
      <pc:sldChg chg="add">
        <pc:chgData name="Jessica Bertram" userId="ae65e3095411f4f6" providerId="LiveId" clId="{B5FB1D19-3686-5864-8406-9C86D14C8DC2}" dt="2026-02-25T10:42:54.880" v="16120"/>
        <pc:sldMkLst>
          <pc:docMk/>
          <pc:sldMk cId="296428019" sldId="431"/>
        </pc:sldMkLst>
      </pc:sldChg>
      <pc:sldChg chg="add">
        <pc:chgData name="Jessica Bertram" userId="ae65e3095411f4f6" providerId="LiveId" clId="{B5FB1D19-3686-5864-8406-9C86D14C8DC2}" dt="2026-02-25T10:42:54.880" v="16120"/>
        <pc:sldMkLst>
          <pc:docMk/>
          <pc:sldMk cId="2131988911" sldId="432"/>
        </pc:sldMkLst>
      </pc:sldChg>
      <pc:sldChg chg="add">
        <pc:chgData name="Jessica Bertram" userId="ae65e3095411f4f6" providerId="LiveId" clId="{B5FB1D19-3686-5864-8406-9C86D14C8DC2}" dt="2026-02-25T10:42:54.880" v="16120"/>
        <pc:sldMkLst>
          <pc:docMk/>
          <pc:sldMk cId="3483579393" sldId="433"/>
        </pc:sldMkLst>
      </pc:sldChg>
      <pc:sldChg chg="add">
        <pc:chgData name="Jessica Bertram" userId="ae65e3095411f4f6" providerId="LiveId" clId="{B5FB1D19-3686-5864-8406-9C86D14C8DC2}" dt="2026-02-25T10:42:54.880" v="16120"/>
        <pc:sldMkLst>
          <pc:docMk/>
          <pc:sldMk cId="2752829760" sldId="434"/>
        </pc:sldMkLst>
      </pc:sldChg>
      <pc:sldChg chg="add">
        <pc:chgData name="Jessica Bertram" userId="ae65e3095411f4f6" providerId="LiveId" clId="{B5FB1D19-3686-5864-8406-9C86D14C8DC2}" dt="2026-02-25T10:42:54.880" v="16120"/>
        <pc:sldMkLst>
          <pc:docMk/>
          <pc:sldMk cId="2956185372" sldId="435"/>
        </pc:sldMkLst>
      </pc:sldChg>
      <pc:sldChg chg="add">
        <pc:chgData name="Jessica Bertram" userId="ae65e3095411f4f6" providerId="LiveId" clId="{B5FB1D19-3686-5864-8406-9C86D14C8DC2}" dt="2026-02-25T10:42:54.880" v="16120"/>
        <pc:sldMkLst>
          <pc:docMk/>
          <pc:sldMk cId="3427806754" sldId="436"/>
        </pc:sldMkLst>
      </pc:sldChg>
      <pc:sldChg chg="add">
        <pc:chgData name="Jessica Bertram" userId="ae65e3095411f4f6" providerId="LiveId" clId="{B5FB1D19-3686-5864-8406-9C86D14C8DC2}" dt="2026-02-25T10:42:54.880" v="16120"/>
        <pc:sldMkLst>
          <pc:docMk/>
          <pc:sldMk cId="2930725231" sldId="437"/>
        </pc:sldMkLst>
      </pc:sldChg>
      <pc:sldChg chg="add">
        <pc:chgData name="Jessica Bertram" userId="ae65e3095411f4f6" providerId="LiveId" clId="{B5FB1D19-3686-5864-8406-9C86D14C8DC2}" dt="2026-02-25T10:42:54.880" v="16120"/>
        <pc:sldMkLst>
          <pc:docMk/>
          <pc:sldMk cId="726603941" sldId="438"/>
        </pc:sldMkLst>
      </pc:sldChg>
      <pc:sldChg chg="add">
        <pc:chgData name="Jessica Bertram" userId="ae65e3095411f4f6" providerId="LiveId" clId="{B5FB1D19-3686-5864-8406-9C86D14C8DC2}" dt="2026-02-25T10:42:54.880" v="16120"/>
        <pc:sldMkLst>
          <pc:docMk/>
          <pc:sldMk cId="1445935212" sldId="439"/>
        </pc:sldMkLst>
      </pc:sldChg>
      <pc:sldChg chg="add">
        <pc:chgData name="Jessica Bertram" userId="ae65e3095411f4f6" providerId="LiveId" clId="{B5FB1D19-3686-5864-8406-9C86D14C8DC2}" dt="2026-02-25T10:42:54.880" v="16120"/>
        <pc:sldMkLst>
          <pc:docMk/>
          <pc:sldMk cId="1360879058" sldId="440"/>
        </pc:sldMkLst>
      </pc:sldChg>
      <pc:sldChg chg="add">
        <pc:chgData name="Jessica Bertram" userId="ae65e3095411f4f6" providerId="LiveId" clId="{B5FB1D19-3686-5864-8406-9C86D14C8DC2}" dt="2026-02-25T10:42:54.880" v="16120"/>
        <pc:sldMkLst>
          <pc:docMk/>
          <pc:sldMk cId="1746772156" sldId="441"/>
        </pc:sldMkLst>
      </pc:sldChg>
      <pc:sldChg chg="add">
        <pc:chgData name="Jessica Bertram" userId="ae65e3095411f4f6" providerId="LiveId" clId="{B5FB1D19-3686-5864-8406-9C86D14C8DC2}" dt="2026-02-25T10:42:54.880" v="16120"/>
        <pc:sldMkLst>
          <pc:docMk/>
          <pc:sldMk cId="33636854" sldId="442"/>
        </pc:sldMkLst>
      </pc:sldChg>
      <pc:sldChg chg="add">
        <pc:chgData name="Jessica Bertram" userId="ae65e3095411f4f6" providerId="LiveId" clId="{B5FB1D19-3686-5864-8406-9C86D14C8DC2}" dt="2026-02-25T10:42:54.880" v="16120"/>
        <pc:sldMkLst>
          <pc:docMk/>
          <pc:sldMk cId="2773690232" sldId="443"/>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2/25/26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2/25/26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2/25/26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2/25/26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2/25/26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2/25/26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2/25/26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2/25/26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2/25/26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2/25/26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2/25/26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2/25/26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bertrameducation.com/" TargetMode="External"/><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102.png"/></Relationships>
</file>

<file path=ppt/slides/_rels/slide10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610.png"/><Relationship Id="rId4" Type="http://schemas.openxmlformats.org/officeDocument/2006/relationships/image" Target="../media/image103.png"/></Relationships>
</file>

<file path=ppt/slides/_rels/slide10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811.png"/><Relationship Id="rId4" Type="http://schemas.openxmlformats.org/officeDocument/2006/relationships/image" Target="../media/image104.png"/></Relationships>
</file>

<file path=ppt/slides/_rels/slide10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06.png"/><Relationship Id="rId4" Type="http://schemas.openxmlformats.org/officeDocument/2006/relationships/image" Target="../media/image105.png"/></Relationships>
</file>

<file path=ppt/slides/_rels/slide10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107.png"/></Relationships>
</file>

<file path=ppt/slides/_rels/slide10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108.png"/></Relationships>
</file>

<file path=ppt/slides/_rels/slide109.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11.png"/><Relationship Id="rId5" Type="http://schemas.openxmlformats.org/officeDocument/2006/relationships/image" Target="../media/image171.png"/><Relationship Id="rId4" Type="http://schemas.openxmlformats.org/officeDocument/2006/relationships/image" Target="../media/image110.png"/></Relationships>
</file>

<file path=ppt/slides/_rels/slide1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10.png"/><Relationship Id="rId5" Type="http://schemas.openxmlformats.org/officeDocument/2006/relationships/image" Target="../media/image111.png"/><Relationship Id="rId4" Type="http://schemas.openxmlformats.org/officeDocument/2006/relationships/image" Target="../media/image190.png"/></Relationships>
</file>

<file path=ppt/slides/_rels/slide1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13.png"/><Relationship Id="rId4" Type="http://schemas.openxmlformats.org/officeDocument/2006/relationships/image" Target="../media/image112.png"/></Relationships>
</file>

<file path=ppt/slides/_rels/slide1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15.png"/><Relationship Id="rId4" Type="http://schemas.openxmlformats.org/officeDocument/2006/relationships/image" Target="../media/image114.png"/></Relationships>
</file>

<file path=ppt/slides/_rels/slide1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116.png"/></Relationships>
</file>

<file path=ppt/slides/_rels/slide116.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118.png"/></Relationships>
</file>

<file path=ppt/slides/_rels/slide1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119.png"/></Relationships>
</file>

<file path=ppt/slides/_rels/slide1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120.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2.png"/></Relationships>
</file>

<file path=ppt/slides/_rels/slide1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122.png"/></Relationships>
</file>

<file path=ppt/slides/_rels/slide1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20.png"/><Relationship Id="rId5" Type="http://schemas.microsoft.com/office/2007/relationships/hdphoto" Target="../media/hdphoto3.wdp"/><Relationship Id="rId4" Type="http://schemas.openxmlformats.org/officeDocument/2006/relationships/image" Target="../media/image123.png"/></Relationships>
</file>

<file path=ppt/slides/_rels/slide1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6" Type="http://schemas.microsoft.com/office/2007/relationships/hdphoto" Target="../media/hdphoto4.wdp"/><Relationship Id="rId5" Type="http://schemas.openxmlformats.org/officeDocument/2006/relationships/image" Target="../media/image124.png"/><Relationship Id="rId4" Type="http://schemas.openxmlformats.org/officeDocument/2006/relationships/image" Target="../media/image330.png"/></Relationships>
</file>

<file path=ppt/slides/_rels/slide1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microsoft.com/office/2007/relationships/hdphoto" Target="../media/hdphoto5.wdp"/><Relationship Id="rId4" Type="http://schemas.openxmlformats.org/officeDocument/2006/relationships/image" Target="../media/image125.png"/></Relationships>
</file>

<file path=ppt/slides/_rels/slide1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126.png"/></Relationships>
</file>

<file path=ppt/slides/_rels/slide1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5" Type="http://schemas.microsoft.com/office/2007/relationships/hdphoto" Target="../media/hdphoto6.wdp"/><Relationship Id="rId4" Type="http://schemas.openxmlformats.org/officeDocument/2006/relationships/image" Target="../media/image127.png"/></Relationships>
</file>

<file path=ppt/slides/_rels/slide1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80.png"/><Relationship Id="rId5" Type="http://schemas.microsoft.com/office/2007/relationships/hdphoto" Target="../media/hdphoto6.wdp"/><Relationship Id="rId4" Type="http://schemas.openxmlformats.org/officeDocument/2006/relationships/image" Target="../media/image127.png"/></Relationships>
</file>

<file path=ppt/slides/_rels/slide1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microsoft.com/office/2007/relationships/hdphoto" Target="../media/hdphoto7.wdp"/><Relationship Id="rId4" Type="http://schemas.openxmlformats.org/officeDocument/2006/relationships/image" Target="../media/image128.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14.png"/></Relationships>
</file>

<file path=ppt/slides/_rels/slide1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130.png"/></Relationships>
</file>

<file path=ppt/slides/_rels/slide1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35.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132.png"/></Relationships>
</file>

<file path=ppt/slides/_rels/slide1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21.png"/><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24.png"/><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26.png"/><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29.png"/><Relationship Id="rId4" Type="http://schemas.openxmlformats.org/officeDocument/2006/relationships/image" Target="../media/image28.png"/></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31.png"/><Relationship Id="rId4" Type="http://schemas.openxmlformats.org/officeDocument/2006/relationships/image" Target="../media/image30.png"/></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33.png"/><Relationship Id="rId4" Type="http://schemas.openxmlformats.org/officeDocument/2006/relationships/image" Target="../media/image32.png"/></Relationships>
</file>

<file path=ppt/slides/_rels/slide2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6.pn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7.png"/></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0.png"/><Relationship Id="rId4" Type="http://schemas.openxmlformats.org/officeDocument/2006/relationships/image" Target="../media/image39.png"/></Relationships>
</file>

<file path=ppt/slides/_rels/slide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2.png"/><Relationship Id="rId4" Type="http://schemas.openxmlformats.org/officeDocument/2006/relationships/image" Target="../media/image41.png"/></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4.png"/><Relationship Id="rId4" Type="http://schemas.openxmlformats.org/officeDocument/2006/relationships/image" Target="../media/image43.png"/></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7.png"/><Relationship Id="rId4" Type="http://schemas.openxmlformats.org/officeDocument/2006/relationships/image" Target="../media/image46.png"/></Relationships>
</file>

<file path=ppt/slides/_rels/slide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7.png"/><Relationship Id="rId4" Type="http://schemas.openxmlformats.org/officeDocument/2006/relationships/image" Target="../media/image48.png"/></Relationships>
</file>

<file path=ppt/slides/_rels/slide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9.png"/><Relationship Id="rId4" Type="http://schemas.openxmlformats.org/officeDocument/2006/relationships/image" Target="../media/image47.png"/></Relationships>
</file>

<file path=ppt/slides/_rels/slide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50.png"/><Relationship Id="rId4" Type="http://schemas.openxmlformats.org/officeDocument/2006/relationships/image" Target="../media/image47.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 Id="rId4" Type="http://schemas.microsoft.com/office/2007/relationships/hdphoto" Target="../media/hdphoto1.wdp"/></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53.png"/><Relationship Id="rId4" Type="http://schemas.openxmlformats.org/officeDocument/2006/relationships/image" Target="../media/image52.png"/></Relationships>
</file>

<file path=ppt/slides/_rels/slide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55.png"/><Relationship Id="rId4" Type="http://schemas.openxmlformats.org/officeDocument/2006/relationships/image" Target="../media/image54.png"/></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56.png"/></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57.png"/></Relationships>
</file>

<file path=ppt/slides/_rels/slide4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4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64.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67.png"/><Relationship Id="rId4" Type="http://schemas.openxmlformats.org/officeDocument/2006/relationships/image" Target="../media/image5.png"/></Relationships>
</file>

<file path=ppt/slides/_rels/slide5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69.png"/><Relationship Id="rId4" Type="http://schemas.openxmlformats.org/officeDocument/2006/relationships/image" Target="../media/image68.png"/></Relationships>
</file>

<file path=ppt/slides/_rels/slide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70.png"/></Relationships>
</file>

<file path=ppt/slides/_rels/slide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72.png"/><Relationship Id="rId4" Type="http://schemas.openxmlformats.org/officeDocument/2006/relationships/image" Target="../media/image71.png"/></Relationships>
</file>

<file path=ppt/slides/_rels/slide5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75.png"/><Relationship Id="rId4" Type="http://schemas.openxmlformats.org/officeDocument/2006/relationships/image" Target="../media/image74.png"/></Relationships>
</file>

<file path=ppt/slides/_rels/slide5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77.png"/><Relationship Id="rId4" Type="http://schemas.openxmlformats.org/officeDocument/2006/relationships/image" Target="../media/image76.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60.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80.png"/><Relationship Id="rId4" Type="http://schemas.openxmlformats.org/officeDocument/2006/relationships/image" Target="../media/image79.png"/></Relationships>
</file>

<file path=ppt/slides/_rels/slide6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8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79.png"/></Relationships>
</file>

<file path=ppt/slides/_rels/slide6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83.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79.png"/></Relationships>
</file>

<file path=ppt/slides/_rels/slide6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84.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79.png"/></Relationships>
</file>

<file path=ppt/slides/_rels/slide6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85.png"/></Relationships>
</file>

<file path=ppt/slides/_rels/slide6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88.png"/><Relationship Id="rId4" Type="http://schemas.microsoft.com/office/2007/relationships/hdphoto" Target="../media/hdphoto2.wdp"/></Relationships>
</file>

<file path=ppt/slides/_rels/slide7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89.png"/><Relationship Id="rId4" Type="http://schemas.openxmlformats.org/officeDocument/2006/relationships/image" Target="../media/image810.png"/></Relationships>
</file>

<file path=ppt/slides/_rels/slide7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90.png"/></Relationships>
</file>

<file path=ppt/slides/_rels/slide7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91.png"/></Relationships>
</file>

<file path=ppt/slides/_rels/slide7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92.png"/></Relationships>
</file>

<file path=ppt/slides/_rels/slide8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92.png"/></Relationships>
</file>

<file path=ppt/slides/_rels/slide8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94.png"/></Relationships>
</file>

<file path=ppt/slides/_rels/slide8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50.png"/><Relationship Id="rId4" Type="http://schemas.openxmlformats.org/officeDocument/2006/relationships/image" Target="../media/image94.png"/></Relationships>
</file>

<file path=ppt/slides/_rels/slide8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9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96.png"/><Relationship Id="rId4" Type="http://schemas.openxmlformats.org/officeDocument/2006/relationships/image" Target="../media/image170.png"/></Relationships>
</file>

<file path=ppt/slides/_rels/slide9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98.png"/></Relationships>
</file>

<file path=ppt/slides/_rels/slide9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98.png"/></Relationships>
</file>

<file path=ppt/slides/_rels/slide9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99.png"/></Relationships>
</file>

<file path=ppt/slides/_rels/slide9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100.png"/></Relationships>
</file>

<file path=ppt/slides/_rels/slide9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6486" y="-144661"/>
            <a:ext cx="18294486" cy="10431661"/>
            <a:chOff x="0" y="-38100"/>
            <a:chExt cx="519202" cy="2747433"/>
          </a:xfrm>
        </p:grpSpPr>
        <p:sp>
          <p:nvSpPr>
            <p:cNvPr id="3" name="Freeform 3"/>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5" name="Freeform 5"/>
          <p:cNvSpPr/>
          <p:nvPr/>
        </p:nvSpPr>
        <p:spPr>
          <a:xfrm>
            <a:off x="5344873" y="-1333500"/>
            <a:ext cx="7304327" cy="7162800"/>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6"/>
          <p:cNvSpPr txBox="1"/>
          <p:nvPr/>
        </p:nvSpPr>
        <p:spPr>
          <a:xfrm>
            <a:off x="838200" y="5372100"/>
            <a:ext cx="16535400" cy="424796"/>
          </a:xfrm>
          <a:prstGeom prst="rect">
            <a:avLst/>
          </a:prstGeom>
        </p:spPr>
        <p:txBody>
          <a:bodyPr wrap="square" lIns="0" tIns="0" rIns="0" bIns="0" rtlCol="0" anchor="t">
            <a:spAutoFit/>
          </a:bodyPr>
          <a:lstStyle/>
          <a:p>
            <a:pPr algn="ctr">
              <a:lnSpc>
                <a:spcPts val="2985"/>
              </a:lnSpc>
            </a:pPr>
            <a:r>
              <a:rPr lang="en-US" sz="3600" dirty="0">
                <a:solidFill>
                  <a:srgbClr val="FFFFFF"/>
                </a:solidFill>
                <a:latin typeface="Now"/>
                <a:ea typeface="Now"/>
                <a:cs typeface="Now"/>
                <a:sym typeface="Now"/>
              </a:rPr>
              <a:t>This PowerPoint has been designed for use with the workbook:</a:t>
            </a:r>
          </a:p>
        </p:txBody>
      </p:sp>
      <p:sp>
        <p:nvSpPr>
          <p:cNvPr id="8" name="Rectangle 7">
            <a:extLst>
              <a:ext uri="{FF2B5EF4-FFF2-40B4-BE49-F238E27FC236}">
                <a16:creationId xmlns:a16="http://schemas.microsoft.com/office/drawing/2014/main" id="{211A1ED6-B272-A46C-E08E-0214D23804E8}"/>
              </a:ext>
            </a:extLst>
          </p:cNvPr>
          <p:cNvSpPr/>
          <p:nvPr/>
        </p:nvSpPr>
        <p:spPr>
          <a:xfrm>
            <a:off x="381000" y="342900"/>
            <a:ext cx="17373600" cy="9496644"/>
          </a:xfrm>
          <a:prstGeom prst="rect">
            <a:avLst/>
          </a:prstGeom>
          <a:no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70FA818A-C2A8-5A90-0738-50743ED1561B}"/>
              </a:ext>
            </a:extLst>
          </p:cNvPr>
          <p:cNvSpPr txBox="1"/>
          <p:nvPr/>
        </p:nvSpPr>
        <p:spPr>
          <a:xfrm>
            <a:off x="457199" y="6057900"/>
            <a:ext cx="17221200" cy="1862048"/>
          </a:xfrm>
          <a:prstGeom prst="rect">
            <a:avLst/>
          </a:prstGeom>
          <a:noFill/>
        </p:spPr>
        <p:txBody>
          <a:bodyPr wrap="square">
            <a:spAutoFit/>
          </a:bodyPr>
          <a:lstStyle/>
          <a:p>
            <a:pPr algn="ctr"/>
            <a:r>
              <a:rPr lang="en-US" sz="11500" dirty="0">
                <a:solidFill>
                  <a:srgbClr val="FFFFFF"/>
                </a:solidFill>
                <a:latin typeface="Now"/>
                <a:ea typeface="Now"/>
                <a:cs typeface="Now"/>
                <a:sym typeface="Now"/>
              </a:rPr>
              <a:t>GM2 MEASUREMENT</a:t>
            </a:r>
            <a:endParaRPr lang="en-US" sz="11500" dirty="0"/>
          </a:p>
        </p:txBody>
      </p:sp>
      <p:sp>
        <p:nvSpPr>
          <p:cNvPr id="11" name="TextBox 6">
            <a:extLst>
              <a:ext uri="{FF2B5EF4-FFF2-40B4-BE49-F238E27FC236}">
                <a16:creationId xmlns:a16="http://schemas.microsoft.com/office/drawing/2014/main" id="{3CA7615A-2641-357D-F821-74977BE4BDBF}"/>
              </a:ext>
            </a:extLst>
          </p:cNvPr>
          <p:cNvSpPr txBox="1"/>
          <p:nvPr/>
        </p:nvSpPr>
        <p:spPr>
          <a:xfrm>
            <a:off x="838200" y="9105900"/>
            <a:ext cx="16535400" cy="384721"/>
          </a:xfrm>
          <a:prstGeom prst="rect">
            <a:avLst/>
          </a:prstGeom>
        </p:spPr>
        <p:txBody>
          <a:bodyPr wrap="square" lIns="0" tIns="0" rIns="0" bIns="0" rtlCol="0" anchor="t">
            <a:spAutoFit/>
          </a:bodyPr>
          <a:lstStyle/>
          <a:p>
            <a:pPr algn="ctr">
              <a:lnSpc>
                <a:spcPts val="2985"/>
              </a:lnSpc>
            </a:pPr>
            <a:r>
              <a:rPr lang="en-US" sz="2500" dirty="0">
                <a:solidFill>
                  <a:srgbClr val="FFFFFF"/>
                </a:solidFill>
                <a:latin typeface="Now"/>
                <a:ea typeface="Now"/>
                <a:cs typeface="Now"/>
                <a:sym typeface="Now"/>
              </a:rPr>
              <a:t>Workbooks, resources and PowerPoints are available at </a:t>
            </a:r>
            <a:r>
              <a:rPr lang="en-US" sz="2500" b="1" dirty="0">
                <a:solidFill>
                  <a:schemeClr val="bg1"/>
                </a:solidFill>
                <a:latin typeface="Now"/>
                <a:ea typeface="Now"/>
                <a:cs typeface="Now"/>
                <a:sym typeface="Now"/>
                <a:hlinkClick r:id="rId3">
                  <a:extLst>
                    <a:ext uri="{A12FA001-AC4F-418D-AE19-62706E023703}">
                      <ahyp:hlinkClr xmlns:ahyp="http://schemas.microsoft.com/office/drawing/2018/hyperlinkcolor" val="tx"/>
                    </a:ext>
                  </a:extLst>
                </a:hlinkClick>
              </a:rPr>
              <a:t>BertramEducation.com</a:t>
            </a:r>
            <a:endParaRPr lang="en-US" sz="2500" b="1" dirty="0">
              <a:solidFill>
                <a:schemeClr val="bg1"/>
              </a:solidFill>
              <a:latin typeface="Now"/>
              <a:ea typeface="Now"/>
              <a:cs typeface="Now"/>
              <a:sym typeface="Now"/>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3AC4C5-6AD4-A144-2D67-490D4832C835}"/>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D2D54C36-CDF3-D57A-EF48-E2BE81FCC2AF}"/>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9D9A307C-BF99-6550-87AD-18864A388A35}"/>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11EEB92D-A50C-F95B-688D-1C0F6AB2DAE4}"/>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3E5D9115-E3F0-344A-48C4-E1EFEAE5AA53}"/>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3" name="TextBox 12">
            <a:extLst>
              <a:ext uri="{FF2B5EF4-FFF2-40B4-BE49-F238E27FC236}">
                <a16:creationId xmlns:a16="http://schemas.microsoft.com/office/drawing/2014/main" id="{39AC383C-3CFC-569A-E709-9A71BA78FCA7}"/>
              </a:ext>
            </a:extLst>
          </p:cNvPr>
          <p:cNvSpPr txBox="1"/>
          <p:nvPr/>
        </p:nvSpPr>
        <p:spPr>
          <a:xfrm>
            <a:off x="2688759" y="3390900"/>
            <a:ext cx="6950541" cy="1252843"/>
          </a:xfrm>
          <a:prstGeom prst="rect">
            <a:avLst/>
          </a:prstGeom>
          <a:noFill/>
        </p:spPr>
        <p:txBody>
          <a:bodyPr wrap="square">
            <a:spAutoFit/>
          </a:bodyPr>
          <a:lstStyle/>
          <a:p>
            <a:pPr>
              <a:lnSpc>
                <a:spcPct val="150000"/>
              </a:lnSpc>
              <a:buNone/>
            </a:pPr>
            <a:r>
              <a:rPr lang="en-AU" sz="56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Try it yourself.</a:t>
            </a:r>
            <a:endParaRPr lang="en-AU" sz="56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6" name="Text Box 3">
            <a:extLst>
              <a:ext uri="{FF2B5EF4-FFF2-40B4-BE49-F238E27FC236}">
                <a16:creationId xmlns:a16="http://schemas.microsoft.com/office/drawing/2014/main" id="{FA16E557-A183-FA92-B307-A125E271AAB0}"/>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2CDCEEA7-4982-A962-C670-2E75188F5BB3}"/>
              </a:ext>
            </a:extLst>
          </p:cNvPr>
          <p:cNvSpPr txBox="1"/>
          <p:nvPr/>
        </p:nvSpPr>
        <p:spPr>
          <a:xfrm>
            <a:off x="2743200" y="4610100"/>
            <a:ext cx="13792200" cy="2019848"/>
          </a:xfrm>
          <a:prstGeom prst="rect">
            <a:avLst/>
          </a:prstGeom>
          <a:noFill/>
        </p:spPr>
        <p:txBody>
          <a:bodyPr wrap="square">
            <a:spAutoFit/>
          </a:bodyPr>
          <a:lstStyle/>
          <a:p>
            <a:pPr lvl="0">
              <a:lnSpc>
                <a:spcPct val="150000"/>
              </a:lnSpc>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Complete the ‘try it yourself’ questions on page 3 of your workbook.</a:t>
            </a:r>
            <a:endParaRPr lang="en-AU" sz="4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black and white circle with a person with their arms raised&#10;&#10;AI-generated content may be incorrect.">
            <a:extLst>
              <a:ext uri="{FF2B5EF4-FFF2-40B4-BE49-F238E27FC236}">
                <a16:creationId xmlns:a16="http://schemas.microsoft.com/office/drawing/2014/main" id="{775240E6-7332-0C4D-B26E-E23C918268DE}"/>
              </a:ext>
            </a:extLst>
          </p:cNvPr>
          <p:cNvPicPr>
            <a:picLocks noChangeAspect="1"/>
          </p:cNvPicPr>
          <p:nvPr/>
        </p:nvPicPr>
        <p:blipFill>
          <a:blip r:embed="rId2"/>
          <a:stretch>
            <a:fillRect/>
          </a:stretch>
        </p:blipFill>
        <p:spPr>
          <a:xfrm>
            <a:off x="16383000" y="122014"/>
            <a:ext cx="1821086" cy="1821086"/>
          </a:xfrm>
          <a:prstGeom prst="rect">
            <a:avLst/>
          </a:prstGeom>
        </p:spPr>
      </p:pic>
      <p:sp>
        <p:nvSpPr>
          <p:cNvPr id="10" name="TextBox 6">
            <a:extLst>
              <a:ext uri="{FF2B5EF4-FFF2-40B4-BE49-F238E27FC236}">
                <a16:creationId xmlns:a16="http://schemas.microsoft.com/office/drawing/2014/main" id="{F86132B3-DC80-730B-B69F-6E71433B4F80}"/>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F8B7C847-0E15-5DB0-3331-48E7CF096BE4}"/>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a:t>
            </a:r>
          </a:p>
        </p:txBody>
      </p:sp>
      <p:sp>
        <p:nvSpPr>
          <p:cNvPr id="17" name="Freeform 5">
            <a:extLst>
              <a:ext uri="{FF2B5EF4-FFF2-40B4-BE49-F238E27FC236}">
                <a16:creationId xmlns:a16="http://schemas.microsoft.com/office/drawing/2014/main" id="{0E3CA2BB-982D-5E43-D2E7-A0102F9D0695}"/>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3"/>
            <a:stretch>
              <a:fillRect/>
            </a:stretch>
          </a:blipFill>
        </p:spPr>
        <p:txBody>
          <a:bodyPr/>
          <a:lstStyle/>
          <a:p>
            <a:endParaRPr lang="en-US"/>
          </a:p>
        </p:txBody>
      </p:sp>
      <p:sp>
        <p:nvSpPr>
          <p:cNvPr id="6" name="TextBox 5">
            <a:extLst>
              <a:ext uri="{FF2B5EF4-FFF2-40B4-BE49-F238E27FC236}">
                <a16:creationId xmlns:a16="http://schemas.microsoft.com/office/drawing/2014/main" id="{CE5BD938-4D41-FE52-3B87-22094C00EDA0}"/>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PERIMETER</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340661276"/>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1B1763-64FB-F768-BCF8-5E42AA1E0DF4}"/>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125C3780-7150-878F-F19A-64CB545ADFC9}"/>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DF3DBD73-957F-E16B-1EF2-050F0C481F84}"/>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1DB0F92E-A1CE-60B7-3305-12B63C22EDA2}"/>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03B1CC22-363C-5FEB-5F50-4FD056F2389D}"/>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6908EF89-E741-ADFC-0333-C44896114CCF}"/>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7881DE67-FFDA-8196-64F8-36B26FE272EE}"/>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DCBE9612-9F75-88E5-E906-B2DE1FC217BF}"/>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37</a:t>
            </a:r>
          </a:p>
        </p:txBody>
      </p:sp>
      <p:sp>
        <p:nvSpPr>
          <p:cNvPr id="17" name="Freeform 5">
            <a:extLst>
              <a:ext uri="{FF2B5EF4-FFF2-40B4-BE49-F238E27FC236}">
                <a16:creationId xmlns:a16="http://schemas.microsoft.com/office/drawing/2014/main" id="{477C32AB-DC94-532B-893C-5A72E868ED71}"/>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pic>
        <p:nvPicPr>
          <p:cNvPr id="15" name="Picture 14" descr="A grey rectangular sign with white text&#10;&#10;AI-generated content may be incorrect.">
            <a:extLst>
              <a:ext uri="{FF2B5EF4-FFF2-40B4-BE49-F238E27FC236}">
                <a16:creationId xmlns:a16="http://schemas.microsoft.com/office/drawing/2014/main" id="{CF9404FE-BB00-7D9F-6105-BA2DC46FCBE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56223" y="131213"/>
            <a:ext cx="11864578" cy="2074666"/>
          </a:xfrm>
          <a:prstGeom prst="rect">
            <a:avLst/>
          </a:prstGeom>
        </p:spPr>
      </p:pic>
      <p:pic>
        <p:nvPicPr>
          <p:cNvPr id="19" name="Picture 18" descr="A math problem with a triangle and a square&#10;&#10;AI-generated content may be incorrect.">
            <a:extLst>
              <a:ext uri="{FF2B5EF4-FFF2-40B4-BE49-F238E27FC236}">
                <a16:creationId xmlns:a16="http://schemas.microsoft.com/office/drawing/2014/main" id="{FF8AD805-2EDC-B8FD-C8BD-4663FABFA2B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33800" y="2692634"/>
            <a:ext cx="13189889" cy="6667816"/>
          </a:xfrm>
          <a:prstGeom prst="rect">
            <a:avLst/>
          </a:prstGeom>
        </p:spPr>
      </p:pic>
    </p:spTree>
    <p:extLst>
      <p:ext uri="{BB962C8B-B14F-4D97-AF65-F5344CB8AC3E}">
        <p14:creationId xmlns:p14="http://schemas.microsoft.com/office/powerpoint/2010/main" val="981097928"/>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E5B595-CC75-BBC5-AE10-AF73403D3F3E}"/>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FB19F622-B0BB-6030-527F-EAD6A8556070}"/>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C2ADDD3B-957D-4823-D1BB-6918F2B9EADC}"/>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A7708325-DA0C-71E1-8E59-CBDE9615C371}"/>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EF3F8808-70E7-40CC-9E34-8BD3506BA0E0}"/>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3FC59A63-E216-B054-E21C-7AC3027C81EA}"/>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DB7F0F67-7F54-69BD-5E8D-C866ACE84692}"/>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4E42E21F-F671-05AA-6DE0-7A6451E165EC}"/>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38</a:t>
            </a:r>
          </a:p>
        </p:txBody>
      </p:sp>
      <p:sp>
        <p:nvSpPr>
          <p:cNvPr id="17" name="Freeform 5">
            <a:extLst>
              <a:ext uri="{FF2B5EF4-FFF2-40B4-BE49-F238E27FC236}">
                <a16:creationId xmlns:a16="http://schemas.microsoft.com/office/drawing/2014/main" id="{17015756-8638-E947-D459-047555512D45}"/>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DEF4CA1F-B394-F5ED-528C-2B94FD499BBA}"/>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PYTHAGORAS THEOREM</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2" name="TextBox 11">
            <a:extLst>
              <a:ext uri="{FF2B5EF4-FFF2-40B4-BE49-F238E27FC236}">
                <a16:creationId xmlns:a16="http://schemas.microsoft.com/office/drawing/2014/main" id="{D74F9D7D-F396-BC56-CF6C-497F716F87F8}"/>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examples.</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3" name="Picture 12" descr="A black and white logo of a person reading a book&#10;&#10;AI-generated content may be incorrect.">
            <a:extLst>
              <a:ext uri="{FF2B5EF4-FFF2-40B4-BE49-F238E27FC236}">
                <a16:creationId xmlns:a16="http://schemas.microsoft.com/office/drawing/2014/main" id="{4CD09FCE-76A1-C5ED-A146-2862AB6A4B2B}"/>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11" name="TextBox 10">
            <a:extLst>
              <a:ext uri="{FF2B5EF4-FFF2-40B4-BE49-F238E27FC236}">
                <a16:creationId xmlns:a16="http://schemas.microsoft.com/office/drawing/2014/main" id="{1A98B9EB-B565-F1A8-BB5D-2909BFDBEDFF}"/>
              </a:ext>
            </a:extLst>
          </p:cNvPr>
          <p:cNvSpPr txBox="1"/>
          <p:nvPr/>
        </p:nvSpPr>
        <p:spPr>
          <a:xfrm>
            <a:off x="2274404" y="1562100"/>
            <a:ext cx="11517796" cy="823110"/>
          </a:xfrm>
          <a:prstGeom prst="rect">
            <a:avLst/>
          </a:prstGeom>
          <a:noFill/>
        </p:spPr>
        <p:txBody>
          <a:bodyPr wrap="square">
            <a:spAutoFit/>
          </a:bodyPr>
          <a:lstStyle/>
          <a:p>
            <a:pPr>
              <a:lnSpc>
                <a:spcPct val="150000"/>
              </a:lnSpc>
              <a:buNone/>
            </a:pPr>
            <a:r>
              <a:rPr lang="en-AU" sz="3600" dirty="0">
                <a:solidFill>
                  <a:srgbClr val="000000"/>
                </a:solidFill>
                <a:effectLst/>
                <a:latin typeface="Arial" panose="020B0604020202020204" pitchFamily="34" charset="0"/>
                <a:ea typeface="Times New Roman" panose="02020603050405020304" pitchFamily="18" charset="0"/>
              </a:rPr>
              <a:t>Find the missing length in these right-angled triangles.</a:t>
            </a:r>
            <a:endParaRPr lang="en-AU" sz="3600" dirty="0">
              <a:effectLst/>
              <a:latin typeface="Times New Roman" panose="02020603050405020304" pitchFamily="18" charset="0"/>
              <a:ea typeface="Times New Roman" panose="02020603050405020304" pitchFamily="18" charset="0"/>
            </a:endParaRPr>
          </a:p>
        </p:txBody>
      </p:sp>
      <p:pic>
        <p:nvPicPr>
          <p:cNvPr id="15" name="Picture 14">
            <a:extLst>
              <a:ext uri="{FF2B5EF4-FFF2-40B4-BE49-F238E27FC236}">
                <a16:creationId xmlns:a16="http://schemas.microsoft.com/office/drawing/2014/main" id="{913BBFAC-DBF8-8830-D123-D4D4577CD08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05879" y="3847077"/>
            <a:ext cx="5566063" cy="4181080"/>
          </a:xfrm>
          <a:prstGeom prst="rect">
            <a:avLst/>
          </a:prstGeom>
        </p:spPr>
      </p:pic>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D2E20BA1-9742-0867-D0B1-FFEC2D4AC443}"/>
                  </a:ext>
                </a:extLst>
              </p:cNvPr>
              <p:cNvSpPr txBox="1"/>
              <p:nvPr/>
            </p:nvSpPr>
            <p:spPr>
              <a:xfrm>
                <a:off x="9906000" y="3397456"/>
                <a:ext cx="7315200" cy="4632358"/>
              </a:xfrm>
              <a:prstGeom prst="rect">
                <a:avLst/>
              </a:prstGeom>
              <a:noFill/>
            </p:spPr>
            <p:txBody>
              <a:bodyPr wrap="square">
                <a:spAutoFit/>
              </a:bodyPr>
              <a:lstStyle/>
              <a:p>
                <a:pPr>
                  <a:lnSpc>
                    <a:spcPct val="200000"/>
                  </a:lnSpc>
                  <a:buNone/>
                </a:pPr>
                <a:r>
                  <a:rPr lang="en-AU" sz="3600" dirty="0">
                    <a:solidFill>
                      <a:srgbClr val="000000"/>
                    </a:solidFill>
                    <a:effectLst/>
                    <a:latin typeface="Arial" panose="020B0604020202020204" pitchFamily="34" charset="0"/>
                    <a:ea typeface="Times New Roman" panose="02020603050405020304" pitchFamily="18" charset="0"/>
                  </a:rPr>
                  <a:t>a = 5.3, b = 7.2, c = ?</a:t>
                </a:r>
                <a:endParaRPr lang="en-AU" sz="3600" dirty="0">
                  <a:latin typeface="Times New Roman" panose="02020603050405020304" pitchFamily="18" charset="0"/>
                  <a:ea typeface="Times New Roman" panose="02020603050405020304" pitchFamily="18" charset="0"/>
                </a:endParaRPr>
              </a:p>
              <a:p>
                <a:pPr>
                  <a:lnSpc>
                    <a:spcPct val="200000"/>
                  </a:lnSpc>
                  <a:buNone/>
                </a:pPr>
                <a14:m>
                  <m:oMathPara xmlns:m="http://schemas.openxmlformats.org/officeDocument/2006/math">
                    <m:oMathParaPr>
                      <m:jc m:val="left"/>
                    </m:oMathParaPr>
                    <m:oMath xmlns:m="http://schemas.openxmlformats.org/officeDocument/2006/math">
                      <m:sSup>
                        <m:sSupPr>
                          <m:ctrlP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ctrlPr>
                        </m:sSupPr>
                        <m:e>
                          <m: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5.3</m:t>
                          </m:r>
                        </m:e>
                        <m:sup>
                          <m: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2</m:t>
                          </m:r>
                        </m:sup>
                      </m:sSup>
                      <m: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m:t>
                      </m:r>
                      <m:sSup>
                        <m:sSupPr>
                          <m:ctrlP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ctrlPr>
                        </m:sSupPr>
                        <m:e>
                          <m: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7.2</m:t>
                          </m:r>
                        </m:e>
                        <m:sup>
                          <m: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2</m:t>
                          </m:r>
                        </m:sup>
                      </m:sSup>
                      <m: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m:t>
                      </m:r>
                      <m:sSup>
                        <m:sSupPr>
                          <m:ctrlP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ctrlPr>
                        </m:sSupPr>
                        <m:e>
                          <m: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𝑐</m:t>
                          </m:r>
                        </m:e>
                        <m:sup>
                          <m: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2</m:t>
                          </m:r>
                        </m:sup>
                      </m:sSup>
                    </m:oMath>
                  </m:oMathPara>
                </a14:m>
                <a:endParaRPr lang="en-AU" sz="3600" dirty="0">
                  <a:effectLst/>
                  <a:latin typeface="Times New Roman" panose="02020603050405020304" pitchFamily="18" charset="0"/>
                  <a:ea typeface="Times New Roman" panose="02020603050405020304" pitchFamily="18" charset="0"/>
                </a:endParaRPr>
              </a:p>
              <a:p>
                <a:pPr>
                  <a:lnSpc>
                    <a:spcPct val="200000"/>
                  </a:lnSpc>
                  <a:buNone/>
                </a:pPr>
                <a14:m>
                  <m:oMathPara xmlns:m="http://schemas.openxmlformats.org/officeDocument/2006/math">
                    <m:oMathParaPr>
                      <m:jc m:val="left"/>
                    </m:oMathParaPr>
                    <m:oMath xmlns:m="http://schemas.openxmlformats.org/officeDocument/2006/math">
                      <m: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𝑐</m:t>
                      </m:r>
                      <m: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m:t>
                      </m:r>
                      <m:rad>
                        <m:radPr>
                          <m:degHide m:val="on"/>
                          <m:ctrlP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ctrlPr>
                        </m:radPr>
                        <m:deg/>
                        <m:e>
                          <m:sSup>
                            <m:sSupPr>
                              <m:ctrlP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ctrlPr>
                            </m:sSupPr>
                            <m:e>
                              <m: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5.3</m:t>
                              </m:r>
                            </m:e>
                            <m:sup>
                              <m: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2</m:t>
                              </m:r>
                            </m:sup>
                          </m:sSup>
                          <m: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m:t>
                          </m:r>
                          <m:sSup>
                            <m:sSupPr>
                              <m:ctrlP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ctrlPr>
                            </m:sSupPr>
                            <m:e>
                              <m: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7.2</m:t>
                              </m:r>
                            </m:e>
                            <m:sup>
                              <m: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2</m:t>
                              </m:r>
                            </m:sup>
                          </m:sSup>
                        </m:e>
                      </m:rad>
                    </m:oMath>
                  </m:oMathPara>
                </a14:m>
                <a:endParaRPr lang="en-AU" sz="3600" dirty="0">
                  <a:effectLst/>
                  <a:latin typeface="Times New Roman" panose="02020603050405020304" pitchFamily="18" charset="0"/>
                  <a:ea typeface="Times New Roman" panose="02020603050405020304" pitchFamily="18" charset="0"/>
                </a:endParaRPr>
              </a:p>
              <a:p>
                <a:pPr>
                  <a:lnSpc>
                    <a:spcPct val="200000"/>
                  </a:lnSpc>
                  <a:buNone/>
                </a:pPr>
                <a14:m>
                  <m:oMath xmlns:m="http://schemas.openxmlformats.org/officeDocument/2006/math">
                    <m:r>
                      <a:rPr lang="en-AU" sz="3600" i="1">
                        <a:solidFill>
                          <a:srgbClr val="000000"/>
                        </a:solidFill>
                        <a:effectLst/>
                        <a:latin typeface="Cambria Math" panose="02040503050406030204" pitchFamily="18" charset="0"/>
                        <a:ea typeface="Aptos" panose="020B0004020202020204" pitchFamily="34" charset="0"/>
                        <a:cs typeface="Arial" panose="020B0604020202020204" pitchFamily="34" charset="0"/>
                      </a:rPr>
                      <m:t>𝑐</m:t>
                    </m:r>
                    <m:r>
                      <a:rPr lang="en-AU" sz="3600" i="1">
                        <a:solidFill>
                          <a:srgbClr val="000000"/>
                        </a:solidFill>
                        <a:effectLst/>
                        <a:latin typeface="Cambria Math" panose="02040503050406030204" pitchFamily="18" charset="0"/>
                        <a:ea typeface="Aptos" panose="020B0004020202020204" pitchFamily="34" charset="0"/>
                        <a:cs typeface="Arial" panose="020B0604020202020204" pitchFamily="34" charset="0"/>
                      </a:rPr>
                      <m:t>=8.94</m:t>
                    </m:r>
                    <m:r>
                      <a:rPr lang="en-AU" sz="3600" i="1">
                        <a:solidFill>
                          <a:srgbClr val="000000"/>
                        </a:solidFill>
                        <a:effectLst/>
                        <a:latin typeface="Cambria Math" panose="02040503050406030204" pitchFamily="18" charset="0"/>
                        <a:ea typeface="Aptos" panose="020B0004020202020204" pitchFamily="34" charset="0"/>
                        <a:cs typeface="Arial" panose="020B0604020202020204" pitchFamily="34" charset="0"/>
                      </a:rPr>
                      <m:t>𝑐𝑚</m:t>
                    </m:r>
                  </m:oMath>
                </a14:m>
                <a:r>
                  <a:rPr lang="en-AU" sz="3600" dirty="0">
                    <a:effectLst/>
                  </a:rPr>
                  <a:t> </a:t>
                </a:r>
                <a:endParaRPr lang="en-US" sz="3600" dirty="0"/>
              </a:p>
            </p:txBody>
          </p:sp>
        </mc:Choice>
        <mc:Fallback xmlns="">
          <p:sp>
            <p:nvSpPr>
              <p:cNvPr id="20" name="TextBox 19">
                <a:extLst>
                  <a:ext uri="{FF2B5EF4-FFF2-40B4-BE49-F238E27FC236}">
                    <a16:creationId xmlns:a16="http://schemas.microsoft.com/office/drawing/2014/main" id="{D2E20BA1-9742-0867-D0B1-FFEC2D4AC443}"/>
                  </a:ext>
                </a:extLst>
              </p:cNvPr>
              <p:cNvSpPr txBox="1">
                <a:spLocks noRot="1" noChangeAspect="1" noMove="1" noResize="1" noEditPoints="1" noAdjustHandles="1" noChangeArrowheads="1" noChangeShapeType="1" noTextEdit="1"/>
              </p:cNvSpPr>
              <p:nvPr/>
            </p:nvSpPr>
            <p:spPr>
              <a:xfrm>
                <a:off x="9906000" y="3397456"/>
                <a:ext cx="7315200" cy="4632358"/>
              </a:xfrm>
              <a:prstGeom prst="rect">
                <a:avLst/>
              </a:prstGeom>
              <a:blipFill>
                <a:blip r:embed="rId5"/>
                <a:stretch>
                  <a:fillRect l="-2604"/>
                </a:stretch>
              </a:blipFill>
            </p:spPr>
            <p:txBody>
              <a:bodyPr/>
              <a:lstStyle/>
              <a:p>
                <a:r>
                  <a:rPr lang="en-US">
                    <a:noFill/>
                  </a:rPr>
                  <a:t> </a:t>
                </a:r>
              </a:p>
            </p:txBody>
          </p:sp>
        </mc:Fallback>
      </mc:AlternateContent>
    </p:spTree>
    <p:extLst>
      <p:ext uri="{BB962C8B-B14F-4D97-AF65-F5344CB8AC3E}">
        <p14:creationId xmlns:p14="http://schemas.microsoft.com/office/powerpoint/2010/main" val="1498578850"/>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CC647D-7C3F-C2AD-5C46-6E35E5038F96}"/>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1F3E9141-C4E7-FE67-1F43-91A8C78052ED}"/>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B171CD1D-BC05-D8F7-5458-F2FF3FE05912}"/>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92E4D153-7503-044C-EE69-67D27B813D9B}"/>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1FD8C039-891D-E55F-EE55-52ECE8D61289}"/>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7A26827B-0ACB-F68B-C044-2E9EBD348E17}"/>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7B59993D-5383-01B9-F16E-EFB04D8229CF}"/>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3FE4D312-0778-6C7D-1E07-B124A152FFD2}"/>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38</a:t>
            </a:r>
          </a:p>
        </p:txBody>
      </p:sp>
      <p:sp>
        <p:nvSpPr>
          <p:cNvPr id="17" name="Freeform 5">
            <a:extLst>
              <a:ext uri="{FF2B5EF4-FFF2-40B4-BE49-F238E27FC236}">
                <a16:creationId xmlns:a16="http://schemas.microsoft.com/office/drawing/2014/main" id="{6AF0B9DD-5321-A07C-2339-D13107A8C57D}"/>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12" name="TextBox 11">
            <a:extLst>
              <a:ext uri="{FF2B5EF4-FFF2-40B4-BE49-F238E27FC236}">
                <a16:creationId xmlns:a16="http://schemas.microsoft.com/office/drawing/2014/main" id="{0B24128B-1E1D-374A-2D1C-EE5F895B23BA}"/>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examples.</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3" name="Picture 12" descr="A black and white logo of a person reading a book&#10;&#10;AI-generated content may be incorrect.">
            <a:extLst>
              <a:ext uri="{FF2B5EF4-FFF2-40B4-BE49-F238E27FC236}">
                <a16:creationId xmlns:a16="http://schemas.microsoft.com/office/drawing/2014/main" id="{BAB9EB10-3989-A9E7-EE8F-2AE94C33F9D7}"/>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11" name="TextBox 10">
            <a:extLst>
              <a:ext uri="{FF2B5EF4-FFF2-40B4-BE49-F238E27FC236}">
                <a16:creationId xmlns:a16="http://schemas.microsoft.com/office/drawing/2014/main" id="{02FF977E-E9D1-6C5E-CBAB-D23369A57EBD}"/>
              </a:ext>
            </a:extLst>
          </p:cNvPr>
          <p:cNvSpPr txBox="1"/>
          <p:nvPr/>
        </p:nvSpPr>
        <p:spPr>
          <a:xfrm>
            <a:off x="2274404" y="1562100"/>
            <a:ext cx="11517796" cy="823110"/>
          </a:xfrm>
          <a:prstGeom prst="rect">
            <a:avLst/>
          </a:prstGeom>
          <a:noFill/>
        </p:spPr>
        <p:txBody>
          <a:bodyPr wrap="square">
            <a:spAutoFit/>
          </a:bodyPr>
          <a:lstStyle/>
          <a:p>
            <a:pPr>
              <a:lnSpc>
                <a:spcPct val="150000"/>
              </a:lnSpc>
              <a:buNone/>
            </a:pPr>
            <a:r>
              <a:rPr lang="en-AU" sz="3600" dirty="0">
                <a:solidFill>
                  <a:srgbClr val="000000"/>
                </a:solidFill>
                <a:effectLst/>
                <a:latin typeface="Arial" panose="020B0604020202020204" pitchFamily="34" charset="0"/>
                <a:ea typeface="Times New Roman" panose="02020603050405020304" pitchFamily="18" charset="0"/>
              </a:rPr>
              <a:t>Find the missing length in these right-angled triangles.</a:t>
            </a:r>
            <a:endParaRPr lang="en-AU" sz="3600" dirty="0">
              <a:effectLst/>
              <a:latin typeface="Times New Roman" panose="02020603050405020304" pitchFamily="18" charset="0"/>
              <a:ea typeface="Times New Roman" panose="02020603050405020304" pitchFamily="18" charset="0"/>
            </a:endParaRPr>
          </a:p>
        </p:txBody>
      </p:sp>
      <p:pic>
        <p:nvPicPr>
          <p:cNvPr id="5" name="Picture 4" descr="A triangle with text and numbers&#10;&#10;AI-generated content may be incorrect.">
            <a:extLst>
              <a:ext uri="{FF2B5EF4-FFF2-40B4-BE49-F238E27FC236}">
                <a16:creationId xmlns:a16="http://schemas.microsoft.com/office/drawing/2014/main" id="{FDD9EE07-A5AE-8007-8396-B83F160D8AD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60024" y="3713971"/>
            <a:ext cx="5250650" cy="4568541"/>
          </a:xfrm>
          <a:prstGeom prst="rect">
            <a:avLst/>
          </a:prstGeom>
        </p:spPr>
      </p:pic>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23070B81-F2C6-31DB-97B4-677F3D5E4566}"/>
                  </a:ext>
                </a:extLst>
              </p:cNvPr>
              <p:cNvSpPr txBox="1"/>
              <p:nvPr/>
            </p:nvSpPr>
            <p:spPr>
              <a:xfrm>
                <a:off x="9992478" y="3473708"/>
                <a:ext cx="7366883" cy="4641592"/>
              </a:xfrm>
              <a:prstGeom prst="rect">
                <a:avLst/>
              </a:prstGeom>
              <a:noFill/>
            </p:spPr>
            <p:txBody>
              <a:bodyPr wrap="square">
                <a:spAutoFit/>
              </a:bodyPr>
              <a:lstStyle/>
              <a:p>
                <a:pPr>
                  <a:lnSpc>
                    <a:spcPct val="200000"/>
                  </a:lnSpc>
                  <a:buNone/>
                </a:pPr>
                <a:r>
                  <a:rPr lang="en-AU" sz="3600" dirty="0">
                    <a:solidFill>
                      <a:srgbClr val="000000"/>
                    </a:solidFill>
                    <a:effectLst/>
                    <a:latin typeface="Arial" panose="020B0604020202020204" pitchFamily="34" charset="0"/>
                    <a:ea typeface="Times New Roman" panose="02020603050405020304" pitchFamily="18" charset="0"/>
                  </a:rPr>
                  <a:t>c = 15m, b = 12m, a = ?</a:t>
                </a:r>
                <a:endParaRPr lang="en-AU" sz="3600" dirty="0">
                  <a:effectLst/>
                  <a:latin typeface="Times New Roman" panose="02020603050405020304" pitchFamily="18" charset="0"/>
                  <a:ea typeface="Times New Roman" panose="02020603050405020304" pitchFamily="18" charset="0"/>
                </a:endParaRPr>
              </a:p>
              <a:p>
                <a:pPr algn="ctr">
                  <a:lnSpc>
                    <a:spcPct val="200000"/>
                  </a:lnSpc>
                  <a:buNone/>
                </a:pPr>
                <a14:m>
                  <m:oMathPara xmlns:m="http://schemas.openxmlformats.org/officeDocument/2006/math">
                    <m:oMathParaPr>
                      <m:jc m:val="left"/>
                    </m:oMathParaPr>
                    <m:oMath xmlns:m="http://schemas.openxmlformats.org/officeDocument/2006/math">
                      <m:sSup>
                        <m:sSupPr>
                          <m:ctrlP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ctrlPr>
                        </m:sSupPr>
                        <m:e>
                          <m: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15</m:t>
                          </m:r>
                        </m:e>
                        <m:sup>
                          <m: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2</m:t>
                          </m:r>
                        </m:sup>
                      </m:sSup>
                      <m: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m:t>
                      </m:r>
                      <m:sSup>
                        <m:sSupPr>
                          <m:ctrlP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ctrlPr>
                        </m:sSupPr>
                        <m:e>
                          <m: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12</m:t>
                          </m:r>
                        </m:e>
                        <m:sup>
                          <m: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2</m:t>
                          </m:r>
                        </m:sup>
                      </m:sSup>
                      <m: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m:t>
                      </m:r>
                      <m:sSup>
                        <m:sSupPr>
                          <m:ctrlP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ctrlPr>
                        </m:sSupPr>
                        <m:e>
                          <m: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𝑎</m:t>
                          </m:r>
                        </m:e>
                        <m:sup>
                          <m: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2</m:t>
                          </m:r>
                        </m:sup>
                      </m:sSup>
                    </m:oMath>
                  </m:oMathPara>
                </a14:m>
                <a:endParaRPr lang="en-AU" sz="3600" dirty="0">
                  <a:effectLst/>
                  <a:latin typeface="Times New Roman" panose="02020603050405020304" pitchFamily="18" charset="0"/>
                  <a:ea typeface="Times New Roman" panose="02020603050405020304" pitchFamily="18" charset="0"/>
                </a:endParaRPr>
              </a:p>
              <a:p>
                <a:pPr>
                  <a:lnSpc>
                    <a:spcPct val="200000"/>
                  </a:lnSpc>
                  <a:buNone/>
                </a:pPr>
                <a14:m>
                  <m:oMathPara xmlns:m="http://schemas.openxmlformats.org/officeDocument/2006/math">
                    <m:oMathParaPr>
                      <m:jc m:val="left"/>
                    </m:oMathParaPr>
                    <m:oMath xmlns:m="http://schemas.openxmlformats.org/officeDocument/2006/math">
                      <m: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𝑎</m:t>
                      </m:r>
                      <m: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m:t>
                      </m:r>
                      <m:rad>
                        <m:radPr>
                          <m:degHide m:val="on"/>
                          <m:ctrlP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ctrlPr>
                        </m:radPr>
                        <m:deg/>
                        <m:e>
                          <m:sSup>
                            <m:sSupPr>
                              <m:ctrlP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ctrlPr>
                            </m:sSupPr>
                            <m:e>
                              <m: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15</m:t>
                              </m:r>
                            </m:e>
                            <m:sup>
                              <m: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2</m:t>
                              </m:r>
                            </m:sup>
                          </m:sSup>
                          <m: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m:t>
                          </m:r>
                          <m:sSup>
                            <m:sSupPr>
                              <m:ctrlP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ctrlPr>
                            </m:sSupPr>
                            <m:e>
                              <m: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12</m:t>
                              </m:r>
                            </m:e>
                            <m:sup>
                              <m: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2</m:t>
                              </m:r>
                            </m:sup>
                          </m:sSup>
                        </m:e>
                      </m:rad>
                    </m:oMath>
                  </m:oMathPara>
                </a14:m>
                <a:endParaRPr lang="en-AU" sz="3600" dirty="0">
                  <a:effectLst/>
                  <a:latin typeface="Times New Roman" panose="02020603050405020304" pitchFamily="18" charset="0"/>
                  <a:ea typeface="Times New Roman" panose="02020603050405020304" pitchFamily="18" charset="0"/>
                </a:endParaRPr>
              </a:p>
              <a:p>
                <a:pPr>
                  <a:lnSpc>
                    <a:spcPct val="200000"/>
                  </a:lnSpc>
                  <a:buNone/>
                </a:pPr>
                <a14:m>
                  <m:oMath xmlns:m="http://schemas.openxmlformats.org/officeDocument/2006/math">
                    <m:r>
                      <a:rPr lang="en-AU" sz="3600" i="1">
                        <a:solidFill>
                          <a:srgbClr val="000000"/>
                        </a:solidFill>
                        <a:effectLst/>
                        <a:latin typeface="Cambria Math" panose="02040503050406030204" pitchFamily="18" charset="0"/>
                        <a:ea typeface="Aptos" panose="020B0004020202020204" pitchFamily="34" charset="0"/>
                        <a:cs typeface="Arial" panose="020B0604020202020204" pitchFamily="34" charset="0"/>
                      </a:rPr>
                      <m:t>𝑎</m:t>
                    </m:r>
                    <m:r>
                      <a:rPr lang="en-AU" sz="3600" i="1">
                        <a:solidFill>
                          <a:srgbClr val="000000"/>
                        </a:solidFill>
                        <a:effectLst/>
                        <a:latin typeface="Cambria Math" panose="02040503050406030204" pitchFamily="18" charset="0"/>
                        <a:ea typeface="Aptos" panose="020B0004020202020204" pitchFamily="34" charset="0"/>
                        <a:cs typeface="Arial" panose="020B0604020202020204" pitchFamily="34" charset="0"/>
                      </a:rPr>
                      <m:t>=9</m:t>
                    </m:r>
                    <m:r>
                      <a:rPr lang="en-AU" sz="3600" i="1">
                        <a:solidFill>
                          <a:srgbClr val="000000"/>
                        </a:solidFill>
                        <a:effectLst/>
                        <a:latin typeface="Cambria Math" panose="02040503050406030204" pitchFamily="18" charset="0"/>
                        <a:ea typeface="Aptos" panose="020B0004020202020204" pitchFamily="34" charset="0"/>
                        <a:cs typeface="Arial" panose="020B0604020202020204" pitchFamily="34" charset="0"/>
                      </a:rPr>
                      <m:t>𝑚</m:t>
                    </m:r>
                  </m:oMath>
                </a14:m>
                <a:r>
                  <a:rPr lang="en-AU" sz="3600" dirty="0">
                    <a:effectLst/>
                  </a:rPr>
                  <a:t> </a:t>
                </a:r>
                <a:endParaRPr lang="en-US" sz="3600" dirty="0"/>
              </a:p>
            </p:txBody>
          </p:sp>
        </mc:Choice>
        <mc:Fallback xmlns="">
          <p:sp>
            <p:nvSpPr>
              <p:cNvPr id="9" name="TextBox 8">
                <a:extLst>
                  <a:ext uri="{FF2B5EF4-FFF2-40B4-BE49-F238E27FC236}">
                    <a16:creationId xmlns:a16="http://schemas.microsoft.com/office/drawing/2014/main" id="{23070B81-F2C6-31DB-97B4-677F3D5E4566}"/>
                  </a:ext>
                </a:extLst>
              </p:cNvPr>
              <p:cNvSpPr txBox="1">
                <a:spLocks noRot="1" noChangeAspect="1" noMove="1" noResize="1" noEditPoints="1" noAdjustHandles="1" noChangeArrowheads="1" noChangeShapeType="1" noTextEdit="1"/>
              </p:cNvSpPr>
              <p:nvPr/>
            </p:nvSpPr>
            <p:spPr>
              <a:xfrm>
                <a:off x="9992478" y="3473708"/>
                <a:ext cx="7366883" cy="4641592"/>
              </a:xfrm>
              <a:prstGeom prst="rect">
                <a:avLst/>
              </a:prstGeom>
              <a:blipFill>
                <a:blip r:embed="rId5"/>
                <a:stretch>
                  <a:fillRect l="-2405"/>
                </a:stretch>
              </a:blipFill>
            </p:spPr>
            <p:txBody>
              <a:bodyPr/>
              <a:lstStyle/>
              <a:p>
                <a:r>
                  <a:rPr lang="en-US">
                    <a:noFill/>
                  </a:rPr>
                  <a:t> </a:t>
                </a:r>
              </a:p>
            </p:txBody>
          </p:sp>
        </mc:Fallback>
      </mc:AlternateContent>
      <p:sp>
        <p:nvSpPr>
          <p:cNvPr id="18" name="TextBox 17">
            <a:extLst>
              <a:ext uri="{FF2B5EF4-FFF2-40B4-BE49-F238E27FC236}">
                <a16:creationId xmlns:a16="http://schemas.microsoft.com/office/drawing/2014/main" id="{03883F02-60D5-D1E6-F0CC-FED51987E57D}"/>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PYTHAGORAS THEOREM</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236929627"/>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988EA9-4A7E-238A-93FE-13B004A3F1C4}"/>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EADAD711-979E-F12B-4A43-0E539376811D}"/>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B93B6465-0FFA-16A5-0BA6-E39872685026}"/>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FF1E1880-E9D7-C4DD-C2E9-3E8C6A66868A}"/>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16" name="Text Box 3">
            <a:extLst>
              <a:ext uri="{FF2B5EF4-FFF2-40B4-BE49-F238E27FC236}">
                <a16:creationId xmlns:a16="http://schemas.microsoft.com/office/drawing/2014/main" id="{28A4343B-1BAC-F212-81D4-C1E6D3086CF9}"/>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43741C33-8075-F91B-270A-3BFB5F4A26DE}"/>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A3F8A827-E3BC-36DC-EDAB-EB37D83488F0}"/>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38</a:t>
            </a:r>
          </a:p>
        </p:txBody>
      </p:sp>
      <p:sp>
        <p:nvSpPr>
          <p:cNvPr id="17" name="Freeform 5">
            <a:extLst>
              <a:ext uri="{FF2B5EF4-FFF2-40B4-BE49-F238E27FC236}">
                <a16:creationId xmlns:a16="http://schemas.microsoft.com/office/drawing/2014/main" id="{7B376731-1A74-4A10-D2B5-5748B266C483}"/>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B5DDCD1B-59EA-A5B9-D6FB-6E0FAF701C9E}"/>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1" name="Picture 10" descr="A black and white circle with two people&#10;&#10;AI-generated content may be incorrect.">
            <a:extLst>
              <a:ext uri="{FF2B5EF4-FFF2-40B4-BE49-F238E27FC236}">
                <a16:creationId xmlns:a16="http://schemas.microsoft.com/office/drawing/2014/main" id="{0511C1EB-116B-B8C6-21AB-51D16C17D21A}"/>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7" name="TextBox 6">
            <a:extLst>
              <a:ext uri="{FF2B5EF4-FFF2-40B4-BE49-F238E27FC236}">
                <a16:creationId xmlns:a16="http://schemas.microsoft.com/office/drawing/2014/main" id="{B8D3C31A-00B3-60F5-5A0E-4AA25720821A}"/>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PYTHAGORAS THEOREM</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descr="A triangle with the size of the height of the triangle&#10;&#10;AI-generated content may be incorrect.">
            <a:extLst>
              <a:ext uri="{FF2B5EF4-FFF2-40B4-BE49-F238E27FC236}">
                <a16:creationId xmlns:a16="http://schemas.microsoft.com/office/drawing/2014/main" id="{58FEC526-78AA-983B-7971-F23E312D435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76101" y="2784432"/>
            <a:ext cx="5175624" cy="2359068"/>
          </a:xfrm>
          <a:prstGeom prst="rect">
            <a:avLst/>
          </a:prstGeom>
        </p:spPr>
      </p:pic>
      <p:sp>
        <p:nvSpPr>
          <p:cNvPr id="13" name="TextBox 12">
            <a:extLst>
              <a:ext uri="{FF2B5EF4-FFF2-40B4-BE49-F238E27FC236}">
                <a16:creationId xmlns:a16="http://schemas.microsoft.com/office/drawing/2014/main" id="{0DBB5A56-D10A-253F-5A45-E0A7794963A7}"/>
              </a:ext>
            </a:extLst>
          </p:cNvPr>
          <p:cNvSpPr txBox="1"/>
          <p:nvPr/>
        </p:nvSpPr>
        <p:spPr>
          <a:xfrm>
            <a:off x="2274404" y="1562100"/>
            <a:ext cx="11517796" cy="823110"/>
          </a:xfrm>
          <a:prstGeom prst="rect">
            <a:avLst/>
          </a:prstGeom>
          <a:noFill/>
        </p:spPr>
        <p:txBody>
          <a:bodyPr wrap="square">
            <a:spAutoFit/>
          </a:bodyPr>
          <a:lstStyle/>
          <a:p>
            <a:pPr>
              <a:lnSpc>
                <a:spcPct val="150000"/>
              </a:lnSpc>
              <a:buNone/>
            </a:pPr>
            <a:r>
              <a:rPr lang="en-AU" sz="3600" dirty="0">
                <a:solidFill>
                  <a:srgbClr val="000000"/>
                </a:solidFill>
                <a:effectLst/>
                <a:latin typeface="Arial" panose="020B0604020202020204" pitchFamily="34" charset="0"/>
                <a:ea typeface="Times New Roman" panose="02020603050405020304" pitchFamily="18" charset="0"/>
              </a:rPr>
              <a:t>Find the missing length in these right-angled triangles.</a:t>
            </a:r>
            <a:endParaRPr lang="en-AU" sz="3600" dirty="0">
              <a:effectLst/>
              <a:latin typeface="Times New Roman" panose="02020603050405020304" pitchFamily="18" charset="0"/>
              <a:ea typeface="Times New Roman" panose="02020603050405020304" pitchFamily="18" charset="0"/>
            </a:endParaRPr>
          </a:p>
        </p:txBody>
      </p:sp>
      <p:pic>
        <p:nvPicPr>
          <p:cNvPr id="15" name="Picture 14" descr="A black triangle with black text&#10;&#10;AI-generated content may be incorrect.">
            <a:extLst>
              <a:ext uri="{FF2B5EF4-FFF2-40B4-BE49-F238E27FC236}">
                <a16:creationId xmlns:a16="http://schemas.microsoft.com/office/drawing/2014/main" id="{32336613-0C73-F35B-599A-701DF6DE22B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201400" y="2784432"/>
            <a:ext cx="2245158" cy="4282672"/>
          </a:xfrm>
          <a:prstGeom prst="rect">
            <a:avLst/>
          </a:prstGeom>
        </p:spPr>
      </p:pic>
    </p:spTree>
    <p:extLst>
      <p:ext uri="{BB962C8B-B14F-4D97-AF65-F5344CB8AC3E}">
        <p14:creationId xmlns:p14="http://schemas.microsoft.com/office/powerpoint/2010/main" val="1668610806"/>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FFE45C-1440-893E-1514-7DD933635D93}"/>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3115BEEF-C49A-AAD7-C573-19A649DE7EA9}"/>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1F3778C2-88D8-B725-C8CB-60B723519F68}"/>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10377E8F-132E-16A8-B500-44F973A05679}"/>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16" name="Text Box 3">
            <a:extLst>
              <a:ext uri="{FF2B5EF4-FFF2-40B4-BE49-F238E27FC236}">
                <a16:creationId xmlns:a16="http://schemas.microsoft.com/office/drawing/2014/main" id="{16E06D35-D609-4767-DB0E-71E70172B196}"/>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8BDE1F73-8A37-E99F-1604-0818AC720F52}"/>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15743764-0253-F8E6-B283-908DE3B44CAA}"/>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38</a:t>
            </a:r>
          </a:p>
        </p:txBody>
      </p:sp>
      <p:sp>
        <p:nvSpPr>
          <p:cNvPr id="17" name="Freeform 5">
            <a:extLst>
              <a:ext uri="{FF2B5EF4-FFF2-40B4-BE49-F238E27FC236}">
                <a16:creationId xmlns:a16="http://schemas.microsoft.com/office/drawing/2014/main" id="{BBB9F56D-28DD-C8C7-A461-2B7209CA1BC5}"/>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1872C6CE-9224-F516-8CD2-57091EEBC770}"/>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1" name="Picture 10" descr="A black and white circle with two people&#10;&#10;AI-generated content may be incorrect.">
            <a:extLst>
              <a:ext uri="{FF2B5EF4-FFF2-40B4-BE49-F238E27FC236}">
                <a16:creationId xmlns:a16="http://schemas.microsoft.com/office/drawing/2014/main" id="{A6777181-87F4-FAF4-C8F1-CA52C7C6626A}"/>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7" name="TextBox 6">
            <a:extLst>
              <a:ext uri="{FF2B5EF4-FFF2-40B4-BE49-F238E27FC236}">
                <a16:creationId xmlns:a16="http://schemas.microsoft.com/office/drawing/2014/main" id="{004F94E0-F240-DB63-C208-0D47CFD3D51E}"/>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PYTHAGORAS THEOREM</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8" name="TextBox 7">
            <a:extLst>
              <a:ext uri="{FF2B5EF4-FFF2-40B4-BE49-F238E27FC236}">
                <a16:creationId xmlns:a16="http://schemas.microsoft.com/office/drawing/2014/main" id="{5A056030-972F-ADE4-3F74-4FB3B1D061D6}"/>
              </a:ext>
            </a:extLst>
          </p:cNvPr>
          <p:cNvSpPr txBox="1"/>
          <p:nvPr/>
        </p:nvSpPr>
        <p:spPr>
          <a:xfrm>
            <a:off x="2506044" y="1955131"/>
            <a:ext cx="13194196" cy="1654107"/>
          </a:xfrm>
          <a:prstGeom prst="rect">
            <a:avLst/>
          </a:prstGeom>
          <a:noFill/>
        </p:spPr>
        <p:txBody>
          <a:bodyPr wrap="square">
            <a:spAutoFit/>
          </a:bodyPr>
          <a:lstStyle/>
          <a:p>
            <a:pPr lvl="0">
              <a:lnSpc>
                <a:spcPct val="150000"/>
              </a:lnSpc>
            </a:pPr>
            <a:r>
              <a:rPr lang="en-AU" sz="3600" b="1" dirty="0">
                <a:solidFill>
                  <a:srgbClr val="FF0000"/>
                </a:solidFill>
                <a:latin typeface="Arial" panose="020B0604020202020204" pitchFamily="34" charset="0"/>
                <a:ea typeface="Times New Roman" panose="02020603050405020304" pitchFamily="18" charset="0"/>
              </a:rPr>
              <a:t>a.</a:t>
            </a:r>
            <a:r>
              <a:rPr lang="en-AU" sz="3600" dirty="0">
                <a:solidFill>
                  <a:srgbClr val="000000"/>
                </a:solidFill>
                <a:latin typeface="Arial" panose="020B0604020202020204" pitchFamily="34" charset="0"/>
                <a:ea typeface="Times New Roman" panose="02020603050405020304" pitchFamily="18" charset="0"/>
              </a:rPr>
              <a:t> </a:t>
            </a:r>
            <a:r>
              <a:rPr lang="en-AU" sz="3600" dirty="0">
                <a:solidFill>
                  <a:srgbClr val="000000"/>
                </a:solidFill>
                <a:effectLst/>
                <a:latin typeface="Arial" panose="020B0604020202020204" pitchFamily="34" charset="0"/>
                <a:ea typeface="Times New Roman" panose="02020603050405020304" pitchFamily="18" charset="0"/>
              </a:rPr>
              <a:t>A triangle has sides of 3cm, 4cm, and 5cm. </a:t>
            </a:r>
          </a:p>
          <a:p>
            <a:pPr lvl="0">
              <a:lnSpc>
                <a:spcPct val="150000"/>
              </a:lnSpc>
            </a:pPr>
            <a:r>
              <a:rPr lang="en-AU" sz="3600" dirty="0">
                <a:solidFill>
                  <a:srgbClr val="000000"/>
                </a:solidFill>
                <a:effectLst/>
                <a:latin typeface="Arial" panose="020B0604020202020204" pitchFamily="34" charset="0"/>
                <a:ea typeface="Times New Roman" panose="02020603050405020304" pitchFamily="18" charset="0"/>
              </a:rPr>
              <a:t>	Prove whether it is right-angled.</a:t>
            </a:r>
            <a:endParaRPr lang="en-AU" sz="36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741880189"/>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183956-5375-AD82-63B9-82D218DDC138}"/>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1DA0FADB-A613-675A-E1CE-FF5C4FA0F473}"/>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C89385B7-4618-23A6-DB1E-1E191E9E48E5}"/>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77883AF8-29A9-6D82-8C85-C8356D4F6505}"/>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16" name="Text Box 3">
            <a:extLst>
              <a:ext uri="{FF2B5EF4-FFF2-40B4-BE49-F238E27FC236}">
                <a16:creationId xmlns:a16="http://schemas.microsoft.com/office/drawing/2014/main" id="{A80C4E7E-FE23-3C11-8E16-2D4585D4DB44}"/>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44E90612-F576-8487-A59D-6FED59A64039}"/>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AE8DAB36-86D9-0F6C-9B89-14486E4D7F8D}"/>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38</a:t>
            </a:r>
          </a:p>
        </p:txBody>
      </p:sp>
      <p:sp>
        <p:nvSpPr>
          <p:cNvPr id="17" name="Freeform 5">
            <a:extLst>
              <a:ext uri="{FF2B5EF4-FFF2-40B4-BE49-F238E27FC236}">
                <a16:creationId xmlns:a16="http://schemas.microsoft.com/office/drawing/2014/main" id="{8803090E-7056-F3D8-F8AD-1A80D9B0245D}"/>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74A0AED0-CE95-39AA-2384-60797CACDCE5}"/>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1" name="Picture 10" descr="A black and white circle with two people&#10;&#10;AI-generated content may be incorrect.">
            <a:extLst>
              <a:ext uri="{FF2B5EF4-FFF2-40B4-BE49-F238E27FC236}">
                <a16:creationId xmlns:a16="http://schemas.microsoft.com/office/drawing/2014/main" id="{AB6674B5-D92A-986E-7CE0-C6B3A00037FB}"/>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7" name="TextBox 6">
            <a:extLst>
              <a:ext uri="{FF2B5EF4-FFF2-40B4-BE49-F238E27FC236}">
                <a16:creationId xmlns:a16="http://schemas.microsoft.com/office/drawing/2014/main" id="{1EB3F47D-0A97-4F25-5A14-18D7C23352DA}"/>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PYTHAGORAS THEOREM</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72DC6EF5-A9C6-B8DD-7A11-8FE691579A96}"/>
              </a:ext>
            </a:extLst>
          </p:cNvPr>
          <p:cNvSpPr txBox="1"/>
          <p:nvPr/>
        </p:nvSpPr>
        <p:spPr>
          <a:xfrm>
            <a:off x="2276818" y="1866900"/>
            <a:ext cx="15858782" cy="2485104"/>
          </a:xfrm>
          <a:prstGeom prst="rect">
            <a:avLst/>
          </a:prstGeom>
          <a:noFill/>
        </p:spPr>
        <p:txBody>
          <a:bodyPr wrap="square">
            <a:spAutoFit/>
          </a:bodyPr>
          <a:lstStyle/>
          <a:p>
            <a:pPr lvl="0">
              <a:lnSpc>
                <a:spcPct val="150000"/>
              </a:lnSpc>
            </a:pPr>
            <a:r>
              <a:rPr lang="en-AU" sz="3600" b="1" dirty="0">
                <a:solidFill>
                  <a:srgbClr val="FF0000"/>
                </a:solidFill>
                <a:effectLst/>
                <a:latin typeface="Arial" panose="020B0604020202020204" pitchFamily="34" charset="0"/>
                <a:ea typeface="Times New Roman" panose="02020603050405020304" pitchFamily="18" charset="0"/>
              </a:rPr>
              <a:t>b.</a:t>
            </a:r>
            <a:r>
              <a:rPr lang="en-AU" sz="3600" dirty="0">
                <a:solidFill>
                  <a:srgbClr val="000000"/>
                </a:solidFill>
                <a:effectLst/>
                <a:latin typeface="Arial" panose="020B0604020202020204" pitchFamily="34" charset="0"/>
                <a:ea typeface="Times New Roman" panose="02020603050405020304" pitchFamily="18" charset="0"/>
              </a:rPr>
              <a:t> A ladder is leaning up against a wall. The bottom of the ladder is 2m away from the wall. The top of the ladder meets the wall at a point 5m off the ground. How long is the ladder?</a:t>
            </a:r>
            <a:endParaRPr lang="en-AU" sz="36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30836674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73FA6F-65E6-B4E6-8C3E-95FFB1781BB8}"/>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5A53D3C3-AF8B-065F-401C-B106FCF0647F}"/>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8D101F27-E760-2183-B798-BA6E0FCCB25E}"/>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62570F11-6B96-6181-A3BA-B2FEE537FD5D}"/>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16" name="Text Box 3">
            <a:extLst>
              <a:ext uri="{FF2B5EF4-FFF2-40B4-BE49-F238E27FC236}">
                <a16:creationId xmlns:a16="http://schemas.microsoft.com/office/drawing/2014/main" id="{FC4DACD9-4A37-6E67-94F8-1D6D2DDE64EF}"/>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550EA5F9-87AA-1B15-10F8-6E1A8B0365C8}"/>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3D677233-2746-DBD9-EF1B-E739942D5B72}"/>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39</a:t>
            </a:r>
          </a:p>
        </p:txBody>
      </p:sp>
      <p:sp>
        <p:nvSpPr>
          <p:cNvPr id="17" name="Freeform 5">
            <a:extLst>
              <a:ext uri="{FF2B5EF4-FFF2-40B4-BE49-F238E27FC236}">
                <a16:creationId xmlns:a16="http://schemas.microsoft.com/office/drawing/2014/main" id="{7D1373C8-70D6-0917-594F-489472878E0B}"/>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91202DBA-CDA7-E441-B590-382DDF81A1FD}"/>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1" name="Picture 10" descr="A black and white circle with two people&#10;&#10;AI-generated content may be incorrect.">
            <a:extLst>
              <a:ext uri="{FF2B5EF4-FFF2-40B4-BE49-F238E27FC236}">
                <a16:creationId xmlns:a16="http://schemas.microsoft.com/office/drawing/2014/main" id="{744752E0-1214-5444-DE57-35F9AEF2C985}"/>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7" name="TextBox 6">
            <a:extLst>
              <a:ext uri="{FF2B5EF4-FFF2-40B4-BE49-F238E27FC236}">
                <a16:creationId xmlns:a16="http://schemas.microsoft.com/office/drawing/2014/main" id="{DB77BDD7-949F-2AC3-9D35-CE0564899142}"/>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PYTHAGORAS THEOREM</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8" name="TextBox 7">
            <a:extLst>
              <a:ext uri="{FF2B5EF4-FFF2-40B4-BE49-F238E27FC236}">
                <a16:creationId xmlns:a16="http://schemas.microsoft.com/office/drawing/2014/main" id="{D7805E2E-B5C6-D9B2-B05E-FAC67C105947}"/>
              </a:ext>
            </a:extLst>
          </p:cNvPr>
          <p:cNvSpPr txBox="1"/>
          <p:nvPr/>
        </p:nvSpPr>
        <p:spPr>
          <a:xfrm>
            <a:off x="2237854" y="1738074"/>
            <a:ext cx="16087382" cy="4144596"/>
          </a:xfrm>
          <a:prstGeom prst="rect">
            <a:avLst/>
          </a:prstGeom>
          <a:noFill/>
        </p:spPr>
        <p:txBody>
          <a:bodyPr wrap="square">
            <a:spAutoFit/>
          </a:bodyPr>
          <a:lstStyle/>
          <a:p>
            <a:pPr>
              <a:lnSpc>
                <a:spcPct val="150000"/>
              </a:lnSpc>
              <a:buNone/>
            </a:pPr>
            <a:r>
              <a:rPr lang="en-AU" sz="3600" kern="100" dirty="0">
                <a:effectLst/>
                <a:latin typeface="Arial" panose="020B0604020202020204" pitchFamily="34" charset="0"/>
                <a:ea typeface="Aptos" panose="020B0004020202020204" pitchFamily="34" charset="0"/>
                <a:cs typeface="Arial" panose="020B0604020202020204" pitchFamily="34" charset="0"/>
              </a:rPr>
              <a:t>The great pyramid of Khufu, in Egypt, was the world’s tallest man-made structure for nearly 4,000 years. Standing at 146 metres tall, it has a square base with each side 230 metres long. The four corners of the pyramid face exactly North, South, East and West.</a:t>
            </a:r>
          </a:p>
          <a:p>
            <a:pPr>
              <a:lnSpc>
                <a:spcPct val="150000"/>
              </a:lnSpc>
              <a:buNone/>
            </a:pPr>
            <a:r>
              <a:rPr lang="en-AU" sz="3600" kern="100" dirty="0">
                <a:effectLst/>
                <a:latin typeface="Arial" panose="020B0604020202020204" pitchFamily="34" charset="0"/>
                <a:ea typeface="Aptos" panose="020B0004020202020204" pitchFamily="34" charset="0"/>
                <a:cs typeface="Arial" panose="020B0604020202020204" pitchFamily="34" charset="0"/>
              </a:rPr>
              <a:t>Find the length of the sloping edge (E).</a:t>
            </a:r>
          </a:p>
        </p:txBody>
      </p:sp>
      <p:pic>
        <p:nvPicPr>
          <p:cNvPr id="12" name="Picture 11">
            <a:extLst>
              <a:ext uri="{FF2B5EF4-FFF2-40B4-BE49-F238E27FC236}">
                <a16:creationId xmlns:a16="http://schemas.microsoft.com/office/drawing/2014/main" id="{5A6737FE-03CF-7C35-C046-B632CFEE222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708206" y="4487673"/>
            <a:ext cx="6144819" cy="5530338"/>
          </a:xfrm>
          <a:prstGeom prst="rect">
            <a:avLst/>
          </a:prstGeom>
        </p:spPr>
      </p:pic>
    </p:spTree>
    <p:extLst>
      <p:ext uri="{BB962C8B-B14F-4D97-AF65-F5344CB8AC3E}">
        <p14:creationId xmlns:p14="http://schemas.microsoft.com/office/powerpoint/2010/main" val="3165010393"/>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7A9779-F948-23B1-689A-0099C2EABAEE}"/>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F400AD89-41B0-D6EA-E76F-9817AB27161F}"/>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3D81B322-6B73-A021-99F0-C313C3438B7A}"/>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4D4ECABF-DC80-D670-6E7E-5CC49707BCC2}"/>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3593582C-0001-D749-43BF-0209C2ABB0A9}"/>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3" name="TextBox 12">
            <a:extLst>
              <a:ext uri="{FF2B5EF4-FFF2-40B4-BE49-F238E27FC236}">
                <a16:creationId xmlns:a16="http://schemas.microsoft.com/office/drawing/2014/main" id="{ADADC6E2-FA02-C8AD-86CC-39B37FA3B511}"/>
              </a:ext>
            </a:extLst>
          </p:cNvPr>
          <p:cNvSpPr txBox="1"/>
          <p:nvPr/>
        </p:nvSpPr>
        <p:spPr>
          <a:xfrm>
            <a:off x="2688759" y="3390900"/>
            <a:ext cx="6950541" cy="1252843"/>
          </a:xfrm>
          <a:prstGeom prst="rect">
            <a:avLst/>
          </a:prstGeom>
          <a:noFill/>
        </p:spPr>
        <p:txBody>
          <a:bodyPr wrap="square">
            <a:spAutoFit/>
          </a:bodyPr>
          <a:lstStyle/>
          <a:p>
            <a:pPr>
              <a:lnSpc>
                <a:spcPct val="150000"/>
              </a:lnSpc>
              <a:buNone/>
            </a:pPr>
            <a:r>
              <a:rPr lang="en-AU" sz="56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Try it yourself.</a:t>
            </a:r>
            <a:endParaRPr lang="en-AU" sz="56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6" name="Text Box 3">
            <a:extLst>
              <a:ext uri="{FF2B5EF4-FFF2-40B4-BE49-F238E27FC236}">
                <a16:creationId xmlns:a16="http://schemas.microsoft.com/office/drawing/2014/main" id="{351B022E-2176-CFE1-4888-C6A09F57A486}"/>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5396A6FA-185A-0825-4DA0-A8FC0F0643FC}"/>
              </a:ext>
            </a:extLst>
          </p:cNvPr>
          <p:cNvSpPr txBox="1"/>
          <p:nvPr/>
        </p:nvSpPr>
        <p:spPr>
          <a:xfrm>
            <a:off x="2743200" y="4610100"/>
            <a:ext cx="13792200" cy="2019848"/>
          </a:xfrm>
          <a:prstGeom prst="rect">
            <a:avLst/>
          </a:prstGeom>
          <a:noFill/>
        </p:spPr>
        <p:txBody>
          <a:bodyPr wrap="square">
            <a:spAutoFit/>
          </a:bodyPr>
          <a:lstStyle/>
          <a:p>
            <a:pPr lvl="0">
              <a:lnSpc>
                <a:spcPct val="150000"/>
              </a:lnSpc>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Complete the ‘try it yourself’ questions on page 40 of your workbook.</a:t>
            </a:r>
            <a:endParaRPr lang="en-AU" sz="4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black and white circle with a person with their arms raised&#10;&#10;AI-generated content may be incorrect.">
            <a:extLst>
              <a:ext uri="{FF2B5EF4-FFF2-40B4-BE49-F238E27FC236}">
                <a16:creationId xmlns:a16="http://schemas.microsoft.com/office/drawing/2014/main" id="{4DA3AE46-AAA8-51A9-0473-4357D7CCE270}"/>
              </a:ext>
            </a:extLst>
          </p:cNvPr>
          <p:cNvPicPr>
            <a:picLocks noChangeAspect="1"/>
          </p:cNvPicPr>
          <p:nvPr/>
        </p:nvPicPr>
        <p:blipFill>
          <a:blip r:embed="rId2"/>
          <a:stretch>
            <a:fillRect/>
          </a:stretch>
        </p:blipFill>
        <p:spPr>
          <a:xfrm>
            <a:off x="16383000" y="122014"/>
            <a:ext cx="1821086" cy="1821086"/>
          </a:xfrm>
          <a:prstGeom prst="rect">
            <a:avLst/>
          </a:prstGeom>
        </p:spPr>
      </p:pic>
      <p:sp>
        <p:nvSpPr>
          <p:cNvPr id="10" name="TextBox 6">
            <a:extLst>
              <a:ext uri="{FF2B5EF4-FFF2-40B4-BE49-F238E27FC236}">
                <a16:creationId xmlns:a16="http://schemas.microsoft.com/office/drawing/2014/main" id="{7816B68C-BA80-F78F-7454-8BBC8AE37D18}"/>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BB4DDA3F-487D-5EA8-95D5-EFB4F642C2FB}"/>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40</a:t>
            </a:r>
          </a:p>
        </p:txBody>
      </p:sp>
      <p:sp>
        <p:nvSpPr>
          <p:cNvPr id="17" name="Freeform 5">
            <a:extLst>
              <a:ext uri="{FF2B5EF4-FFF2-40B4-BE49-F238E27FC236}">
                <a16:creationId xmlns:a16="http://schemas.microsoft.com/office/drawing/2014/main" id="{74F504D7-E1DD-CEDE-E190-CBB2B9BD4160}"/>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3"/>
            <a:stretch>
              <a:fillRect/>
            </a:stretch>
          </a:blipFill>
        </p:spPr>
        <p:txBody>
          <a:bodyPr/>
          <a:lstStyle/>
          <a:p>
            <a:endParaRPr lang="en-US"/>
          </a:p>
        </p:txBody>
      </p:sp>
      <p:sp>
        <p:nvSpPr>
          <p:cNvPr id="6" name="TextBox 5">
            <a:extLst>
              <a:ext uri="{FF2B5EF4-FFF2-40B4-BE49-F238E27FC236}">
                <a16:creationId xmlns:a16="http://schemas.microsoft.com/office/drawing/2014/main" id="{C4AA730C-D389-6F1A-5FAD-A57E8EF19EF0}"/>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PYTHAGORAS THEOREM</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66033309"/>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8B926A-FBE7-6249-4CE7-94B8F4EAC812}"/>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ECBF937B-2C77-B3E2-5364-0501FE68164D}"/>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98920979-1A74-277E-A367-169F143561A2}"/>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6C9691E7-7D88-4EF8-4478-3E4FE31F51C1}"/>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536C8EC6-6A58-57CB-776A-0E499F3F0390}"/>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D60D2ED5-E421-4A80-BD53-74546568F328}"/>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45ECBBF2-F2A7-EF1F-3683-CB703B88172D}"/>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E5C337AB-E732-8ADD-1509-03DF616E3519}"/>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41</a:t>
            </a:r>
          </a:p>
        </p:txBody>
      </p:sp>
      <p:sp>
        <p:nvSpPr>
          <p:cNvPr id="17" name="Freeform 5">
            <a:extLst>
              <a:ext uri="{FF2B5EF4-FFF2-40B4-BE49-F238E27FC236}">
                <a16:creationId xmlns:a16="http://schemas.microsoft.com/office/drawing/2014/main" id="{A48A2A25-DA5F-F09E-BC37-0C1F901880AB}"/>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C2D8379C-7875-CEE8-3222-1DC306788874}"/>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TRIGONOMETRIC RATIOS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3B65BD8F-4579-DE70-E60B-FFB38688D0D7}"/>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7" name="Picture 6" descr="A black and white circle with two people&#10;&#10;AI-generated content may be incorrect.">
            <a:extLst>
              <a:ext uri="{FF2B5EF4-FFF2-40B4-BE49-F238E27FC236}">
                <a16:creationId xmlns:a16="http://schemas.microsoft.com/office/drawing/2014/main" id="{ED8D947B-39F6-EE6D-8273-61ABB2F4929B}"/>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2" name="TextBox 11">
            <a:extLst>
              <a:ext uri="{FF2B5EF4-FFF2-40B4-BE49-F238E27FC236}">
                <a16:creationId xmlns:a16="http://schemas.microsoft.com/office/drawing/2014/main" id="{21D38CF4-7890-1DA8-6CCB-FA8EBCB84549}"/>
              </a:ext>
            </a:extLst>
          </p:cNvPr>
          <p:cNvSpPr txBox="1"/>
          <p:nvPr/>
        </p:nvSpPr>
        <p:spPr>
          <a:xfrm>
            <a:off x="2362200" y="1714500"/>
            <a:ext cx="16070024" cy="838371"/>
          </a:xfrm>
          <a:prstGeom prst="rect">
            <a:avLst/>
          </a:prstGeom>
          <a:noFill/>
        </p:spPr>
        <p:txBody>
          <a:bodyPr wrap="square">
            <a:spAutoFit/>
          </a:bodyPr>
          <a:lstStyle/>
          <a:p>
            <a:pPr>
              <a:lnSpc>
                <a:spcPct val="150000"/>
              </a:lnSpc>
              <a:buNone/>
            </a:pPr>
            <a:r>
              <a:rPr lang="en-AU" sz="3600" kern="100" dirty="0">
                <a:effectLst/>
                <a:latin typeface="Arial" panose="020B0604020202020204" pitchFamily="34" charset="0"/>
                <a:ea typeface="Aptos" panose="020B0004020202020204" pitchFamily="34" charset="0"/>
                <a:cs typeface="Times New Roman" panose="02020603050405020304" pitchFamily="18" charset="0"/>
              </a:rPr>
              <a:t>Label the hypotenuse (H), opposite (O), and adjacent (A) sides</a:t>
            </a:r>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8" name="Picture 17" descr="A close-up of a triangle&#10;&#10;AI-generated content may be incorrect.">
            <a:extLst>
              <a:ext uri="{FF2B5EF4-FFF2-40B4-BE49-F238E27FC236}">
                <a16:creationId xmlns:a16="http://schemas.microsoft.com/office/drawing/2014/main" id="{5C1DAF03-37A6-828B-4310-9641094E0B7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62200" y="2862328"/>
            <a:ext cx="15277758" cy="3013441"/>
          </a:xfrm>
          <a:prstGeom prst="rect">
            <a:avLst/>
          </a:prstGeom>
        </p:spPr>
      </p:pic>
    </p:spTree>
    <p:extLst>
      <p:ext uri="{BB962C8B-B14F-4D97-AF65-F5344CB8AC3E}">
        <p14:creationId xmlns:p14="http://schemas.microsoft.com/office/powerpoint/2010/main" val="368091676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63AB77-DEE3-18A3-A40B-E5F2F9E8BD5E}"/>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59FC62FF-E6D4-5340-DEB9-F683DDF20373}"/>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7C8A2EC1-E2A8-A406-2D5D-F9747EBC6951}"/>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FFE07496-292C-926A-5AE7-9EF242B9592E}"/>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083FE1AC-2D8E-0AEC-77E9-ADE473446970}"/>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94A45CE3-BA0F-50E0-AA9F-698078F42176}"/>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F0757B1E-DD9C-66DA-7525-ED0C25F86372}"/>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7EAAB80D-F070-DC86-365F-BA341B271CD7}"/>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41</a:t>
            </a:r>
          </a:p>
        </p:txBody>
      </p:sp>
      <p:sp>
        <p:nvSpPr>
          <p:cNvPr id="17" name="Freeform 5">
            <a:extLst>
              <a:ext uri="{FF2B5EF4-FFF2-40B4-BE49-F238E27FC236}">
                <a16:creationId xmlns:a16="http://schemas.microsoft.com/office/drawing/2014/main" id="{FF5264B6-A4DF-4609-85E5-C0D083D2DD3F}"/>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2C4F87B7-237D-FC2A-7933-F5BEC54766C6}"/>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TRIGONOMETRIC RATIOS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1" name="Picture 10" descr="A white paper with black text&#10;&#10;AI-generated content may be incorrect.">
            <a:extLst>
              <a:ext uri="{FF2B5EF4-FFF2-40B4-BE49-F238E27FC236}">
                <a16:creationId xmlns:a16="http://schemas.microsoft.com/office/drawing/2014/main" id="{B55FCDB7-C48C-7F3F-3CD7-5C4F08DAD9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34541" y="1771560"/>
            <a:ext cx="15714686" cy="6599218"/>
          </a:xfrm>
          <a:prstGeom prst="rect">
            <a:avLst/>
          </a:prstGeom>
        </p:spPr>
      </p:pic>
    </p:spTree>
    <p:extLst>
      <p:ext uri="{BB962C8B-B14F-4D97-AF65-F5344CB8AC3E}">
        <p14:creationId xmlns:p14="http://schemas.microsoft.com/office/powerpoint/2010/main" val="2905527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F1D71D-F7C0-2B74-72F5-EF2F162A0416}"/>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CF5C9CEA-44E7-5286-13AF-F919C5F0F6A1}"/>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E75EDBD1-C0C2-6A01-B3CB-ED3B0515A716}"/>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38792BF3-3F5C-F8AA-9017-7F0E8AD4C51A}"/>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69E44B3F-CD55-A049-0CE9-B3416060F9ED}"/>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0276CD85-593F-D35A-6233-1A4718267842}"/>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2D633E99-104F-F3C7-C7C9-DDEB1D02548E}"/>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6615F99B-AE2B-EA9D-4B9D-299E15989CD8}"/>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4</a:t>
            </a:r>
          </a:p>
        </p:txBody>
      </p:sp>
      <p:sp>
        <p:nvSpPr>
          <p:cNvPr id="17" name="Freeform 5">
            <a:extLst>
              <a:ext uri="{FF2B5EF4-FFF2-40B4-BE49-F238E27FC236}">
                <a16:creationId xmlns:a16="http://schemas.microsoft.com/office/drawing/2014/main" id="{4BC30F5B-43DB-82A8-E848-CEACC7570413}"/>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7525A83A-A085-2BC7-1055-F884EF9E3190}"/>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PERIMETER</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7" name="Picture 6" descr="A diagram of a circle with circles and arrows&#10;&#10;AI-generated content may be incorrect.">
            <a:extLst>
              <a:ext uri="{FF2B5EF4-FFF2-40B4-BE49-F238E27FC236}">
                <a16:creationId xmlns:a16="http://schemas.microsoft.com/office/drawing/2014/main" id="{E83E529A-E314-BD50-9C4F-A0097DAC8C78}"/>
              </a:ext>
            </a:extLst>
          </p:cNvPr>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406027" y="1028700"/>
            <a:ext cx="15465562" cy="8783730"/>
          </a:xfrm>
          <a:prstGeom prst="rect">
            <a:avLst/>
          </a:prstGeom>
        </p:spPr>
      </p:pic>
    </p:spTree>
    <p:extLst>
      <p:ext uri="{BB962C8B-B14F-4D97-AF65-F5344CB8AC3E}">
        <p14:creationId xmlns:p14="http://schemas.microsoft.com/office/powerpoint/2010/main" val="3465173655"/>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C89266-2FB6-E8ED-1662-E79470B9A384}"/>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51483E6A-6CC0-0CB2-F253-6B403CA6BCA5}"/>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54FF74B5-E96B-6A16-ACBB-20CD79520927}"/>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7036355C-95E0-A3EF-D080-D5F01B983F3A}"/>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16" name="Text Box 3">
            <a:extLst>
              <a:ext uri="{FF2B5EF4-FFF2-40B4-BE49-F238E27FC236}">
                <a16:creationId xmlns:a16="http://schemas.microsoft.com/office/drawing/2014/main" id="{92C6EB41-21C6-487D-FE73-A299E6967D7B}"/>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20D259D3-5473-5741-236F-E8F8EC7C47DF}"/>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FD6999B7-D477-E73C-128A-AAED4A56A9A8}"/>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42</a:t>
            </a:r>
          </a:p>
        </p:txBody>
      </p:sp>
      <p:sp>
        <p:nvSpPr>
          <p:cNvPr id="17" name="Freeform 5">
            <a:extLst>
              <a:ext uri="{FF2B5EF4-FFF2-40B4-BE49-F238E27FC236}">
                <a16:creationId xmlns:a16="http://schemas.microsoft.com/office/drawing/2014/main" id="{B10E90D4-B3DF-1C67-CC13-C346B13A1155}"/>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A9A78BAA-4735-4BB8-6EA1-49BA1807D989}"/>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TRIGONOMETRIC RATIOS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90BEE59E-1752-96AE-0F7A-9F61F1C1A580}"/>
              </a:ext>
            </a:extLst>
          </p:cNvPr>
          <p:cNvSpPr txBox="1"/>
          <p:nvPr/>
        </p:nvSpPr>
        <p:spPr>
          <a:xfrm>
            <a:off x="2269659" y="824925"/>
            <a:ext cx="6950541" cy="584775"/>
          </a:xfrm>
          <a:prstGeom prst="rect">
            <a:avLst/>
          </a:prstGeom>
          <a:noFill/>
        </p:spPr>
        <p:txBody>
          <a:bodyPr wrap="square">
            <a:spAutoFit/>
          </a:bodyPr>
          <a:lstStyle/>
          <a:p>
            <a:pPr>
              <a:buNone/>
            </a:pPr>
            <a:r>
              <a:rPr lang="en-AU" sz="3200" kern="100" dirty="0">
                <a:solidFill>
                  <a:srgbClr val="FF0000"/>
                </a:solidFill>
                <a:latin typeface="Arial" panose="020B0604020202020204" pitchFamily="34" charset="0"/>
                <a:ea typeface="Aptos" panose="020B0004020202020204" pitchFamily="34" charset="0"/>
                <a:cs typeface="Times New Roman" panose="02020603050405020304" pitchFamily="18" charset="0"/>
              </a:rPr>
              <a:t>Finding a missing side</a:t>
            </a:r>
            <a:r>
              <a:rPr lang="en-AU" sz="3200"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a:t>
            </a:r>
            <a:endParaRPr lang="en-AU" sz="32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41AABC50-62F2-841D-B63E-0777D6E189FE}"/>
              </a:ext>
            </a:extLst>
          </p:cNvPr>
          <p:cNvSpPr txBox="1"/>
          <p:nvPr/>
        </p:nvSpPr>
        <p:spPr>
          <a:xfrm>
            <a:off x="2217976" y="1326059"/>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descr="A black and white logo of a person reading a book&#10;&#10;AI-generated content may be incorrect.">
            <a:extLst>
              <a:ext uri="{FF2B5EF4-FFF2-40B4-BE49-F238E27FC236}">
                <a16:creationId xmlns:a16="http://schemas.microsoft.com/office/drawing/2014/main" id="{7075A8F7-4655-0F45-2F30-9DA32ACB3174}"/>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13" name="TextBox 12">
            <a:extLst>
              <a:ext uri="{FF2B5EF4-FFF2-40B4-BE49-F238E27FC236}">
                <a16:creationId xmlns:a16="http://schemas.microsoft.com/office/drawing/2014/main" id="{0C8E0163-B193-5B49-1A3C-99FA551F511B}"/>
              </a:ext>
            </a:extLst>
          </p:cNvPr>
          <p:cNvSpPr txBox="1"/>
          <p:nvPr/>
        </p:nvSpPr>
        <p:spPr>
          <a:xfrm>
            <a:off x="2269659" y="1859697"/>
            <a:ext cx="12470579" cy="838371"/>
          </a:xfrm>
          <a:prstGeom prst="rect">
            <a:avLst/>
          </a:prstGeom>
          <a:noFill/>
        </p:spPr>
        <p:txBody>
          <a:bodyPr wrap="square">
            <a:spAutoFit/>
          </a:bodyPr>
          <a:lstStyle/>
          <a:p>
            <a:pPr>
              <a:lnSpc>
                <a:spcPct val="150000"/>
              </a:lnSpc>
              <a:buNone/>
            </a:pPr>
            <a:r>
              <a:rPr lang="en-AU" sz="3600" kern="100" dirty="0">
                <a:effectLst/>
                <a:latin typeface="Arial" panose="020B0604020202020204" pitchFamily="34" charset="0"/>
                <a:ea typeface="Aptos" panose="020B0004020202020204" pitchFamily="34" charset="0"/>
                <a:cs typeface="Times New Roman" panose="02020603050405020304" pitchFamily="18" charset="0"/>
              </a:rPr>
              <a:t>Find the missing side (x) of the triangle.</a:t>
            </a:r>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black line with black text&#10;&#10;AI-generated content may be incorrect.">
            <a:extLst>
              <a:ext uri="{FF2B5EF4-FFF2-40B4-BE49-F238E27FC236}">
                <a16:creationId xmlns:a16="http://schemas.microsoft.com/office/drawing/2014/main" id="{A7C16BE5-AD90-D27A-7CBE-671FB70A951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775668" y="214402"/>
            <a:ext cx="5547164" cy="2664752"/>
          </a:xfrm>
          <a:prstGeom prst="rect">
            <a:avLst/>
          </a:prstGeom>
        </p:spPr>
      </p:pic>
      <mc:AlternateContent xmlns:mc="http://schemas.openxmlformats.org/markup-compatibility/2006" xmlns:a14="http://schemas.microsoft.com/office/drawing/2010/main">
        <mc:Choice Requires="a14">
          <p:graphicFrame>
            <p:nvGraphicFramePr>
              <p:cNvPr id="18" name="Table 17">
                <a:extLst>
                  <a:ext uri="{FF2B5EF4-FFF2-40B4-BE49-F238E27FC236}">
                    <a16:creationId xmlns:a16="http://schemas.microsoft.com/office/drawing/2014/main" id="{1FE4FEED-71C7-EDA6-B0FA-B104B52B6ECF}"/>
                  </a:ext>
                </a:extLst>
              </p:cNvPr>
              <p:cNvGraphicFramePr>
                <a:graphicFrameLocks noGrp="1"/>
              </p:cNvGraphicFramePr>
              <p:nvPr/>
            </p:nvGraphicFramePr>
            <p:xfrm>
              <a:off x="2406027" y="3648140"/>
              <a:ext cx="10503381" cy="5069371"/>
            </p:xfrm>
            <a:graphic>
              <a:graphicData uri="http://schemas.openxmlformats.org/drawingml/2006/table">
                <a:tbl>
                  <a:tblPr firstRow="1" firstCol="1" bandRow="1">
                    <a:tableStyleId>{5C22544A-7EE6-4342-B048-85BDC9FD1C3A}</a:tableStyleId>
                  </a:tblPr>
                  <a:tblGrid>
                    <a:gridCol w="1758276">
                      <a:extLst>
                        <a:ext uri="{9D8B030D-6E8A-4147-A177-3AD203B41FA5}">
                          <a16:colId xmlns:a16="http://schemas.microsoft.com/office/drawing/2014/main" val="1952498603"/>
                        </a:ext>
                      </a:extLst>
                    </a:gridCol>
                    <a:gridCol w="8745105">
                      <a:extLst>
                        <a:ext uri="{9D8B030D-6E8A-4147-A177-3AD203B41FA5}">
                          <a16:colId xmlns:a16="http://schemas.microsoft.com/office/drawing/2014/main" val="1132104052"/>
                        </a:ext>
                      </a:extLst>
                    </a:gridCol>
                  </a:tblGrid>
                  <a:tr h="1003928">
                    <a:tc gridSpan="2">
                      <a:txBody>
                        <a:bodyPr/>
                        <a:lstStyle/>
                        <a:p>
                          <a:pPr>
                            <a:lnSpc>
                              <a:spcPct val="100000"/>
                            </a:lnSpc>
                            <a:buNone/>
                          </a:pPr>
                          <a:r>
                            <a:rPr lang="en-AU" sz="3600" b="0" kern="100" dirty="0">
                              <a:solidFill>
                                <a:srgbClr val="FF0000"/>
                              </a:solidFill>
                              <a:effectLst/>
                              <a:latin typeface="Arial" panose="020B0604020202020204" pitchFamily="34" charset="0"/>
                              <a:cs typeface="Arial" panose="020B0604020202020204" pitchFamily="34" charset="0"/>
                            </a:rPr>
                            <a:t>Step 1: </a:t>
                          </a:r>
                          <a:r>
                            <a:rPr lang="en-AU" sz="3600" b="0" kern="100" dirty="0">
                              <a:solidFill>
                                <a:sysClr val="windowText" lastClr="000000"/>
                              </a:solidFill>
                              <a:effectLst/>
                              <a:latin typeface="Arial" panose="020B0604020202020204" pitchFamily="34" charset="0"/>
                              <a:cs typeface="Arial" panose="020B0604020202020204" pitchFamily="34" charset="0"/>
                            </a:rPr>
                            <a:t>Identify which sides are being used</a:t>
                          </a:r>
                          <a:endParaRPr lang="en-AU" sz="3600" b="0" kern="100" dirty="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noFill/>
                      </a:tcPr>
                    </a:tc>
                    <a:tc hMerge="1">
                      <a:txBody>
                        <a:bodyPr/>
                        <a:lstStyle/>
                        <a:p>
                          <a:endParaRPr lang="en-US"/>
                        </a:p>
                      </a:txBody>
                      <a:tcPr/>
                    </a:tc>
                    <a:extLst>
                      <a:ext uri="{0D108BD9-81ED-4DB2-BD59-A6C34878D82A}">
                        <a16:rowId xmlns:a16="http://schemas.microsoft.com/office/drawing/2014/main" val="569658292"/>
                      </a:ext>
                    </a:extLst>
                  </a:tr>
                  <a:tr h="1003928">
                    <a:tc>
                      <a:txBody>
                        <a:bodyPr/>
                        <a:lstStyle/>
                        <a:p>
                          <a:pPr>
                            <a:lnSpc>
                              <a:spcPct val="100000"/>
                            </a:lnSpc>
                            <a:buNone/>
                          </a:pPr>
                          <a:r>
                            <a:rPr lang="en-AU" sz="3600" b="0" kern="100">
                              <a:solidFill>
                                <a:sysClr val="windowText" lastClr="000000"/>
                              </a:solidFill>
                              <a:effectLst/>
                              <a:latin typeface="Arial" panose="020B0604020202020204" pitchFamily="34" charset="0"/>
                              <a:cs typeface="Arial" panose="020B0604020202020204" pitchFamily="34" charset="0"/>
                            </a:rPr>
                            <a:t> </a:t>
                          </a:r>
                          <a:endParaRPr lang="en-AU" sz="3600" b="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noFill/>
                      </a:tcPr>
                    </a:tc>
                    <a:tc>
                      <a:txBody>
                        <a:bodyPr/>
                        <a:lstStyle/>
                        <a:p>
                          <a:pPr>
                            <a:lnSpc>
                              <a:spcPct val="100000"/>
                            </a:lnSpc>
                            <a:buNone/>
                          </a:pPr>
                          <a:r>
                            <a:rPr lang="en-AU" sz="3600" b="0" kern="100" dirty="0">
                              <a:solidFill>
                                <a:sysClr val="windowText" lastClr="000000"/>
                              </a:solidFill>
                              <a:effectLst/>
                              <a:latin typeface="Arial" panose="020B0604020202020204" pitchFamily="34" charset="0"/>
                              <a:cs typeface="Arial" panose="020B0604020202020204" pitchFamily="34" charset="0"/>
                            </a:rPr>
                            <a:t>Hypotenuse (5.8cm) and Opposite (x)</a:t>
                          </a:r>
                          <a:endParaRPr lang="en-AU" sz="3600" b="0" kern="100" dirty="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2637629236"/>
                      </a:ext>
                    </a:extLst>
                  </a:tr>
                  <a:tr h="1003928">
                    <a:tc gridSpan="2">
                      <a:txBody>
                        <a:bodyPr/>
                        <a:lstStyle/>
                        <a:p>
                          <a:pPr>
                            <a:lnSpc>
                              <a:spcPct val="100000"/>
                            </a:lnSpc>
                            <a:buNone/>
                          </a:pPr>
                          <a:r>
                            <a:rPr lang="en-AU" sz="3600" b="0" kern="100" dirty="0">
                              <a:solidFill>
                                <a:srgbClr val="FF0000"/>
                              </a:solidFill>
                              <a:effectLst/>
                              <a:latin typeface="Arial" panose="020B0604020202020204" pitchFamily="34" charset="0"/>
                              <a:cs typeface="Arial" panose="020B0604020202020204" pitchFamily="34" charset="0"/>
                            </a:rPr>
                            <a:t>Step 2: </a:t>
                          </a:r>
                          <a:r>
                            <a:rPr lang="en-AU" sz="3600" b="0" kern="100" dirty="0">
                              <a:solidFill>
                                <a:sysClr val="windowText" lastClr="000000"/>
                              </a:solidFill>
                              <a:effectLst/>
                              <a:latin typeface="Arial" panose="020B0604020202020204" pitchFamily="34" charset="0"/>
                              <a:cs typeface="Arial" panose="020B0604020202020204" pitchFamily="34" charset="0"/>
                            </a:rPr>
                            <a:t>Select the ratio</a:t>
                          </a:r>
                          <a:endParaRPr lang="en-AU" sz="3600" b="0" kern="100" dirty="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noFill/>
                      </a:tcPr>
                    </a:tc>
                    <a:tc hMerge="1">
                      <a:txBody>
                        <a:bodyPr/>
                        <a:lstStyle/>
                        <a:p>
                          <a:endParaRPr lang="en-US"/>
                        </a:p>
                      </a:txBody>
                      <a:tcPr/>
                    </a:tc>
                    <a:extLst>
                      <a:ext uri="{0D108BD9-81ED-4DB2-BD59-A6C34878D82A}">
                        <a16:rowId xmlns:a16="http://schemas.microsoft.com/office/drawing/2014/main" val="3350569720"/>
                      </a:ext>
                    </a:extLst>
                  </a:tr>
                  <a:tr h="2057587">
                    <a:tc>
                      <a:txBody>
                        <a:bodyPr/>
                        <a:lstStyle/>
                        <a:p>
                          <a:pPr>
                            <a:lnSpc>
                              <a:spcPct val="100000"/>
                            </a:lnSpc>
                            <a:buNone/>
                          </a:pPr>
                          <a:r>
                            <a:rPr lang="en-AU" sz="3600" b="0" kern="100">
                              <a:solidFill>
                                <a:sysClr val="windowText" lastClr="000000"/>
                              </a:solidFill>
                              <a:effectLst/>
                              <a:latin typeface="Arial" panose="020B0604020202020204" pitchFamily="34" charset="0"/>
                              <a:cs typeface="Arial" panose="020B0604020202020204" pitchFamily="34" charset="0"/>
                            </a:rPr>
                            <a:t> </a:t>
                          </a:r>
                          <a:endParaRPr lang="en-AU" sz="3600" b="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oFill/>
                      </a:tcPr>
                    </a:tc>
                    <a:tc>
                      <a:txBody>
                        <a:bodyPr/>
                        <a:lstStyle/>
                        <a:p>
                          <a:pPr>
                            <a:lnSpc>
                              <a:spcPct val="100000"/>
                            </a:lnSpc>
                            <a:buNone/>
                          </a:pPr>
                          <a14:m>
                            <m:oMathPara xmlns:m="http://schemas.openxmlformats.org/officeDocument/2006/math">
                              <m:oMathParaPr>
                                <m:jc m:val="left"/>
                              </m:oMathParaPr>
                              <m:oMath xmlns:m="http://schemas.openxmlformats.org/officeDocument/2006/math">
                                <m:func>
                                  <m:funcPr>
                                    <m:ctrlPr>
                                      <a:rPr lang="en-AU" sz="3600" b="0" i="1" kern="100" smtClean="0">
                                        <a:solidFill>
                                          <a:sysClr val="windowText" lastClr="000000"/>
                                        </a:solidFill>
                                        <a:effectLst/>
                                        <a:latin typeface="Cambria Math" panose="02040503050406030204" pitchFamily="18" charset="0"/>
                                      </a:rPr>
                                    </m:ctrlPr>
                                  </m:funcPr>
                                  <m:fName>
                                    <m:r>
                                      <a:rPr lang="en-AU" sz="3600" b="0" i="1" kern="100">
                                        <a:solidFill>
                                          <a:sysClr val="windowText" lastClr="000000"/>
                                        </a:solidFill>
                                        <a:effectLst/>
                                        <a:latin typeface="Cambria Math" panose="02040503050406030204" pitchFamily="18" charset="0"/>
                                      </a:rPr>
                                      <m:t>𝑠𝑖𝑛</m:t>
                                    </m:r>
                                  </m:fName>
                                  <m:e>
                                    <m:r>
                                      <a:rPr lang="en-AU" sz="3600" b="0" kern="100">
                                        <a:solidFill>
                                          <a:sysClr val="windowText" lastClr="000000"/>
                                        </a:solidFill>
                                        <a:effectLst/>
                                        <a:latin typeface="Cambria Math" panose="02040503050406030204" pitchFamily="18" charset="0"/>
                                      </a:rPr>
                                      <m:t>(</m:t>
                                    </m:r>
                                    <m:r>
                                      <a:rPr lang="en-AU" sz="3600" b="0" i="1" kern="100">
                                        <a:solidFill>
                                          <a:sysClr val="windowText" lastClr="000000"/>
                                        </a:solidFill>
                                        <a:effectLst/>
                                        <a:latin typeface="Cambria Math" panose="02040503050406030204" pitchFamily="18" charset="0"/>
                                      </a:rPr>
                                      <m:t>𝜃</m:t>
                                    </m:r>
                                    <m:r>
                                      <a:rPr lang="en-AU" sz="3600" b="0" kern="100">
                                        <a:solidFill>
                                          <a:sysClr val="windowText" lastClr="000000"/>
                                        </a:solidFill>
                                        <a:effectLst/>
                                        <a:latin typeface="Cambria Math" panose="02040503050406030204" pitchFamily="18" charset="0"/>
                                      </a:rPr>
                                      <m:t>)</m:t>
                                    </m:r>
                                  </m:e>
                                </m:func>
                                <m:r>
                                  <a:rPr lang="en-AU" sz="3600" b="0" kern="100">
                                    <a:solidFill>
                                      <a:sysClr val="windowText" lastClr="000000"/>
                                    </a:solidFill>
                                    <a:effectLst/>
                                    <a:latin typeface="Cambria Math" panose="02040503050406030204" pitchFamily="18" charset="0"/>
                                  </a:rPr>
                                  <m:t>=</m:t>
                                </m:r>
                                <m:f>
                                  <m:fPr>
                                    <m:ctrlPr>
                                      <a:rPr lang="en-AU" sz="3600" b="0" i="1" kern="100">
                                        <a:solidFill>
                                          <a:sysClr val="windowText" lastClr="000000"/>
                                        </a:solidFill>
                                        <a:effectLst/>
                                        <a:latin typeface="Cambria Math" panose="02040503050406030204" pitchFamily="18" charset="0"/>
                                      </a:rPr>
                                    </m:ctrlPr>
                                  </m:fPr>
                                  <m:num>
                                    <m:r>
                                      <a:rPr lang="en-AU" sz="3600" b="0" i="1" kern="100">
                                        <a:solidFill>
                                          <a:sysClr val="windowText" lastClr="000000"/>
                                        </a:solidFill>
                                        <a:effectLst/>
                                        <a:latin typeface="Cambria Math" panose="02040503050406030204" pitchFamily="18" charset="0"/>
                                      </a:rPr>
                                      <m:t>𝑂𝑝𝑝𝑜𝑠𝑖𝑡𝑒</m:t>
                                    </m:r>
                                  </m:num>
                                  <m:den>
                                    <m:r>
                                      <a:rPr lang="en-AU" sz="3600" b="0" i="1" kern="100">
                                        <a:solidFill>
                                          <a:sysClr val="windowText" lastClr="000000"/>
                                        </a:solidFill>
                                        <a:effectLst/>
                                        <a:latin typeface="Cambria Math" panose="02040503050406030204" pitchFamily="18" charset="0"/>
                                      </a:rPr>
                                      <m:t>𝐻𝑦𝑝𝑜𝑡𝑒𝑛𝑢𝑠𝑒</m:t>
                                    </m:r>
                                  </m:den>
                                </m:f>
                              </m:oMath>
                            </m:oMathPara>
                          </a14:m>
                          <a:endParaRPr lang="en-AU" sz="3600" b="0" kern="100" dirty="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2706523368"/>
                      </a:ext>
                    </a:extLst>
                  </a:tr>
                </a:tbl>
              </a:graphicData>
            </a:graphic>
          </p:graphicFrame>
        </mc:Choice>
        <mc:Fallback xmlns="">
          <p:graphicFrame>
            <p:nvGraphicFramePr>
              <p:cNvPr id="18" name="Table 17">
                <a:extLst>
                  <a:ext uri="{FF2B5EF4-FFF2-40B4-BE49-F238E27FC236}">
                    <a16:creationId xmlns:a16="http://schemas.microsoft.com/office/drawing/2014/main" id="{1FE4FEED-71C7-EDA6-B0FA-B104B52B6ECF}"/>
                  </a:ext>
                </a:extLst>
              </p:cNvPr>
              <p:cNvGraphicFramePr>
                <a:graphicFrameLocks noGrp="1"/>
              </p:cNvGraphicFramePr>
              <p:nvPr>
                <p:extLst>
                  <p:ext uri="{D42A27DB-BD31-4B8C-83A1-F6EECF244321}">
                    <p14:modId xmlns:p14="http://schemas.microsoft.com/office/powerpoint/2010/main" val="4288150602"/>
                  </p:ext>
                </p:extLst>
              </p:nvPr>
            </p:nvGraphicFramePr>
            <p:xfrm>
              <a:off x="2406027" y="3648140"/>
              <a:ext cx="10503381" cy="5069371"/>
            </p:xfrm>
            <a:graphic>
              <a:graphicData uri="http://schemas.openxmlformats.org/drawingml/2006/table">
                <a:tbl>
                  <a:tblPr firstRow="1" firstCol="1" bandRow="1">
                    <a:tableStyleId>{5C22544A-7EE6-4342-B048-85BDC9FD1C3A}</a:tableStyleId>
                  </a:tblPr>
                  <a:tblGrid>
                    <a:gridCol w="1758276">
                      <a:extLst>
                        <a:ext uri="{9D8B030D-6E8A-4147-A177-3AD203B41FA5}">
                          <a16:colId xmlns:a16="http://schemas.microsoft.com/office/drawing/2014/main" val="1952498603"/>
                        </a:ext>
                      </a:extLst>
                    </a:gridCol>
                    <a:gridCol w="8745105">
                      <a:extLst>
                        <a:ext uri="{9D8B030D-6E8A-4147-A177-3AD203B41FA5}">
                          <a16:colId xmlns:a16="http://schemas.microsoft.com/office/drawing/2014/main" val="1132104052"/>
                        </a:ext>
                      </a:extLst>
                    </a:gridCol>
                  </a:tblGrid>
                  <a:tr h="1003928">
                    <a:tc gridSpan="2">
                      <a:txBody>
                        <a:bodyPr/>
                        <a:lstStyle/>
                        <a:p>
                          <a:pPr>
                            <a:lnSpc>
                              <a:spcPct val="100000"/>
                            </a:lnSpc>
                            <a:buNone/>
                          </a:pPr>
                          <a:r>
                            <a:rPr lang="en-AU" sz="3600" b="0" kern="100" dirty="0">
                              <a:solidFill>
                                <a:srgbClr val="FF0000"/>
                              </a:solidFill>
                              <a:effectLst/>
                              <a:latin typeface="Arial" panose="020B0604020202020204" pitchFamily="34" charset="0"/>
                              <a:cs typeface="Arial" panose="020B0604020202020204" pitchFamily="34" charset="0"/>
                            </a:rPr>
                            <a:t>Step 1: </a:t>
                          </a:r>
                          <a:r>
                            <a:rPr lang="en-AU" sz="3600" b="0" kern="100" dirty="0">
                              <a:solidFill>
                                <a:sysClr val="windowText" lastClr="000000"/>
                              </a:solidFill>
                              <a:effectLst/>
                              <a:latin typeface="Arial" panose="020B0604020202020204" pitchFamily="34" charset="0"/>
                              <a:cs typeface="Arial" panose="020B0604020202020204" pitchFamily="34" charset="0"/>
                            </a:rPr>
                            <a:t>Identify which sides are being used</a:t>
                          </a:r>
                          <a:endParaRPr lang="en-AU" sz="3600" b="0" kern="100" dirty="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noFill/>
                      </a:tcPr>
                    </a:tc>
                    <a:tc hMerge="1">
                      <a:txBody>
                        <a:bodyPr/>
                        <a:lstStyle/>
                        <a:p>
                          <a:endParaRPr lang="en-US"/>
                        </a:p>
                      </a:txBody>
                      <a:tcPr/>
                    </a:tc>
                    <a:extLst>
                      <a:ext uri="{0D108BD9-81ED-4DB2-BD59-A6C34878D82A}">
                        <a16:rowId xmlns:a16="http://schemas.microsoft.com/office/drawing/2014/main" val="569658292"/>
                      </a:ext>
                    </a:extLst>
                  </a:tr>
                  <a:tr h="1003928">
                    <a:tc>
                      <a:txBody>
                        <a:bodyPr/>
                        <a:lstStyle/>
                        <a:p>
                          <a:pPr>
                            <a:lnSpc>
                              <a:spcPct val="100000"/>
                            </a:lnSpc>
                            <a:buNone/>
                          </a:pPr>
                          <a:r>
                            <a:rPr lang="en-AU" sz="3600" b="0" kern="100">
                              <a:solidFill>
                                <a:sysClr val="windowText" lastClr="000000"/>
                              </a:solidFill>
                              <a:effectLst/>
                              <a:latin typeface="Arial" panose="020B0604020202020204" pitchFamily="34" charset="0"/>
                              <a:cs typeface="Arial" panose="020B0604020202020204" pitchFamily="34" charset="0"/>
                            </a:rPr>
                            <a:t> </a:t>
                          </a:r>
                          <a:endParaRPr lang="en-AU" sz="3600" b="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noFill/>
                      </a:tcPr>
                    </a:tc>
                    <a:tc>
                      <a:txBody>
                        <a:bodyPr/>
                        <a:lstStyle/>
                        <a:p>
                          <a:pPr>
                            <a:lnSpc>
                              <a:spcPct val="100000"/>
                            </a:lnSpc>
                            <a:buNone/>
                          </a:pPr>
                          <a:r>
                            <a:rPr lang="en-AU" sz="3600" b="0" kern="100" dirty="0">
                              <a:solidFill>
                                <a:sysClr val="windowText" lastClr="000000"/>
                              </a:solidFill>
                              <a:effectLst/>
                              <a:latin typeface="Arial" panose="020B0604020202020204" pitchFamily="34" charset="0"/>
                              <a:cs typeface="Arial" panose="020B0604020202020204" pitchFamily="34" charset="0"/>
                            </a:rPr>
                            <a:t>Hypotenuse (5.8cm) and Opposite (x)</a:t>
                          </a:r>
                          <a:endParaRPr lang="en-AU" sz="3600" b="0" kern="100" dirty="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2637629236"/>
                      </a:ext>
                    </a:extLst>
                  </a:tr>
                  <a:tr h="1003928">
                    <a:tc gridSpan="2">
                      <a:txBody>
                        <a:bodyPr/>
                        <a:lstStyle/>
                        <a:p>
                          <a:pPr>
                            <a:lnSpc>
                              <a:spcPct val="100000"/>
                            </a:lnSpc>
                            <a:buNone/>
                          </a:pPr>
                          <a:r>
                            <a:rPr lang="en-AU" sz="3600" b="0" kern="100" dirty="0">
                              <a:solidFill>
                                <a:srgbClr val="FF0000"/>
                              </a:solidFill>
                              <a:effectLst/>
                              <a:latin typeface="Arial" panose="020B0604020202020204" pitchFamily="34" charset="0"/>
                              <a:cs typeface="Arial" panose="020B0604020202020204" pitchFamily="34" charset="0"/>
                            </a:rPr>
                            <a:t>Step 2: </a:t>
                          </a:r>
                          <a:r>
                            <a:rPr lang="en-AU" sz="3600" b="0" kern="100" dirty="0">
                              <a:solidFill>
                                <a:sysClr val="windowText" lastClr="000000"/>
                              </a:solidFill>
                              <a:effectLst/>
                              <a:latin typeface="Arial" panose="020B0604020202020204" pitchFamily="34" charset="0"/>
                              <a:cs typeface="Arial" panose="020B0604020202020204" pitchFamily="34" charset="0"/>
                            </a:rPr>
                            <a:t>Select the ratio</a:t>
                          </a:r>
                          <a:endParaRPr lang="en-AU" sz="3600" b="0" kern="100" dirty="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noFill/>
                      </a:tcPr>
                    </a:tc>
                    <a:tc hMerge="1">
                      <a:txBody>
                        <a:bodyPr/>
                        <a:lstStyle/>
                        <a:p>
                          <a:endParaRPr lang="en-US"/>
                        </a:p>
                      </a:txBody>
                      <a:tcPr/>
                    </a:tc>
                    <a:extLst>
                      <a:ext uri="{0D108BD9-81ED-4DB2-BD59-A6C34878D82A}">
                        <a16:rowId xmlns:a16="http://schemas.microsoft.com/office/drawing/2014/main" val="3350569720"/>
                      </a:ext>
                    </a:extLst>
                  </a:tr>
                  <a:tr h="2057587">
                    <a:tc>
                      <a:txBody>
                        <a:bodyPr/>
                        <a:lstStyle/>
                        <a:p>
                          <a:pPr>
                            <a:lnSpc>
                              <a:spcPct val="100000"/>
                            </a:lnSpc>
                            <a:buNone/>
                          </a:pPr>
                          <a:r>
                            <a:rPr lang="en-AU" sz="3600" b="0" kern="100">
                              <a:solidFill>
                                <a:sysClr val="windowText" lastClr="000000"/>
                              </a:solidFill>
                              <a:effectLst/>
                              <a:latin typeface="Arial" panose="020B0604020202020204" pitchFamily="34" charset="0"/>
                              <a:cs typeface="Arial" panose="020B0604020202020204" pitchFamily="34" charset="0"/>
                            </a:rPr>
                            <a:t> </a:t>
                          </a:r>
                          <a:endParaRPr lang="en-AU" sz="3600" b="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oFill/>
                      </a:tcPr>
                    </a:tc>
                    <a:tc>
                      <a:txBody>
                        <a:bodyPr/>
                        <a:lstStyle/>
                        <a:p>
                          <a:endParaRPr lang="en-US"/>
                        </a:p>
                      </a:txBody>
                      <a:tcPr marL="68580" marR="68580" marT="0" marB="0" anchor="ctr">
                        <a:blipFill>
                          <a:blip r:embed="rId5"/>
                          <a:stretch>
                            <a:fillRect l="-20319" t="-147531" r="-290" b="-617"/>
                          </a:stretch>
                        </a:blipFill>
                      </a:tcPr>
                    </a:tc>
                    <a:extLst>
                      <a:ext uri="{0D108BD9-81ED-4DB2-BD59-A6C34878D82A}">
                        <a16:rowId xmlns:a16="http://schemas.microsoft.com/office/drawing/2014/main" val="2706523368"/>
                      </a:ext>
                    </a:extLst>
                  </a:tr>
                </a:tbl>
              </a:graphicData>
            </a:graphic>
          </p:graphicFrame>
        </mc:Fallback>
      </mc:AlternateContent>
      <p:pic>
        <p:nvPicPr>
          <p:cNvPr id="20" name="Picture 19" descr="A cartoon of a hippo&#10;&#10;AI-generated content may be incorrect.">
            <a:extLst>
              <a:ext uri="{FF2B5EF4-FFF2-40B4-BE49-F238E27FC236}">
                <a16:creationId xmlns:a16="http://schemas.microsoft.com/office/drawing/2014/main" id="{C4D3985B-B8D1-7B37-6CEF-87E3F2648F7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302927" y="8877300"/>
            <a:ext cx="1948560" cy="1388629"/>
          </a:xfrm>
          <a:prstGeom prst="rect">
            <a:avLst/>
          </a:prstGeom>
        </p:spPr>
      </p:pic>
    </p:spTree>
    <p:extLst>
      <p:ext uri="{BB962C8B-B14F-4D97-AF65-F5344CB8AC3E}">
        <p14:creationId xmlns:p14="http://schemas.microsoft.com/office/powerpoint/2010/main" val="779152427"/>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BF8153-E254-5393-9657-A4CFF4451AB5}"/>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96E6BC54-7D5E-0AAE-18F5-48AD4CC46CE0}"/>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30101E62-CCCE-8CA4-F9E9-20D0386F8B0F}"/>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A2E99624-A791-19FB-3F6E-6649321319EF}"/>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FFB1D5A2-1CC6-65E6-94BC-D037B4B1664F}"/>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EA9461D8-B055-DE71-4BC9-76F5F10E420E}"/>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8A885B2A-0E9A-7B19-C315-CA875C6E807D}"/>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4F218F09-46A3-C79E-F863-67B18F19EC4A}"/>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42</a:t>
            </a:r>
          </a:p>
        </p:txBody>
      </p:sp>
      <p:sp>
        <p:nvSpPr>
          <p:cNvPr id="17" name="Freeform 5">
            <a:extLst>
              <a:ext uri="{FF2B5EF4-FFF2-40B4-BE49-F238E27FC236}">
                <a16:creationId xmlns:a16="http://schemas.microsoft.com/office/drawing/2014/main" id="{068126F5-C953-A610-F04A-E5BDD149630E}"/>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7FAF98D9-10FF-C332-C894-A1F3C9505542}"/>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TRIGONOMETRIC RATIOS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0ED88150-4874-1BFB-FC94-456E81272DA0}"/>
              </a:ext>
            </a:extLst>
          </p:cNvPr>
          <p:cNvSpPr txBox="1"/>
          <p:nvPr/>
        </p:nvSpPr>
        <p:spPr>
          <a:xfrm>
            <a:off x="2269659" y="824925"/>
            <a:ext cx="6950541" cy="584775"/>
          </a:xfrm>
          <a:prstGeom prst="rect">
            <a:avLst/>
          </a:prstGeom>
          <a:noFill/>
        </p:spPr>
        <p:txBody>
          <a:bodyPr wrap="square">
            <a:spAutoFit/>
          </a:bodyPr>
          <a:lstStyle/>
          <a:p>
            <a:pPr>
              <a:buNone/>
            </a:pPr>
            <a:r>
              <a:rPr lang="en-AU" sz="3200" kern="100" dirty="0">
                <a:solidFill>
                  <a:srgbClr val="FF0000"/>
                </a:solidFill>
                <a:latin typeface="Arial" panose="020B0604020202020204" pitchFamily="34" charset="0"/>
                <a:ea typeface="Aptos" panose="020B0004020202020204" pitchFamily="34" charset="0"/>
                <a:cs typeface="Times New Roman" panose="02020603050405020304" pitchFamily="18" charset="0"/>
              </a:rPr>
              <a:t>Finding a missing side</a:t>
            </a:r>
            <a:r>
              <a:rPr lang="en-AU" sz="3200"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a:t>
            </a:r>
            <a:endParaRPr lang="en-AU" sz="32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4D12D173-E10B-158F-3E6D-CD7B5E6E355F}"/>
              </a:ext>
            </a:extLst>
          </p:cNvPr>
          <p:cNvSpPr txBox="1"/>
          <p:nvPr/>
        </p:nvSpPr>
        <p:spPr>
          <a:xfrm>
            <a:off x="2217976" y="1326059"/>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examples.</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descr="A black and white logo of a person reading a book&#10;&#10;AI-generated content may be incorrect.">
            <a:extLst>
              <a:ext uri="{FF2B5EF4-FFF2-40B4-BE49-F238E27FC236}">
                <a16:creationId xmlns:a16="http://schemas.microsoft.com/office/drawing/2014/main" id="{E657678B-5B71-E019-41B9-6455D8E145FE}"/>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13" name="TextBox 12">
            <a:extLst>
              <a:ext uri="{FF2B5EF4-FFF2-40B4-BE49-F238E27FC236}">
                <a16:creationId xmlns:a16="http://schemas.microsoft.com/office/drawing/2014/main" id="{BE0E121A-6609-DB87-F989-547D2D5952DF}"/>
              </a:ext>
            </a:extLst>
          </p:cNvPr>
          <p:cNvSpPr txBox="1"/>
          <p:nvPr/>
        </p:nvSpPr>
        <p:spPr>
          <a:xfrm>
            <a:off x="2269659" y="1859697"/>
            <a:ext cx="12470579" cy="838371"/>
          </a:xfrm>
          <a:prstGeom prst="rect">
            <a:avLst/>
          </a:prstGeom>
          <a:noFill/>
        </p:spPr>
        <p:txBody>
          <a:bodyPr wrap="square">
            <a:spAutoFit/>
          </a:bodyPr>
          <a:lstStyle/>
          <a:p>
            <a:pPr>
              <a:lnSpc>
                <a:spcPct val="150000"/>
              </a:lnSpc>
              <a:buNone/>
            </a:pPr>
            <a:r>
              <a:rPr lang="en-AU" sz="3600" kern="100" dirty="0">
                <a:effectLst/>
                <a:latin typeface="Arial" panose="020B0604020202020204" pitchFamily="34" charset="0"/>
                <a:ea typeface="Aptos" panose="020B0004020202020204" pitchFamily="34" charset="0"/>
                <a:cs typeface="Times New Roman" panose="02020603050405020304" pitchFamily="18" charset="0"/>
              </a:rPr>
              <a:t>Find the missing side (x) of the triangle.</a:t>
            </a:r>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p:txBody>
      </p:sp>
      <mc:AlternateContent xmlns:mc="http://schemas.openxmlformats.org/markup-compatibility/2006" xmlns:a14="http://schemas.microsoft.com/office/drawing/2010/main">
        <mc:Choice Requires="a14">
          <p:graphicFrame>
            <p:nvGraphicFramePr>
              <p:cNvPr id="18" name="Table 17">
                <a:extLst>
                  <a:ext uri="{FF2B5EF4-FFF2-40B4-BE49-F238E27FC236}">
                    <a16:creationId xmlns:a16="http://schemas.microsoft.com/office/drawing/2014/main" id="{51556D91-A927-232C-0474-E64CE6B361AC}"/>
                  </a:ext>
                </a:extLst>
              </p:cNvPr>
              <p:cNvGraphicFramePr>
                <a:graphicFrameLocks noGrp="1"/>
              </p:cNvGraphicFramePr>
              <p:nvPr/>
            </p:nvGraphicFramePr>
            <p:xfrm>
              <a:off x="2429218" y="3318148"/>
              <a:ext cx="13208164" cy="6397352"/>
            </p:xfrm>
            <a:graphic>
              <a:graphicData uri="http://schemas.openxmlformats.org/drawingml/2006/table">
                <a:tbl>
                  <a:tblPr firstRow="1" firstCol="1" bandRow="1">
                    <a:tableStyleId>{5C22544A-7EE6-4342-B048-85BDC9FD1C3A}</a:tableStyleId>
                  </a:tblPr>
                  <a:tblGrid>
                    <a:gridCol w="2211059">
                      <a:extLst>
                        <a:ext uri="{9D8B030D-6E8A-4147-A177-3AD203B41FA5}">
                          <a16:colId xmlns:a16="http://schemas.microsoft.com/office/drawing/2014/main" val="1952498603"/>
                        </a:ext>
                      </a:extLst>
                    </a:gridCol>
                    <a:gridCol w="10997105">
                      <a:extLst>
                        <a:ext uri="{9D8B030D-6E8A-4147-A177-3AD203B41FA5}">
                          <a16:colId xmlns:a16="http://schemas.microsoft.com/office/drawing/2014/main" val="1132104052"/>
                        </a:ext>
                      </a:extLst>
                    </a:gridCol>
                  </a:tblGrid>
                  <a:tr h="861462">
                    <a:tc gridSpan="2">
                      <a:txBody>
                        <a:bodyPr/>
                        <a:lstStyle/>
                        <a:p>
                          <a:pPr>
                            <a:lnSpc>
                              <a:spcPct val="100000"/>
                            </a:lnSpc>
                            <a:buNone/>
                          </a:pPr>
                          <a:r>
                            <a:rPr lang="en-AU" sz="3600" b="0" kern="100" dirty="0">
                              <a:solidFill>
                                <a:srgbClr val="FF0000"/>
                              </a:solidFill>
                              <a:effectLst/>
                              <a:latin typeface="Arial" panose="020B0604020202020204" pitchFamily="34" charset="0"/>
                              <a:cs typeface="Arial" panose="020B0604020202020204" pitchFamily="34" charset="0"/>
                            </a:rPr>
                            <a:t>Step 3: </a:t>
                          </a:r>
                          <a:r>
                            <a:rPr lang="en-AU" sz="3600" b="0" kern="100" dirty="0">
                              <a:solidFill>
                                <a:sysClr val="windowText" lastClr="000000"/>
                              </a:solidFill>
                              <a:effectLst/>
                              <a:latin typeface="Arial" panose="020B0604020202020204" pitchFamily="34" charset="0"/>
                              <a:cs typeface="Arial" panose="020B0604020202020204" pitchFamily="34" charset="0"/>
                            </a:rPr>
                            <a:t>Write the trig ratio using the information you have.</a:t>
                          </a:r>
                          <a:endParaRPr lang="en-AU" sz="3600" b="0" kern="100" dirty="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noFill/>
                      </a:tcPr>
                    </a:tc>
                    <a:tc hMerge="1">
                      <a:txBody>
                        <a:bodyPr/>
                        <a:lstStyle/>
                        <a:p>
                          <a:endParaRPr lang="en-US"/>
                        </a:p>
                      </a:txBody>
                      <a:tcPr/>
                    </a:tc>
                    <a:extLst>
                      <a:ext uri="{0D108BD9-81ED-4DB2-BD59-A6C34878D82A}">
                        <a16:rowId xmlns:a16="http://schemas.microsoft.com/office/drawing/2014/main" val="2465100932"/>
                      </a:ext>
                    </a:extLst>
                  </a:tr>
                  <a:tr h="1475752">
                    <a:tc>
                      <a:txBody>
                        <a:bodyPr/>
                        <a:lstStyle/>
                        <a:p>
                          <a:pPr>
                            <a:lnSpc>
                              <a:spcPct val="100000"/>
                            </a:lnSpc>
                            <a:buNone/>
                          </a:pPr>
                          <a:r>
                            <a:rPr lang="en-AU" sz="3600" b="0" kern="100" dirty="0">
                              <a:solidFill>
                                <a:sysClr val="windowText" lastClr="000000"/>
                              </a:solidFill>
                              <a:effectLst/>
                              <a:latin typeface="Arial" panose="020B0604020202020204" pitchFamily="34" charset="0"/>
                              <a:cs typeface="Arial" panose="020B0604020202020204" pitchFamily="34" charset="0"/>
                            </a:rPr>
                            <a:t> </a:t>
                          </a:r>
                          <a:endParaRPr lang="en-AU" sz="3600" b="0" kern="100" dirty="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noFill/>
                      </a:tcPr>
                    </a:tc>
                    <a:tc>
                      <a:txBody>
                        <a:bodyPr/>
                        <a:lstStyle/>
                        <a:p>
                          <a:pPr>
                            <a:lnSpc>
                              <a:spcPct val="100000"/>
                            </a:lnSpc>
                            <a:buNone/>
                          </a:pPr>
                          <a14:m>
                            <m:oMathPara xmlns:m="http://schemas.openxmlformats.org/officeDocument/2006/math">
                              <m:oMathParaPr>
                                <m:jc m:val="left"/>
                              </m:oMathParaPr>
                              <m:oMath xmlns:m="http://schemas.openxmlformats.org/officeDocument/2006/math">
                                <m:func>
                                  <m:funcPr>
                                    <m:ctrlPr>
                                      <a:rPr lang="en-AU" sz="3600" b="0" i="1" kern="100" smtClean="0">
                                        <a:solidFill>
                                          <a:sysClr val="windowText" lastClr="000000"/>
                                        </a:solidFill>
                                        <a:effectLst/>
                                        <a:latin typeface="Cambria Math" panose="02040503050406030204" pitchFamily="18" charset="0"/>
                                      </a:rPr>
                                    </m:ctrlPr>
                                  </m:funcPr>
                                  <m:fName>
                                    <m:r>
                                      <a:rPr lang="en-AU" sz="3600" b="0" i="1" kern="100">
                                        <a:solidFill>
                                          <a:sysClr val="windowText" lastClr="000000"/>
                                        </a:solidFill>
                                        <a:effectLst/>
                                        <a:latin typeface="Cambria Math" panose="02040503050406030204" pitchFamily="18" charset="0"/>
                                      </a:rPr>
                                      <m:t>𝑠𝑖𝑛</m:t>
                                    </m:r>
                                  </m:fName>
                                  <m:e>
                                    <m:r>
                                      <a:rPr lang="en-AU" sz="3600" b="0" kern="100">
                                        <a:solidFill>
                                          <a:sysClr val="windowText" lastClr="000000"/>
                                        </a:solidFill>
                                        <a:effectLst/>
                                        <a:latin typeface="Cambria Math" panose="02040503050406030204" pitchFamily="18" charset="0"/>
                                      </a:rPr>
                                      <m:t>(</m:t>
                                    </m:r>
                                    <m:r>
                                      <a:rPr lang="en-AU" sz="3600" b="0" i="1" kern="100">
                                        <a:solidFill>
                                          <a:sysClr val="windowText" lastClr="000000"/>
                                        </a:solidFill>
                                        <a:effectLst/>
                                        <a:latin typeface="Cambria Math" panose="02040503050406030204" pitchFamily="18" charset="0"/>
                                      </a:rPr>
                                      <m:t>35</m:t>
                                    </m:r>
                                    <m:r>
                                      <a:rPr lang="en-AU" sz="3600" b="0" kern="100">
                                        <a:solidFill>
                                          <a:sysClr val="windowText" lastClr="000000"/>
                                        </a:solidFill>
                                        <a:effectLst/>
                                        <a:latin typeface="Cambria Math" panose="02040503050406030204" pitchFamily="18" charset="0"/>
                                      </a:rPr>
                                      <m:t>°)</m:t>
                                    </m:r>
                                  </m:e>
                                </m:func>
                                <m:r>
                                  <a:rPr lang="en-AU" sz="3600" b="0" kern="100">
                                    <a:solidFill>
                                      <a:sysClr val="windowText" lastClr="000000"/>
                                    </a:solidFill>
                                    <a:effectLst/>
                                    <a:latin typeface="Cambria Math" panose="02040503050406030204" pitchFamily="18" charset="0"/>
                                  </a:rPr>
                                  <m:t>=</m:t>
                                </m:r>
                                <m:f>
                                  <m:fPr>
                                    <m:ctrlPr>
                                      <a:rPr lang="en-AU" sz="3600" b="0" i="1" kern="100">
                                        <a:solidFill>
                                          <a:sysClr val="windowText" lastClr="000000"/>
                                        </a:solidFill>
                                        <a:effectLst/>
                                        <a:latin typeface="Cambria Math" panose="02040503050406030204" pitchFamily="18" charset="0"/>
                                      </a:rPr>
                                    </m:ctrlPr>
                                  </m:fPr>
                                  <m:num>
                                    <m:r>
                                      <a:rPr lang="en-AU" sz="3600" b="0" i="1" kern="100">
                                        <a:solidFill>
                                          <a:sysClr val="windowText" lastClr="000000"/>
                                        </a:solidFill>
                                        <a:effectLst/>
                                        <a:latin typeface="Cambria Math" panose="02040503050406030204" pitchFamily="18" charset="0"/>
                                      </a:rPr>
                                      <m:t>𝑥</m:t>
                                    </m:r>
                                  </m:num>
                                  <m:den>
                                    <m:r>
                                      <a:rPr lang="en-AU" sz="3600" b="0" i="1" kern="100">
                                        <a:solidFill>
                                          <a:sysClr val="windowText" lastClr="000000"/>
                                        </a:solidFill>
                                        <a:effectLst/>
                                        <a:latin typeface="Cambria Math" panose="02040503050406030204" pitchFamily="18" charset="0"/>
                                      </a:rPr>
                                      <m:t>5</m:t>
                                    </m:r>
                                    <m:r>
                                      <a:rPr lang="en-AU" sz="3600" b="0" kern="100">
                                        <a:solidFill>
                                          <a:sysClr val="windowText" lastClr="000000"/>
                                        </a:solidFill>
                                        <a:effectLst/>
                                        <a:latin typeface="Cambria Math" panose="02040503050406030204" pitchFamily="18" charset="0"/>
                                      </a:rPr>
                                      <m:t>.</m:t>
                                    </m:r>
                                    <m:r>
                                      <a:rPr lang="en-AU" sz="3600" b="0" i="1" kern="100">
                                        <a:solidFill>
                                          <a:sysClr val="windowText" lastClr="000000"/>
                                        </a:solidFill>
                                        <a:effectLst/>
                                        <a:latin typeface="Cambria Math" panose="02040503050406030204" pitchFamily="18" charset="0"/>
                                      </a:rPr>
                                      <m:t>8</m:t>
                                    </m:r>
                                    <m:r>
                                      <a:rPr lang="en-AU" sz="3600" b="0" i="1" kern="100">
                                        <a:solidFill>
                                          <a:sysClr val="windowText" lastClr="000000"/>
                                        </a:solidFill>
                                        <a:effectLst/>
                                        <a:latin typeface="Cambria Math" panose="02040503050406030204" pitchFamily="18" charset="0"/>
                                      </a:rPr>
                                      <m:t>𝑐𝑚</m:t>
                                    </m:r>
                                  </m:den>
                                </m:f>
                              </m:oMath>
                            </m:oMathPara>
                          </a14:m>
                          <a:endParaRPr lang="en-AU" sz="3600" b="0" kern="100" dirty="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3841385932"/>
                      </a:ext>
                    </a:extLst>
                  </a:tr>
                  <a:tr h="861462">
                    <a:tc gridSpan="2">
                      <a:txBody>
                        <a:bodyPr/>
                        <a:lstStyle/>
                        <a:p>
                          <a:pPr>
                            <a:lnSpc>
                              <a:spcPct val="100000"/>
                            </a:lnSpc>
                            <a:buNone/>
                          </a:pPr>
                          <a:r>
                            <a:rPr lang="en-AU" sz="3600" b="0" kern="100" dirty="0">
                              <a:solidFill>
                                <a:srgbClr val="FF0000"/>
                              </a:solidFill>
                              <a:effectLst/>
                              <a:latin typeface="Arial" panose="020B0604020202020204" pitchFamily="34" charset="0"/>
                              <a:cs typeface="Arial" panose="020B0604020202020204" pitchFamily="34" charset="0"/>
                            </a:rPr>
                            <a:t>Step 4: </a:t>
                          </a:r>
                          <a:r>
                            <a:rPr lang="en-AU" sz="3600" b="0" kern="100" dirty="0">
                              <a:solidFill>
                                <a:sysClr val="windowText" lastClr="000000"/>
                              </a:solidFill>
                              <a:effectLst/>
                              <a:latin typeface="Arial" panose="020B0604020202020204" pitchFamily="34" charset="0"/>
                              <a:cs typeface="Arial" panose="020B0604020202020204" pitchFamily="34" charset="0"/>
                            </a:rPr>
                            <a:t>Rearrange to solve for the unknown side / angle.</a:t>
                          </a:r>
                          <a:endParaRPr lang="en-AU" sz="3600" b="0" kern="100" dirty="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noFill/>
                      </a:tcPr>
                    </a:tc>
                    <a:tc hMerge="1">
                      <a:txBody>
                        <a:bodyPr/>
                        <a:lstStyle/>
                        <a:p>
                          <a:endParaRPr lang="en-US"/>
                        </a:p>
                      </a:txBody>
                      <a:tcPr/>
                    </a:tc>
                    <a:extLst>
                      <a:ext uri="{0D108BD9-81ED-4DB2-BD59-A6C34878D82A}">
                        <a16:rowId xmlns:a16="http://schemas.microsoft.com/office/drawing/2014/main" val="2139118834"/>
                      </a:ext>
                    </a:extLst>
                  </a:tr>
                  <a:tr h="1475752">
                    <a:tc>
                      <a:txBody>
                        <a:bodyPr/>
                        <a:lstStyle/>
                        <a:p>
                          <a:pPr>
                            <a:lnSpc>
                              <a:spcPct val="100000"/>
                            </a:lnSpc>
                            <a:buNone/>
                          </a:pPr>
                          <a:r>
                            <a:rPr lang="en-AU" sz="3600" b="0" kern="100">
                              <a:solidFill>
                                <a:sysClr val="windowText" lastClr="000000"/>
                              </a:solidFill>
                              <a:effectLst/>
                              <a:latin typeface="Arial" panose="020B0604020202020204" pitchFamily="34" charset="0"/>
                              <a:cs typeface="Arial" panose="020B0604020202020204" pitchFamily="34" charset="0"/>
                            </a:rPr>
                            <a:t> </a:t>
                          </a:r>
                          <a:endParaRPr lang="en-AU" sz="3600" b="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noFill/>
                      </a:tcPr>
                    </a:tc>
                    <a:tc>
                      <a:txBody>
                        <a:bodyPr/>
                        <a:lstStyle/>
                        <a:p>
                          <a:pPr>
                            <a:lnSpc>
                              <a:spcPct val="100000"/>
                            </a:lnSpc>
                            <a:buNone/>
                          </a:pPr>
                          <a14:m>
                            <m:oMathPara xmlns:m="http://schemas.openxmlformats.org/officeDocument/2006/math">
                              <m:oMathParaPr>
                                <m:jc m:val="left"/>
                              </m:oMathParaPr>
                              <m:oMath xmlns:m="http://schemas.openxmlformats.org/officeDocument/2006/math">
                                <m:func>
                                  <m:funcPr>
                                    <m:ctrlPr>
                                      <a:rPr lang="en-AU" sz="3600" b="0" i="1" kern="100" smtClean="0">
                                        <a:solidFill>
                                          <a:sysClr val="windowText" lastClr="000000"/>
                                        </a:solidFill>
                                        <a:effectLst/>
                                        <a:latin typeface="Cambria Math" panose="02040503050406030204" pitchFamily="18" charset="0"/>
                                      </a:rPr>
                                    </m:ctrlPr>
                                  </m:funcPr>
                                  <m:fName>
                                    <m:r>
                                      <a:rPr lang="en-AU" sz="3600" b="0" i="1" kern="100">
                                        <a:solidFill>
                                          <a:sysClr val="windowText" lastClr="000000"/>
                                        </a:solidFill>
                                        <a:effectLst/>
                                        <a:latin typeface="Cambria Math" panose="02040503050406030204" pitchFamily="18" charset="0"/>
                                      </a:rPr>
                                      <m:t>𝑠𝑖𝑛</m:t>
                                    </m:r>
                                  </m:fName>
                                  <m:e>
                                    <m:r>
                                      <a:rPr lang="en-AU" sz="3600" b="0" kern="100">
                                        <a:solidFill>
                                          <a:sysClr val="windowText" lastClr="000000"/>
                                        </a:solidFill>
                                        <a:effectLst/>
                                        <a:latin typeface="Cambria Math" panose="02040503050406030204" pitchFamily="18" charset="0"/>
                                      </a:rPr>
                                      <m:t>(</m:t>
                                    </m:r>
                                    <m:r>
                                      <a:rPr lang="en-AU" sz="3600" b="0" i="1" kern="100">
                                        <a:solidFill>
                                          <a:sysClr val="windowText" lastClr="000000"/>
                                        </a:solidFill>
                                        <a:effectLst/>
                                        <a:latin typeface="Cambria Math" panose="02040503050406030204" pitchFamily="18" charset="0"/>
                                      </a:rPr>
                                      <m:t>35</m:t>
                                    </m:r>
                                    <m:r>
                                      <a:rPr lang="en-AU" sz="3600" b="0" kern="100">
                                        <a:solidFill>
                                          <a:sysClr val="windowText" lastClr="000000"/>
                                        </a:solidFill>
                                        <a:effectLst/>
                                        <a:latin typeface="Cambria Math" panose="02040503050406030204" pitchFamily="18" charset="0"/>
                                      </a:rPr>
                                      <m:t>°)</m:t>
                                    </m:r>
                                  </m:e>
                                </m:func>
                                <m:r>
                                  <a:rPr lang="en-AU" sz="3600" b="0" kern="100">
                                    <a:solidFill>
                                      <a:sysClr val="windowText" lastClr="000000"/>
                                    </a:solidFill>
                                    <a:effectLst/>
                                    <a:latin typeface="Cambria Math" panose="02040503050406030204" pitchFamily="18" charset="0"/>
                                  </a:rPr>
                                  <m:t>=</m:t>
                                </m:r>
                                <m:f>
                                  <m:fPr>
                                    <m:ctrlPr>
                                      <a:rPr lang="en-AU" sz="3600" b="0" i="1" kern="100">
                                        <a:solidFill>
                                          <a:sysClr val="windowText" lastClr="000000"/>
                                        </a:solidFill>
                                        <a:effectLst/>
                                        <a:latin typeface="Cambria Math" panose="02040503050406030204" pitchFamily="18" charset="0"/>
                                      </a:rPr>
                                    </m:ctrlPr>
                                  </m:fPr>
                                  <m:num>
                                    <m:r>
                                      <a:rPr lang="en-AU" sz="3600" b="0" i="1" kern="100">
                                        <a:solidFill>
                                          <a:sysClr val="windowText" lastClr="000000"/>
                                        </a:solidFill>
                                        <a:effectLst/>
                                        <a:latin typeface="Cambria Math" panose="02040503050406030204" pitchFamily="18" charset="0"/>
                                      </a:rPr>
                                      <m:t>𝑥</m:t>
                                    </m:r>
                                  </m:num>
                                  <m:den>
                                    <m:r>
                                      <a:rPr lang="en-AU" sz="3600" b="0" i="1" kern="100">
                                        <a:solidFill>
                                          <a:sysClr val="windowText" lastClr="000000"/>
                                        </a:solidFill>
                                        <a:effectLst/>
                                        <a:latin typeface="Cambria Math" panose="02040503050406030204" pitchFamily="18" charset="0"/>
                                      </a:rPr>
                                      <m:t>5</m:t>
                                    </m:r>
                                    <m:r>
                                      <a:rPr lang="en-AU" sz="3600" b="0" kern="100">
                                        <a:solidFill>
                                          <a:sysClr val="windowText" lastClr="000000"/>
                                        </a:solidFill>
                                        <a:effectLst/>
                                        <a:latin typeface="Cambria Math" panose="02040503050406030204" pitchFamily="18" charset="0"/>
                                      </a:rPr>
                                      <m:t>.</m:t>
                                    </m:r>
                                    <m:r>
                                      <a:rPr lang="en-AU" sz="3600" b="0" i="1" kern="100">
                                        <a:solidFill>
                                          <a:sysClr val="windowText" lastClr="000000"/>
                                        </a:solidFill>
                                        <a:effectLst/>
                                        <a:latin typeface="Cambria Math" panose="02040503050406030204" pitchFamily="18" charset="0"/>
                                      </a:rPr>
                                      <m:t>8</m:t>
                                    </m:r>
                                    <m:r>
                                      <a:rPr lang="en-AU" sz="3600" b="0" i="1" kern="100">
                                        <a:solidFill>
                                          <a:sysClr val="windowText" lastClr="000000"/>
                                        </a:solidFill>
                                        <a:effectLst/>
                                        <a:latin typeface="Cambria Math" panose="02040503050406030204" pitchFamily="18" charset="0"/>
                                      </a:rPr>
                                      <m:t>𝑐𝑚</m:t>
                                    </m:r>
                                  </m:den>
                                </m:f>
                              </m:oMath>
                            </m:oMathPara>
                          </a14:m>
                          <a:endParaRPr lang="en-AU" sz="3600" b="0" kern="100" dirty="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2105069833"/>
                      </a:ext>
                    </a:extLst>
                  </a:tr>
                  <a:tr h="861462">
                    <a:tc>
                      <a:txBody>
                        <a:bodyPr/>
                        <a:lstStyle/>
                        <a:p>
                          <a:pPr>
                            <a:lnSpc>
                              <a:spcPct val="100000"/>
                            </a:lnSpc>
                            <a:buNone/>
                          </a:pPr>
                          <a:r>
                            <a:rPr lang="en-AU" sz="3600" b="0" kern="100">
                              <a:solidFill>
                                <a:sysClr val="windowText" lastClr="000000"/>
                              </a:solidFill>
                              <a:effectLst/>
                              <a:latin typeface="Arial" panose="020B0604020202020204" pitchFamily="34" charset="0"/>
                              <a:cs typeface="Arial" panose="020B0604020202020204" pitchFamily="34" charset="0"/>
                            </a:rPr>
                            <a:t> </a:t>
                          </a:r>
                          <a:endParaRPr lang="en-AU" sz="3600" b="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noFill/>
                      </a:tcPr>
                    </a:tc>
                    <a:tc>
                      <a:txBody>
                        <a:bodyPr/>
                        <a:lstStyle/>
                        <a:p>
                          <a:pPr>
                            <a:lnSpc>
                              <a:spcPct val="100000"/>
                            </a:lnSpc>
                            <a:buNone/>
                          </a:pPr>
                          <a14:m>
                            <m:oMathPara xmlns:m="http://schemas.openxmlformats.org/officeDocument/2006/math">
                              <m:oMathParaPr>
                                <m:jc m:val="left"/>
                              </m:oMathParaPr>
                              <m:oMath xmlns:m="http://schemas.openxmlformats.org/officeDocument/2006/math">
                                <m:r>
                                  <a:rPr lang="en-AU" sz="3600" b="0" i="1" kern="100" smtClean="0">
                                    <a:solidFill>
                                      <a:sysClr val="windowText" lastClr="000000"/>
                                    </a:solidFill>
                                    <a:effectLst/>
                                    <a:latin typeface="Cambria Math" panose="02040503050406030204" pitchFamily="18" charset="0"/>
                                  </a:rPr>
                                  <m:t>𝑥</m:t>
                                </m:r>
                                <m:r>
                                  <a:rPr lang="en-AU" sz="3600" b="0" kern="100" smtClean="0">
                                    <a:solidFill>
                                      <a:sysClr val="windowText" lastClr="000000"/>
                                    </a:solidFill>
                                    <a:effectLst/>
                                    <a:latin typeface="Cambria Math" panose="02040503050406030204" pitchFamily="18" charset="0"/>
                                  </a:rPr>
                                  <m:t>=</m:t>
                                </m:r>
                                <m:r>
                                  <a:rPr lang="en-AU" sz="3600" b="0" i="1" kern="100" smtClean="0">
                                    <a:solidFill>
                                      <a:sysClr val="windowText" lastClr="000000"/>
                                    </a:solidFill>
                                    <a:effectLst/>
                                    <a:latin typeface="Cambria Math" panose="02040503050406030204" pitchFamily="18" charset="0"/>
                                  </a:rPr>
                                  <m:t>5</m:t>
                                </m:r>
                                <m:r>
                                  <a:rPr lang="en-AU" sz="3600" b="0" kern="100" smtClean="0">
                                    <a:solidFill>
                                      <a:sysClr val="windowText" lastClr="000000"/>
                                    </a:solidFill>
                                    <a:effectLst/>
                                    <a:latin typeface="Cambria Math" panose="02040503050406030204" pitchFamily="18" charset="0"/>
                                  </a:rPr>
                                  <m:t>.</m:t>
                                </m:r>
                                <m:r>
                                  <a:rPr lang="en-AU" sz="3600" b="0" i="1" kern="100" smtClean="0">
                                    <a:solidFill>
                                      <a:sysClr val="windowText" lastClr="000000"/>
                                    </a:solidFill>
                                    <a:effectLst/>
                                    <a:latin typeface="Cambria Math" panose="02040503050406030204" pitchFamily="18" charset="0"/>
                                  </a:rPr>
                                  <m:t>8</m:t>
                                </m:r>
                                <m:r>
                                  <a:rPr lang="en-AU" sz="3600" b="0" kern="100" smtClean="0">
                                    <a:solidFill>
                                      <a:sysClr val="windowText" lastClr="000000"/>
                                    </a:solidFill>
                                    <a:effectLst/>
                                    <a:latin typeface="Cambria Math" panose="02040503050406030204" pitchFamily="18" charset="0"/>
                                  </a:rPr>
                                  <m:t>×</m:t>
                                </m:r>
                                <m:func>
                                  <m:funcPr>
                                    <m:ctrlPr>
                                      <a:rPr lang="en-AU" sz="3600" b="0" i="1" kern="100">
                                        <a:solidFill>
                                          <a:sysClr val="windowText" lastClr="000000"/>
                                        </a:solidFill>
                                        <a:effectLst/>
                                        <a:latin typeface="Cambria Math" panose="02040503050406030204" pitchFamily="18" charset="0"/>
                                      </a:rPr>
                                    </m:ctrlPr>
                                  </m:funcPr>
                                  <m:fName>
                                    <m:r>
                                      <a:rPr lang="en-AU" sz="3600" b="0" i="1" kern="100">
                                        <a:solidFill>
                                          <a:sysClr val="windowText" lastClr="000000"/>
                                        </a:solidFill>
                                        <a:effectLst/>
                                        <a:latin typeface="Cambria Math" panose="02040503050406030204" pitchFamily="18" charset="0"/>
                                      </a:rPr>
                                      <m:t>𝑠𝑖𝑛</m:t>
                                    </m:r>
                                  </m:fName>
                                  <m:e>
                                    <m:r>
                                      <a:rPr lang="en-AU" sz="3600" b="0" kern="100">
                                        <a:solidFill>
                                          <a:sysClr val="windowText" lastClr="000000"/>
                                        </a:solidFill>
                                        <a:effectLst/>
                                        <a:latin typeface="Cambria Math" panose="02040503050406030204" pitchFamily="18" charset="0"/>
                                      </a:rPr>
                                      <m:t>(</m:t>
                                    </m:r>
                                    <m:r>
                                      <a:rPr lang="en-AU" sz="3600" b="0" i="1" kern="100">
                                        <a:solidFill>
                                          <a:sysClr val="windowText" lastClr="000000"/>
                                        </a:solidFill>
                                        <a:effectLst/>
                                        <a:latin typeface="Cambria Math" panose="02040503050406030204" pitchFamily="18" charset="0"/>
                                      </a:rPr>
                                      <m:t>35</m:t>
                                    </m:r>
                                    <m:r>
                                      <a:rPr lang="en-AU" sz="3600" b="0" kern="100">
                                        <a:solidFill>
                                          <a:sysClr val="windowText" lastClr="000000"/>
                                        </a:solidFill>
                                        <a:effectLst/>
                                        <a:latin typeface="Cambria Math" panose="02040503050406030204" pitchFamily="18" charset="0"/>
                                      </a:rPr>
                                      <m:t>°)</m:t>
                                    </m:r>
                                  </m:e>
                                </m:func>
                              </m:oMath>
                            </m:oMathPara>
                          </a14:m>
                          <a:endParaRPr lang="en-AU" sz="3600" b="0" kern="100" dirty="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14862394"/>
                      </a:ext>
                    </a:extLst>
                  </a:tr>
                  <a:tr h="861462">
                    <a:tc>
                      <a:txBody>
                        <a:bodyPr/>
                        <a:lstStyle/>
                        <a:p>
                          <a:pPr>
                            <a:lnSpc>
                              <a:spcPct val="100000"/>
                            </a:lnSpc>
                            <a:buNone/>
                          </a:pPr>
                          <a:r>
                            <a:rPr lang="en-AU" sz="3600" b="0" kern="100">
                              <a:solidFill>
                                <a:sysClr val="windowText" lastClr="000000"/>
                              </a:solidFill>
                              <a:effectLst/>
                              <a:latin typeface="Arial" panose="020B0604020202020204" pitchFamily="34" charset="0"/>
                              <a:cs typeface="Arial" panose="020B0604020202020204" pitchFamily="34" charset="0"/>
                            </a:rPr>
                            <a:t> </a:t>
                          </a:r>
                          <a:endParaRPr lang="en-AU" sz="3600" b="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noFill/>
                      </a:tcPr>
                    </a:tc>
                    <a:tc>
                      <a:txBody>
                        <a:bodyPr/>
                        <a:lstStyle/>
                        <a:p>
                          <a:pPr>
                            <a:lnSpc>
                              <a:spcPct val="100000"/>
                            </a:lnSpc>
                            <a:buNone/>
                          </a:pPr>
                          <a14:m>
                            <m:oMathPara xmlns:m="http://schemas.openxmlformats.org/officeDocument/2006/math">
                              <m:oMathParaPr>
                                <m:jc m:val="left"/>
                              </m:oMathParaPr>
                              <m:oMath xmlns:m="http://schemas.openxmlformats.org/officeDocument/2006/math">
                                <m:r>
                                  <a:rPr lang="en-AU" sz="3600" b="0" i="1" kern="100" smtClean="0">
                                    <a:solidFill>
                                      <a:sysClr val="windowText" lastClr="000000"/>
                                    </a:solidFill>
                                    <a:effectLst/>
                                    <a:latin typeface="Cambria Math" panose="02040503050406030204" pitchFamily="18" charset="0"/>
                                  </a:rPr>
                                  <m:t>𝑥</m:t>
                                </m:r>
                                <m:r>
                                  <a:rPr lang="en-AU" sz="3600" b="0" kern="100" smtClean="0">
                                    <a:solidFill>
                                      <a:sysClr val="windowText" lastClr="000000"/>
                                    </a:solidFill>
                                    <a:effectLst/>
                                    <a:latin typeface="Cambria Math" panose="02040503050406030204" pitchFamily="18" charset="0"/>
                                  </a:rPr>
                                  <m:t>=</m:t>
                                </m:r>
                                <m:r>
                                  <a:rPr lang="en-AU" sz="3600" b="0" i="1" kern="100" smtClean="0">
                                    <a:solidFill>
                                      <a:sysClr val="windowText" lastClr="000000"/>
                                    </a:solidFill>
                                    <a:effectLst/>
                                    <a:latin typeface="Cambria Math" panose="02040503050406030204" pitchFamily="18" charset="0"/>
                                  </a:rPr>
                                  <m:t>3</m:t>
                                </m:r>
                                <m:r>
                                  <a:rPr lang="en-AU" sz="3600" b="0" kern="100" smtClean="0">
                                    <a:solidFill>
                                      <a:sysClr val="windowText" lastClr="000000"/>
                                    </a:solidFill>
                                    <a:effectLst/>
                                    <a:latin typeface="Cambria Math" panose="02040503050406030204" pitchFamily="18" charset="0"/>
                                  </a:rPr>
                                  <m:t>.</m:t>
                                </m:r>
                                <m:r>
                                  <a:rPr lang="en-AU" sz="3600" b="0" i="1" kern="100" smtClean="0">
                                    <a:solidFill>
                                      <a:sysClr val="windowText" lastClr="000000"/>
                                    </a:solidFill>
                                    <a:effectLst/>
                                    <a:latin typeface="Cambria Math" panose="02040503050406030204" pitchFamily="18" charset="0"/>
                                  </a:rPr>
                                  <m:t>33</m:t>
                                </m:r>
                                <m:r>
                                  <a:rPr lang="en-AU" sz="3600" b="0" i="1" kern="100" smtClean="0">
                                    <a:solidFill>
                                      <a:sysClr val="windowText" lastClr="000000"/>
                                    </a:solidFill>
                                    <a:effectLst/>
                                    <a:latin typeface="Cambria Math" panose="02040503050406030204" pitchFamily="18" charset="0"/>
                                  </a:rPr>
                                  <m:t>𝑐𝑚</m:t>
                                </m:r>
                              </m:oMath>
                            </m:oMathPara>
                          </a14:m>
                          <a:endParaRPr lang="en-AU" sz="3600" b="0" kern="100" dirty="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2406013046"/>
                      </a:ext>
                    </a:extLst>
                  </a:tr>
                </a:tbl>
              </a:graphicData>
            </a:graphic>
          </p:graphicFrame>
        </mc:Choice>
        <mc:Fallback xmlns="">
          <p:graphicFrame>
            <p:nvGraphicFramePr>
              <p:cNvPr id="18" name="Table 17">
                <a:extLst>
                  <a:ext uri="{FF2B5EF4-FFF2-40B4-BE49-F238E27FC236}">
                    <a16:creationId xmlns:a16="http://schemas.microsoft.com/office/drawing/2014/main" id="{51556D91-A927-232C-0474-E64CE6B361AC}"/>
                  </a:ext>
                </a:extLst>
              </p:cNvPr>
              <p:cNvGraphicFramePr>
                <a:graphicFrameLocks noGrp="1"/>
              </p:cNvGraphicFramePr>
              <p:nvPr>
                <p:extLst>
                  <p:ext uri="{D42A27DB-BD31-4B8C-83A1-F6EECF244321}">
                    <p14:modId xmlns:p14="http://schemas.microsoft.com/office/powerpoint/2010/main" val="3450385340"/>
                  </p:ext>
                </p:extLst>
              </p:nvPr>
            </p:nvGraphicFramePr>
            <p:xfrm>
              <a:off x="2429218" y="3318148"/>
              <a:ext cx="13208164" cy="6397352"/>
            </p:xfrm>
            <a:graphic>
              <a:graphicData uri="http://schemas.openxmlformats.org/drawingml/2006/table">
                <a:tbl>
                  <a:tblPr firstRow="1" firstCol="1" bandRow="1">
                    <a:tableStyleId>{5C22544A-7EE6-4342-B048-85BDC9FD1C3A}</a:tableStyleId>
                  </a:tblPr>
                  <a:tblGrid>
                    <a:gridCol w="2211059">
                      <a:extLst>
                        <a:ext uri="{9D8B030D-6E8A-4147-A177-3AD203B41FA5}">
                          <a16:colId xmlns:a16="http://schemas.microsoft.com/office/drawing/2014/main" val="1952498603"/>
                        </a:ext>
                      </a:extLst>
                    </a:gridCol>
                    <a:gridCol w="10997105">
                      <a:extLst>
                        <a:ext uri="{9D8B030D-6E8A-4147-A177-3AD203B41FA5}">
                          <a16:colId xmlns:a16="http://schemas.microsoft.com/office/drawing/2014/main" val="1132104052"/>
                        </a:ext>
                      </a:extLst>
                    </a:gridCol>
                  </a:tblGrid>
                  <a:tr h="861462">
                    <a:tc gridSpan="2">
                      <a:txBody>
                        <a:bodyPr/>
                        <a:lstStyle/>
                        <a:p>
                          <a:pPr>
                            <a:lnSpc>
                              <a:spcPct val="100000"/>
                            </a:lnSpc>
                            <a:buNone/>
                          </a:pPr>
                          <a:r>
                            <a:rPr lang="en-AU" sz="3600" b="0" kern="100" dirty="0">
                              <a:solidFill>
                                <a:srgbClr val="FF0000"/>
                              </a:solidFill>
                              <a:effectLst/>
                              <a:latin typeface="Arial" panose="020B0604020202020204" pitchFamily="34" charset="0"/>
                              <a:cs typeface="Arial" panose="020B0604020202020204" pitchFamily="34" charset="0"/>
                            </a:rPr>
                            <a:t>Step 3: </a:t>
                          </a:r>
                          <a:r>
                            <a:rPr lang="en-AU" sz="3600" b="0" kern="100" dirty="0">
                              <a:solidFill>
                                <a:sysClr val="windowText" lastClr="000000"/>
                              </a:solidFill>
                              <a:effectLst/>
                              <a:latin typeface="Arial" panose="020B0604020202020204" pitchFamily="34" charset="0"/>
                              <a:cs typeface="Arial" panose="020B0604020202020204" pitchFamily="34" charset="0"/>
                            </a:rPr>
                            <a:t>Write the trig ratio using the information you have.</a:t>
                          </a:r>
                          <a:endParaRPr lang="en-AU" sz="3600" b="0" kern="100" dirty="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noFill/>
                      </a:tcPr>
                    </a:tc>
                    <a:tc hMerge="1">
                      <a:txBody>
                        <a:bodyPr/>
                        <a:lstStyle/>
                        <a:p>
                          <a:endParaRPr lang="en-US"/>
                        </a:p>
                      </a:txBody>
                      <a:tcPr/>
                    </a:tc>
                    <a:extLst>
                      <a:ext uri="{0D108BD9-81ED-4DB2-BD59-A6C34878D82A}">
                        <a16:rowId xmlns:a16="http://schemas.microsoft.com/office/drawing/2014/main" val="2465100932"/>
                      </a:ext>
                    </a:extLst>
                  </a:tr>
                  <a:tr h="1475752">
                    <a:tc>
                      <a:txBody>
                        <a:bodyPr/>
                        <a:lstStyle/>
                        <a:p>
                          <a:pPr>
                            <a:lnSpc>
                              <a:spcPct val="100000"/>
                            </a:lnSpc>
                            <a:buNone/>
                          </a:pPr>
                          <a:r>
                            <a:rPr lang="en-AU" sz="3600" b="0" kern="100" dirty="0">
                              <a:solidFill>
                                <a:sysClr val="windowText" lastClr="000000"/>
                              </a:solidFill>
                              <a:effectLst/>
                              <a:latin typeface="Arial" panose="020B0604020202020204" pitchFamily="34" charset="0"/>
                              <a:cs typeface="Arial" panose="020B0604020202020204" pitchFamily="34" charset="0"/>
                            </a:rPr>
                            <a:t> </a:t>
                          </a:r>
                          <a:endParaRPr lang="en-AU" sz="3600" b="0" kern="100" dirty="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noFill/>
                      </a:tcPr>
                    </a:tc>
                    <a:tc>
                      <a:txBody>
                        <a:bodyPr/>
                        <a:lstStyle/>
                        <a:p>
                          <a:endParaRPr lang="en-US"/>
                        </a:p>
                      </a:txBody>
                      <a:tcPr marL="68580" marR="68580" marT="0" marB="0" anchor="ctr">
                        <a:blipFill>
                          <a:blip r:embed="rId4"/>
                          <a:stretch>
                            <a:fillRect l="-20185" t="-59483" r="-231" b="-277586"/>
                          </a:stretch>
                        </a:blipFill>
                      </a:tcPr>
                    </a:tc>
                    <a:extLst>
                      <a:ext uri="{0D108BD9-81ED-4DB2-BD59-A6C34878D82A}">
                        <a16:rowId xmlns:a16="http://schemas.microsoft.com/office/drawing/2014/main" val="3841385932"/>
                      </a:ext>
                    </a:extLst>
                  </a:tr>
                  <a:tr h="861462">
                    <a:tc gridSpan="2">
                      <a:txBody>
                        <a:bodyPr/>
                        <a:lstStyle/>
                        <a:p>
                          <a:pPr>
                            <a:lnSpc>
                              <a:spcPct val="100000"/>
                            </a:lnSpc>
                            <a:buNone/>
                          </a:pPr>
                          <a:r>
                            <a:rPr lang="en-AU" sz="3600" b="0" kern="100" dirty="0">
                              <a:solidFill>
                                <a:srgbClr val="FF0000"/>
                              </a:solidFill>
                              <a:effectLst/>
                              <a:latin typeface="Arial" panose="020B0604020202020204" pitchFamily="34" charset="0"/>
                              <a:cs typeface="Arial" panose="020B0604020202020204" pitchFamily="34" charset="0"/>
                            </a:rPr>
                            <a:t>Step 4: </a:t>
                          </a:r>
                          <a:r>
                            <a:rPr lang="en-AU" sz="3600" b="0" kern="100" dirty="0">
                              <a:solidFill>
                                <a:sysClr val="windowText" lastClr="000000"/>
                              </a:solidFill>
                              <a:effectLst/>
                              <a:latin typeface="Arial" panose="020B0604020202020204" pitchFamily="34" charset="0"/>
                              <a:cs typeface="Arial" panose="020B0604020202020204" pitchFamily="34" charset="0"/>
                            </a:rPr>
                            <a:t>Rearrange to solve for the unknown side / angle.</a:t>
                          </a:r>
                          <a:endParaRPr lang="en-AU" sz="3600" b="0" kern="100" dirty="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noFill/>
                      </a:tcPr>
                    </a:tc>
                    <a:tc hMerge="1">
                      <a:txBody>
                        <a:bodyPr/>
                        <a:lstStyle/>
                        <a:p>
                          <a:endParaRPr lang="en-US"/>
                        </a:p>
                      </a:txBody>
                      <a:tcPr/>
                    </a:tc>
                    <a:extLst>
                      <a:ext uri="{0D108BD9-81ED-4DB2-BD59-A6C34878D82A}">
                        <a16:rowId xmlns:a16="http://schemas.microsoft.com/office/drawing/2014/main" val="2139118834"/>
                      </a:ext>
                    </a:extLst>
                  </a:tr>
                  <a:tr h="1475752">
                    <a:tc>
                      <a:txBody>
                        <a:bodyPr/>
                        <a:lstStyle/>
                        <a:p>
                          <a:pPr>
                            <a:lnSpc>
                              <a:spcPct val="100000"/>
                            </a:lnSpc>
                            <a:buNone/>
                          </a:pPr>
                          <a:r>
                            <a:rPr lang="en-AU" sz="3600" b="0" kern="100">
                              <a:solidFill>
                                <a:sysClr val="windowText" lastClr="000000"/>
                              </a:solidFill>
                              <a:effectLst/>
                              <a:latin typeface="Arial" panose="020B0604020202020204" pitchFamily="34" charset="0"/>
                              <a:cs typeface="Arial" panose="020B0604020202020204" pitchFamily="34" charset="0"/>
                            </a:rPr>
                            <a:t> </a:t>
                          </a:r>
                          <a:endParaRPr lang="en-AU" sz="3600" b="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noFill/>
                      </a:tcPr>
                    </a:tc>
                    <a:tc>
                      <a:txBody>
                        <a:bodyPr/>
                        <a:lstStyle/>
                        <a:p>
                          <a:endParaRPr lang="en-US"/>
                        </a:p>
                      </a:txBody>
                      <a:tcPr marL="68580" marR="68580" marT="0" marB="0" anchor="ctr">
                        <a:blipFill>
                          <a:blip r:embed="rId4"/>
                          <a:stretch>
                            <a:fillRect l="-20185" t="-218103" r="-231" b="-118966"/>
                          </a:stretch>
                        </a:blipFill>
                      </a:tcPr>
                    </a:tc>
                    <a:extLst>
                      <a:ext uri="{0D108BD9-81ED-4DB2-BD59-A6C34878D82A}">
                        <a16:rowId xmlns:a16="http://schemas.microsoft.com/office/drawing/2014/main" val="2105069833"/>
                      </a:ext>
                    </a:extLst>
                  </a:tr>
                  <a:tr h="861462">
                    <a:tc>
                      <a:txBody>
                        <a:bodyPr/>
                        <a:lstStyle/>
                        <a:p>
                          <a:pPr>
                            <a:lnSpc>
                              <a:spcPct val="100000"/>
                            </a:lnSpc>
                            <a:buNone/>
                          </a:pPr>
                          <a:r>
                            <a:rPr lang="en-AU" sz="3600" b="0" kern="100">
                              <a:solidFill>
                                <a:sysClr val="windowText" lastClr="000000"/>
                              </a:solidFill>
                              <a:effectLst/>
                              <a:latin typeface="Arial" panose="020B0604020202020204" pitchFamily="34" charset="0"/>
                              <a:cs typeface="Arial" panose="020B0604020202020204" pitchFamily="34" charset="0"/>
                            </a:rPr>
                            <a:t> </a:t>
                          </a:r>
                          <a:endParaRPr lang="en-AU" sz="3600" b="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noFill/>
                      </a:tcPr>
                    </a:tc>
                    <a:tc>
                      <a:txBody>
                        <a:bodyPr/>
                        <a:lstStyle/>
                        <a:p>
                          <a:endParaRPr lang="en-US"/>
                        </a:p>
                      </a:txBody>
                      <a:tcPr marL="68580" marR="68580" marT="0" marB="0" anchor="ctr">
                        <a:blipFill>
                          <a:blip r:embed="rId4"/>
                          <a:stretch>
                            <a:fillRect l="-20185" t="-542647" r="-231" b="-102941"/>
                          </a:stretch>
                        </a:blipFill>
                      </a:tcPr>
                    </a:tc>
                    <a:extLst>
                      <a:ext uri="{0D108BD9-81ED-4DB2-BD59-A6C34878D82A}">
                        <a16:rowId xmlns:a16="http://schemas.microsoft.com/office/drawing/2014/main" val="14862394"/>
                      </a:ext>
                    </a:extLst>
                  </a:tr>
                  <a:tr h="861462">
                    <a:tc>
                      <a:txBody>
                        <a:bodyPr/>
                        <a:lstStyle/>
                        <a:p>
                          <a:pPr>
                            <a:lnSpc>
                              <a:spcPct val="100000"/>
                            </a:lnSpc>
                            <a:buNone/>
                          </a:pPr>
                          <a:r>
                            <a:rPr lang="en-AU" sz="3600" b="0" kern="100">
                              <a:solidFill>
                                <a:sysClr val="windowText" lastClr="000000"/>
                              </a:solidFill>
                              <a:effectLst/>
                              <a:latin typeface="Arial" panose="020B0604020202020204" pitchFamily="34" charset="0"/>
                              <a:cs typeface="Arial" panose="020B0604020202020204" pitchFamily="34" charset="0"/>
                            </a:rPr>
                            <a:t> </a:t>
                          </a:r>
                          <a:endParaRPr lang="en-AU" sz="3600" b="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noFill/>
                      </a:tcPr>
                    </a:tc>
                    <a:tc>
                      <a:txBody>
                        <a:bodyPr/>
                        <a:lstStyle/>
                        <a:p>
                          <a:endParaRPr lang="en-US"/>
                        </a:p>
                      </a:txBody>
                      <a:tcPr marL="68580" marR="68580" marT="0" marB="0" anchor="ctr">
                        <a:blipFill>
                          <a:blip r:embed="rId4"/>
                          <a:stretch>
                            <a:fillRect l="-20185" t="-642647" r="-231" b="-2941"/>
                          </a:stretch>
                        </a:blipFill>
                      </a:tcPr>
                    </a:tc>
                    <a:extLst>
                      <a:ext uri="{0D108BD9-81ED-4DB2-BD59-A6C34878D82A}">
                        <a16:rowId xmlns:a16="http://schemas.microsoft.com/office/drawing/2014/main" val="2406013046"/>
                      </a:ext>
                    </a:extLst>
                  </a:tr>
                </a:tbl>
              </a:graphicData>
            </a:graphic>
          </p:graphicFrame>
        </mc:Fallback>
      </mc:AlternateContent>
      <p:pic>
        <p:nvPicPr>
          <p:cNvPr id="11" name="Picture 10" descr="A cartoon of a hippo&#10;&#10;AI-generated content may be incorrect.">
            <a:extLst>
              <a:ext uri="{FF2B5EF4-FFF2-40B4-BE49-F238E27FC236}">
                <a16:creationId xmlns:a16="http://schemas.microsoft.com/office/drawing/2014/main" id="{72D1C461-53BA-1B29-2444-496BD367723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302927" y="8877300"/>
            <a:ext cx="1948560" cy="1388629"/>
          </a:xfrm>
          <a:prstGeom prst="rect">
            <a:avLst/>
          </a:prstGeom>
        </p:spPr>
      </p:pic>
      <p:pic>
        <p:nvPicPr>
          <p:cNvPr id="12" name="Picture 11" descr="A black line with black text&#10;&#10;AI-generated content may be incorrect.">
            <a:extLst>
              <a:ext uri="{FF2B5EF4-FFF2-40B4-BE49-F238E27FC236}">
                <a16:creationId xmlns:a16="http://schemas.microsoft.com/office/drawing/2014/main" id="{5C56EDC2-16C6-A2D1-A10F-FDDC3E6B5E1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775668" y="214402"/>
            <a:ext cx="5547164" cy="2664752"/>
          </a:xfrm>
          <a:prstGeom prst="rect">
            <a:avLst/>
          </a:prstGeom>
        </p:spPr>
      </p:pic>
    </p:spTree>
    <p:extLst>
      <p:ext uri="{BB962C8B-B14F-4D97-AF65-F5344CB8AC3E}">
        <p14:creationId xmlns:p14="http://schemas.microsoft.com/office/powerpoint/2010/main" val="284025383"/>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7948F5-BAEC-AA18-45DF-5711FDA70E3C}"/>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BFC9DE40-5A1C-3D83-28C8-04BB79CAA91B}"/>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941D5B78-96AE-481E-511F-C1FF3A06AFFD}"/>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1F994C20-5A78-C6E4-0E39-3D431612DF32}"/>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52CEBA9B-57D2-D545-75EE-557547B2F688}"/>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20B87423-A9C8-EB67-C3AD-326DE3E66056}"/>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F9DC1C8F-EBD4-52F7-DF73-6DAA69068B51}"/>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8C1C4D29-BB6D-A122-EC2E-AAD989A7128C}"/>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42</a:t>
            </a:r>
          </a:p>
        </p:txBody>
      </p:sp>
      <p:sp>
        <p:nvSpPr>
          <p:cNvPr id="17" name="Freeform 5">
            <a:extLst>
              <a:ext uri="{FF2B5EF4-FFF2-40B4-BE49-F238E27FC236}">
                <a16:creationId xmlns:a16="http://schemas.microsoft.com/office/drawing/2014/main" id="{531687E6-9C41-4FC8-7F92-EE5900AA7401}"/>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A2541FE9-3B8A-4765-0BF1-DFE01790C858}"/>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TRIGONOMETRIC RATIOS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117C3332-8C7A-8A5F-399E-206E796F04FA}"/>
              </a:ext>
            </a:extLst>
          </p:cNvPr>
          <p:cNvSpPr txBox="1"/>
          <p:nvPr/>
        </p:nvSpPr>
        <p:spPr>
          <a:xfrm>
            <a:off x="2269659" y="824925"/>
            <a:ext cx="6950541" cy="584775"/>
          </a:xfrm>
          <a:prstGeom prst="rect">
            <a:avLst/>
          </a:prstGeom>
          <a:noFill/>
        </p:spPr>
        <p:txBody>
          <a:bodyPr wrap="square">
            <a:spAutoFit/>
          </a:bodyPr>
          <a:lstStyle/>
          <a:p>
            <a:pPr>
              <a:buNone/>
            </a:pPr>
            <a:r>
              <a:rPr lang="en-AU" sz="3200" kern="100" dirty="0">
                <a:solidFill>
                  <a:srgbClr val="FF0000"/>
                </a:solidFill>
                <a:latin typeface="Arial" panose="020B0604020202020204" pitchFamily="34" charset="0"/>
                <a:ea typeface="Aptos" panose="020B0004020202020204" pitchFamily="34" charset="0"/>
                <a:cs typeface="Times New Roman" panose="02020603050405020304" pitchFamily="18" charset="0"/>
              </a:rPr>
              <a:t>Finding a missing side</a:t>
            </a:r>
            <a:r>
              <a:rPr lang="en-AU" sz="3200"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a:t>
            </a:r>
            <a:endParaRPr lang="en-AU" sz="32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2330E70B-09AD-D3D5-2925-DEE5541EE137}"/>
              </a:ext>
            </a:extLst>
          </p:cNvPr>
          <p:cNvSpPr txBox="1"/>
          <p:nvPr/>
        </p:nvSpPr>
        <p:spPr>
          <a:xfrm>
            <a:off x="2217976" y="1326059"/>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black and white circle with two people&#10;&#10;AI-generated content may be incorrect.">
            <a:extLst>
              <a:ext uri="{FF2B5EF4-FFF2-40B4-BE49-F238E27FC236}">
                <a16:creationId xmlns:a16="http://schemas.microsoft.com/office/drawing/2014/main" id="{2A3BB04E-36E5-2BF3-D5FE-B1D243BE3CA8}"/>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20" name="TextBox 19">
            <a:extLst>
              <a:ext uri="{FF2B5EF4-FFF2-40B4-BE49-F238E27FC236}">
                <a16:creationId xmlns:a16="http://schemas.microsoft.com/office/drawing/2014/main" id="{CB5A2ED2-400B-1525-AAB0-82EB5F1B4094}"/>
              </a:ext>
            </a:extLst>
          </p:cNvPr>
          <p:cNvSpPr txBox="1"/>
          <p:nvPr/>
        </p:nvSpPr>
        <p:spPr>
          <a:xfrm>
            <a:off x="2269659" y="2072048"/>
            <a:ext cx="15658783" cy="838371"/>
          </a:xfrm>
          <a:prstGeom prst="rect">
            <a:avLst/>
          </a:prstGeom>
          <a:noFill/>
        </p:spPr>
        <p:txBody>
          <a:bodyPr wrap="square">
            <a:spAutoFit/>
          </a:bodyPr>
          <a:lstStyle/>
          <a:p>
            <a:pPr lvl="0">
              <a:lnSpc>
                <a:spcPct val="150000"/>
              </a:lnSpc>
              <a:buSzPts val="1200"/>
            </a:pPr>
            <a:r>
              <a:rPr lang="en-AU" sz="3600" b="1"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1.</a:t>
            </a:r>
            <a:r>
              <a:rPr lang="en-AU" sz="3600" kern="100" dirty="0">
                <a:effectLst/>
                <a:latin typeface="Arial" panose="020B0604020202020204" pitchFamily="34" charset="0"/>
                <a:ea typeface="Aptos" panose="020B0004020202020204" pitchFamily="34" charset="0"/>
                <a:cs typeface="Times New Roman" panose="02020603050405020304" pitchFamily="18" charset="0"/>
              </a:rPr>
              <a:t> Find the missing side of the following triangles. </a:t>
            </a:r>
            <a:r>
              <a:rPr lang="en-AU" sz="3600" i="1" kern="100" dirty="0">
                <a:solidFill>
                  <a:srgbClr val="7F7F7F"/>
                </a:solidFill>
                <a:effectLst/>
                <a:latin typeface="Arial" panose="020B0604020202020204" pitchFamily="34" charset="0"/>
                <a:ea typeface="Aptos" panose="020B0004020202020204" pitchFamily="34" charset="0"/>
                <a:cs typeface="Times New Roman" panose="02020603050405020304" pitchFamily="18" charset="0"/>
              </a:rPr>
              <a:t>(solve for numerator)</a:t>
            </a:r>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21" name="Picture 20" descr="A black triangle with a square and a square with a square in the middle&#10;&#10;AI-generated content may be incorrect.">
            <a:extLst>
              <a:ext uri="{FF2B5EF4-FFF2-40B4-BE49-F238E27FC236}">
                <a16:creationId xmlns:a16="http://schemas.microsoft.com/office/drawing/2014/main" id="{09BFB9DD-A616-DEB4-6322-66823823A1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79414" y="3073968"/>
            <a:ext cx="4284699" cy="3064230"/>
          </a:xfrm>
          <a:prstGeom prst="rect">
            <a:avLst/>
          </a:prstGeom>
        </p:spPr>
      </p:pic>
      <p:pic>
        <p:nvPicPr>
          <p:cNvPr id="22" name="Picture 21" descr="A triangle with numbers and a line&#10;&#10;AI-generated content may be incorrect.">
            <a:extLst>
              <a:ext uri="{FF2B5EF4-FFF2-40B4-BE49-F238E27FC236}">
                <a16:creationId xmlns:a16="http://schemas.microsoft.com/office/drawing/2014/main" id="{C5570822-4A3F-44CE-A9C5-29873A3DB86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39200" y="3245961"/>
            <a:ext cx="4007187" cy="3023908"/>
          </a:xfrm>
          <a:prstGeom prst="rect">
            <a:avLst/>
          </a:prstGeom>
        </p:spPr>
      </p:pic>
    </p:spTree>
    <p:extLst>
      <p:ext uri="{BB962C8B-B14F-4D97-AF65-F5344CB8AC3E}">
        <p14:creationId xmlns:p14="http://schemas.microsoft.com/office/powerpoint/2010/main" val="1294436886"/>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D5E61B-FF36-54F1-AF4F-AD7CB75D45E4}"/>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82568633-A723-B2DC-DA2A-D6B3BA1F5D75}"/>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E93D749A-BA3E-6F31-C42E-8CC63ACAB67B}"/>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DFE34396-1B30-F4D4-1CC7-CF620678B9C5}"/>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9B36647F-C099-6D9B-43C6-3AE0C269DA01}"/>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BF56C6FC-CC73-B253-1F36-FD779B14D2F7}"/>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69BD0C6C-AEA1-245D-46E2-987AA3D0C40C}"/>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4D4BA816-43DA-6A2B-4FED-08EE13D6D41B}"/>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42</a:t>
            </a:r>
          </a:p>
        </p:txBody>
      </p:sp>
      <p:sp>
        <p:nvSpPr>
          <p:cNvPr id="17" name="Freeform 5">
            <a:extLst>
              <a:ext uri="{FF2B5EF4-FFF2-40B4-BE49-F238E27FC236}">
                <a16:creationId xmlns:a16="http://schemas.microsoft.com/office/drawing/2014/main" id="{290459D6-F2B6-8FCF-ACA1-8628AC7E1E9A}"/>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6569627F-2F9E-2E2A-CF99-31FCE1CC52A3}"/>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TRIGONOMETRIC RATIOS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184E598E-9226-B3C5-38BD-1C686BC2336F}"/>
              </a:ext>
            </a:extLst>
          </p:cNvPr>
          <p:cNvSpPr txBox="1"/>
          <p:nvPr/>
        </p:nvSpPr>
        <p:spPr>
          <a:xfrm>
            <a:off x="2269659" y="824925"/>
            <a:ext cx="6950541" cy="584775"/>
          </a:xfrm>
          <a:prstGeom prst="rect">
            <a:avLst/>
          </a:prstGeom>
          <a:noFill/>
        </p:spPr>
        <p:txBody>
          <a:bodyPr wrap="square">
            <a:spAutoFit/>
          </a:bodyPr>
          <a:lstStyle/>
          <a:p>
            <a:pPr>
              <a:buNone/>
            </a:pPr>
            <a:r>
              <a:rPr lang="en-AU" sz="3200" kern="100" dirty="0">
                <a:solidFill>
                  <a:srgbClr val="FF0000"/>
                </a:solidFill>
                <a:latin typeface="Arial" panose="020B0604020202020204" pitchFamily="34" charset="0"/>
                <a:ea typeface="Aptos" panose="020B0004020202020204" pitchFamily="34" charset="0"/>
                <a:cs typeface="Times New Roman" panose="02020603050405020304" pitchFamily="18" charset="0"/>
              </a:rPr>
              <a:t>Finding a missing side</a:t>
            </a:r>
            <a:r>
              <a:rPr lang="en-AU" sz="3200"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a:t>
            </a:r>
            <a:endParaRPr lang="en-AU" sz="32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A708E635-B11E-C5EB-0111-30A8E797A9F5}"/>
              </a:ext>
            </a:extLst>
          </p:cNvPr>
          <p:cNvSpPr txBox="1"/>
          <p:nvPr/>
        </p:nvSpPr>
        <p:spPr>
          <a:xfrm>
            <a:off x="2217976" y="1326059"/>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black and white circle with two people&#10;&#10;AI-generated content may be incorrect.">
            <a:extLst>
              <a:ext uri="{FF2B5EF4-FFF2-40B4-BE49-F238E27FC236}">
                <a16:creationId xmlns:a16="http://schemas.microsoft.com/office/drawing/2014/main" id="{26C113FE-9F0E-B231-00E4-6F4EF71E0A67}"/>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1" name="TextBox 10">
            <a:extLst>
              <a:ext uri="{FF2B5EF4-FFF2-40B4-BE49-F238E27FC236}">
                <a16:creationId xmlns:a16="http://schemas.microsoft.com/office/drawing/2014/main" id="{BD5E96B6-9441-69B0-4672-06E9539A2F1A}"/>
              </a:ext>
            </a:extLst>
          </p:cNvPr>
          <p:cNvSpPr txBox="1"/>
          <p:nvPr/>
        </p:nvSpPr>
        <p:spPr>
          <a:xfrm>
            <a:off x="2269659" y="2037261"/>
            <a:ext cx="15637341" cy="838371"/>
          </a:xfrm>
          <a:prstGeom prst="rect">
            <a:avLst/>
          </a:prstGeom>
          <a:noFill/>
        </p:spPr>
        <p:txBody>
          <a:bodyPr wrap="square">
            <a:spAutoFit/>
          </a:bodyPr>
          <a:lstStyle/>
          <a:p>
            <a:pPr lvl="0">
              <a:lnSpc>
                <a:spcPct val="150000"/>
              </a:lnSpc>
              <a:buSzPts val="1200"/>
            </a:pPr>
            <a:r>
              <a:rPr lang="en-AU" sz="3600" b="1"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2.</a:t>
            </a:r>
            <a:r>
              <a:rPr lang="en-AU" sz="3600" kern="100" dirty="0">
                <a:effectLst/>
                <a:latin typeface="Arial" panose="020B0604020202020204" pitchFamily="34" charset="0"/>
                <a:ea typeface="Aptos" panose="020B0004020202020204" pitchFamily="34" charset="0"/>
                <a:cs typeface="Times New Roman" panose="02020603050405020304" pitchFamily="18" charset="0"/>
              </a:rPr>
              <a:t> Find the missing side of the following triangles</a:t>
            </a:r>
            <a:r>
              <a:rPr lang="en-AU" sz="3600" i="1" kern="100" dirty="0">
                <a:effectLst/>
                <a:latin typeface="Arial" panose="020B0604020202020204" pitchFamily="34" charset="0"/>
                <a:ea typeface="Aptos" panose="020B0004020202020204" pitchFamily="34" charset="0"/>
                <a:cs typeface="Times New Roman" panose="02020603050405020304" pitchFamily="18" charset="0"/>
              </a:rPr>
              <a:t>.</a:t>
            </a:r>
            <a:r>
              <a:rPr lang="en-AU" sz="3600" i="1" kern="100" dirty="0">
                <a:solidFill>
                  <a:srgbClr val="7F7F7F"/>
                </a:solidFill>
                <a:effectLst/>
                <a:latin typeface="Arial" panose="020B0604020202020204" pitchFamily="34" charset="0"/>
                <a:ea typeface="Aptos" panose="020B0004020202020204" pitchFamily="34" charset="0"/>
                <a:cs typeface="Times New Roman" panose="02020603050405020304" pitchFamily="18" charset="0"/>
              </a:rPr>
              <a:t> (solve for denominator)</a:t>
            </a:r>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2" name="Picture 11" descr="A black triangle with black text&#10;&#10;AI-generated content may be incorrect.">
            <a:extLst>
              <a:ext uri="{FF2B5EF4-FFF2-40B4-BE49-F238E27FC236}">
                <a16:creationId xmlns:a16="http://schemas.microsoft.com/office/drawing/2014/main" id="{9B9ADF01-2E92-D7C9-9D95-89F0172B06C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61751" y="3288426"/>
            <a:ext cx="4039049" cy="2013500"/>
          </a:xfrm>
          <a:prstGeom prst="rect">
            <a:avLst/>
          </a:prstGeom>
        </p:spPr>
      </p:pic>
      <p:pic>
        <p:nvPicPr>
          <p:cNvPr id="13" name="Picture 12" descr="A black line with black text&#10;&#10;AI-generated content may be incorrect.">
            <a:extLst>
              <a:ext uri="{FF2B5EF4-FFF2-40B4-BE49-F238E27FC236}">
                <a16:creationId xmlns:a16="http://schemas.microsoft.com/office/drawing/2014/main" id="{BFA0B484-96D7-DF3B-6CF4-9050CF0C5CD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697890" y="3087232"/>
            <a:ext cx="2780878" cy="3966762"/>
          </a:xfrm>
          <a:prstGeom prst="rect">
            <a:avLst/>
          </a:prstGeom>
        </p:spPr>
      </p:pic>
    </p:spTree>
    <p:extLst>
      <p:ext uri="{BB962C8B-B14F-4D97-AF65-F5344CB8AC3E}">
        <p14:creationId xmlns:p14="http://schemas.microsoft.com/office/powerpoint/2010/main" val="2170948983"/>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FDB529-82FD-CAF1-024C-B72F1540091B}"/>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5A8A9AE6-E332-8378-86E1-16202CA904E9}"/>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E542B30E-B7A2-7092-91C3-43D247670C32}"/>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3B0C077F-A91F-B7AC-926F-BB1ED4B4D443}"/>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D84F32C0-8634-9FBD-7FC5-CD12DF15B161}"/>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3" name="TextBox 12">
            <a:extLst>
              <a:ext uri="{FF2B5EF4-FFF2-40B4-BE49-F238E27FC236}">
                <a16:creationId xmlns:a16="http://schemas.microsoft.com/office/drawing/2014/main" id="{621C6203-29A4-0F39-B144-8BC03ED9D1E2}"/>
              </a:ext>
            </a:extLst>
          </p:cNvPr>
          <p:cNvSpPr txBox="1"/>
          <p:nvPr/>
        </p:nvSpPr>
        <p:spPr>
          <a:xfrm>
            <a:off x="2688759" y="3390900"/>
            <a:ext cx="6950541" cy="1252843"/>
          </a:xfrm>
          <a:prstGeom prst="rect">
            <a:avLst/>
          </a:prstGeom>
          <a:noFill/>
        </p:spPr>
        <p:txBody>
          <a:bodyPr wrap="square">
            <a:spAutoFit/>
          </a:bodyPr>
          <a:lstStyle/>
          <a:p>
            <a:pPr>
              <a:lnSpc>
                <a:spcPct val="150000"/>
              </a:lnSpc>
              <a:buNone/>
            </a:pPr>
            <a:r>
              <a:rPr lang="en-AU" sz="56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Try it yourself.</a:t>
            </a:r>
            <a:endParaRPr lang="en-AU" sz="56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6" name="Text Box 3">
            <a:extLst>
              <a:ext uri="{FF2B5EF4-FFF2-40B4-BE49-F238E27FC236}">
                <a16:creationId xmlns:a16="http://schemas.microsoft.com/office/drawing/2014/main" id="{FED91913-5B8B-707C-EA81-324E38BE14EC}"/>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724BC053-2A62-B683-E61B-C2D2EF19D806}"/>
              </a:ext>
            </a:extLst>
          </p:cNvPr>
          <p:cNvSpPr txBox="1"/>
          <p:nvPr/>
        </p:nvSpPr>
        <p:spPr>
          <a:xfrm>
            <a:off x="2743200" y="4610100"/>
            <a:ext cx="13792200" cy="2019848"/>
          </a:xfrm>
          <a:prstGeom prst="rect">
            <a:avLst/>
          </a:prstGeom>
          <a:noFill/>
        </p:spPr>
        <p:txBody>
          <a:bodyPr wrap="square">
            <a:spAutoFit/>
          </a:bodyPr>
          <a:lstStyle/>
          <a:p>
            <a:pPr lvl="0">
              <a:lnSpc>
                <a:spcPct val="150000"/>
              </a:lnSpc>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Complete the ‘try it yourself’ questions on page 43 of your workbook.</a:t>
            </a:r>
            <a:endParaRPr lang="en-AU" sz="4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black and white circle with a person with their arms raised&#10;&#10;AI-generated content may be incorrect.">
            <a:extLst>
              <a:ext uri="{FF2B5EF4-FFF2-40B4-BE49-F238E27FC236}">
                <a16:creationId xmlns:a16="http://schemas.microsoft.com/office/drawing/2014/main" id="{5C857D5F-DD26-AD86-8B29-396EDB490658}"/>
              </a:ext>
            </a:extLst>
          </p:cNvPr>
          <p:cNvPicPr>
            <a:picLocks noChangeAspect="1"/>
          </p:cNvPicPr>
          <p:nvPr/>
        </p:nvPicPr>
        <p:blipFill>
          <a:blip r:embed="rId2"/>
          <a:stretch>
            <a:fillRect/>
          </a:stretch>
        </p:blipFill>
        <p:spPr>
          <a:xfrm>
            <a:off x="16383000" y="122014"/>
            <a:ext cx="1821086" cy="1821086"/>
          </a:xfrm>
          <a:prstGeom prst="rect">
            <a:avLst/>
          </a:prstGeom>
        </p:spPr>
      </p:pic>
      <p:sp>
        <p:nvSpPr>
          <p:cNvPr id="10" name="TextBox 6">
            <a:extLst>
              <a:ext uri="{FF2B5EF4-FFF2-40B4-BE49-F238E27FC236}">
                <a16:creationId xmlns:a16="http://schemas.microsoft.com/office/drawing/2014/main" id="{8A139014-4E74-A9C9-A9A7-221A6CF840F7}"/>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1CA47221-B9BD-4137-7360-14466082AE9C}"/>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43</a:t>
            </a:r>
          </a:p>
        </p:txBody>
      </p:sp>
      <p:sp>
        <p:nvSpPr>
          <p:cNvPr id="17" name="Freeform 5">
            <a:extLst>
              <a:ext uri="{FF2B5EF4-FFF2-40B4-BE49-F238E27FC236}">
                <a16:creationId xmlns:a16="http://schemas.microsoft.com/office/drawing/2014/main" id="{9940F96B-45C5-34EB-30FC-9F83A3C3BD52}"/>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3"/>
            <a:stretch>
              <a:fillRect/>
            </a:stretch>
          </a:blipFill>
        </p:spPr>
        <p:txBody>
          <a:bodyPr/>
          <a:lstStyle/>
          <a:p>
            <a:endParaRPr lang="en-US"/>
          </a:p>
        </p:txBody>
      </p:sp>
      <p:sp>
        <p:nvSpPr>
          <p:cNvPr id="5" name="TextBox 4">
            <a:extLst>
              <a:ext uri="{FF2B5EF4-FFF2-40B4-BE49-F238E27FC236}">
                <a16:creationId xmlns:a16="http://schemas.microsoft.com/office/drawing/2014/main" id="{177D9DD3-BF7B-E54F-58CB-FFAC1CD2735F}"/>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TRIGONOMETRIC RATIOS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095524F2-108A-ADC1-E13B-23C14482F76C}"/>
              </a:ext>
            </a:extLst>
          </p:cNvPr>
          <p:cNvSpPr txBox="1"/>
          <p:nvPr/>
        </p:nvSpPr>
        <p:spPr>
          <a:xfrm>
            <a:off x="2269659" y="824925"/>
            <a:ext cx="6950541" cy="584775"/>
          </a:xfrm>
          <a:prstGeom prst="rect">
            <a:avLst/>
          </a:prstGeom>
          <a:noFill/>
        </p:spPr>
        <p:txBody>
          <a:bodyPr wrap="square">
            <a:spAutoFit/>
          </a:bodyPr>
          <a:lstStyle/>
          <a:p>
            <a:pPr>
              <a:buNone/>
            </a:pPr>
            <a:r>
              <a:rPr lang="en-AU" sz="3200" kern="100" dirty="0">
                <a:solidFill>
                  <a:srgbClr val="FF0000"/>
                </a:solidFill>
                <a:latin typeface="Arial" panose="020B0604020202020204" pitchFamily="34" charset="0"/>
                <a:ea typeface="Aptos" panose="020B0004020202020204" pitchFamily="34" charset="0"/>
                <a:cs typeface="Times New Roman" panose="02020603050405020304" pitchFamily="18" charset="0"/>
              </a:rPr>
              <a:t>Finding a missing side</a:t>
            </a:r>
            <a:r>
              <a:rPr lang="en-AU" sz="3200"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a:t>
            </a:r>
            <a:endParaRPr lang="en-AU" sz="32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900564680"/>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80DEE5-CE0A-CDF9-03ED-384248579CAD}"/>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62410B8B-FE6F-3FE8-0711-B03DC6B429D0}"/>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BBE67CA3-B915-74B5-9CD1-7D80B4A47D4B}"/>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3C962574-EFF8-E998-F987-F455382EA0FB}"/>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3BF9E16D-9228-437B-327A-6E8D61B8969E}"/>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48BD11D8-5A45-2D24-0516-CF2589910B8F}"/>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ACC905CA-9F9E-C55C-A0ED-25949B99406F}"/>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20D36FAF-0337-5385-F4AE-8F777182EBBA}"/>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44</a:t>
            </a:r>
          </a:p>
        </p:txBody>
      </p:sp>
      <p:sp>
        <p:nvSpPr>
          <p:cNvPr id="17" name="Freeform 5">
            <a:extLst>
              <a:ext uri="{FF2B5EF4-FFF2-40B4-BE49-F238E27FC236}">
                <a16:creationId xmlns:a16="http://schemas.microsoft.com/office/drawing/2014/main" id="{76F5CA3C-B22D-0EDC-051E-1685D0BF85B2}"/>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452931DB-5E93-0DBC-91AD-97C8AD2C0CDA}"/>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TRIGONOMETRIC RATIOS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4DF8ADAF-9DCB-814E-D46C-6F3A3ED15BE7}"/>
              </a:ext>
            </a:extLst>
          </p:cNvPr>
          <p:cNvSpPr txBox="1"/>
          <p:nvPr/>
        </p:nvSpPr>
        <p:spPr>
          <a:xfrm>
            <a:off x="2269659" y="824925"/>
            <a:ext cx="6950541" cy="584775"/>
          </a:xfrm>
          <a:prstGeom prst="rect">
            <a:avLst/>
          </a:prstGeom>
          <a:noFill/>
        </p:spPr>
        <p:txBody>
          <a:bodyPr wrap="square">
            <a:spAutoFit/>
          </a:bodyPr>
          <a:lstStyle/>
          <a:p>
            <a:pPr>
              <a:buNone/>
            </a:pPr>
            <a:r>
              <a:rPr lang="en-AU" sz="3200" kern="100" dirty="0">
                <a:solidFill>
                  <a:srgbClr val="FF0000"/>
                </a:solidFill>
                <a:latin typeface="Arial" panose="020B0604020202020204" pitchFamily="34" charset="0"/>
                <a:ea typeface="Aptos" panose="020B0004020202020204" pitchFamily="34" charset="0"/>
                <a:cs typeface="Times New Roman" panose="02020603050405020304" pitchFamily="18" charset="0"/>
              </a:rPr>
              <a:t>Finding a missing angle</a:t>
            </a:r>
            <a:r>
              <a:rPr lang="en-AU" sz="3200"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a:t>
            </a:r>
            <a:endParaRPr lang="en-AU" sz="32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6" name="Picture 5" descr="A black and white logo of a person reading a book&#10;&#10;AI-generated content may be incorrect.">
            <a:extLst>
              <a:ext uri="{FF2B5EF4-FFF2-40B4-BE49-F238E27FC236}">
                <a16:creationId xmlns:a16="http://schemas.microsoft.com/office/drawing/2014/main" id="{62BF916B-17BC-D525-E534-D12F8A0AD346}"/>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12" name="TextBox 11">
            <a:extLst>
              <a:ext uri="{FF2B5EF4-FFF2-40B4-BE49-F238E27FC236}">
                <a16:creationId xmlns:a16="http://schemas.microsoft.com/office/drawing/2014/main" id="{97D066C7-7FBC-E6FF-A380-ECD6132A2602}"/>
              </a:ext>
            </a:extLst>
          </p:cNvPr>
          <p:cNvSpPr txBox="1"/>
          <p:nvPr/>
        </p:nvSpPr>
        <p:spPr>
          <a:xfrm>
            <a:off x="2209800" y="1485900"/>
            <a:ext cx="15256341" cy="755528"/>
          </a:xfrm>
          <a:prstGeom prst="rect">
            <a:avLst/>
          </a:prstGeom>
          <a:noFill/>
        </p:spPr>
        <p:txBody>
          <a:bodyPr wrap="square">
            <a:spAutoFit/>
          </a:bodyPr>
          <a:lstStyle/>
          <a:p>
            <a:pPr>
              <a:lnSpc>
                <a:spcPct val="150000"/>
              </a:lnSpc>
              <a:buNone/>
            </a:pPr>
            <a:r>
              <a:rPr lang="en-AU" sz="3200" b="1"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Worked example 1. </a:t>
            </a:r>
            <a:r>
              <a:rPr lang="en-AU" sz="3200" b="1" kern="100" dirty="0">
                <a:solidFill>
                  <a:srgbClr val="28466A"/>
                </a:solidFill>
                <a:effectLst/>
                <a:latin typeface="Arial" panose="020B0604020202020204" pitchFamily="34" charset="0"/>
                <a:ea typeface="Aptos" panose="020B0004020202020204" pitchFamily="34" charset="0"/>
                <a:cs typeface="Times New Roman" panose="02020603050405020304" pitchFamily="18" charset="0"/>
              </a:rPr>
              <a:t>Finding an unknown angle by rearranging SOH CAH TOA</a:t>
            </a:r>
            <a:endParaRPr lang="en-AU" sz="3200" kern="100" dirty="0">
              <a:solidFill>
                <a:srgbClr val="28466A"/>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math equations and formulas&#10;&#10;AI-generated content may be incorrect.">
            <a:extLst>
              <a:ext uri="{FF2B5EF4-FFF2-40B4-BE49-F238E27FC236}">
                <a16:creationId xmlns:a16="http://schemas.microsoft.com/office/drawing/2014/main" id="{BE6F03EE-1FA2-9999-49BE-CB64853E6A1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38400" y="2476500"/>
            <a:ext cx="15254988" cy="7662242"/>
          </a:xfrm>
          <a:prstGeom prst="rect">
            <a:avLst/>
          </a:prstGeom>
        </p:spPr>
      </p:pic>
    </p:spTree>
    <p:extLst>
      <p:ext uri="{BB962C8B-B14F-4D97-AF65-F5344CB8AC3E}">
        <p14:creationId xmlns:p14="http://schemas.microsoft.com/office/powerpoint/2010/main" val="1459142097"/>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B0FE5E-770E-EF90-FF3D-C038C02443DA}"/>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9B5E89C9-6925-F7F0-EC22-DFAD5E97C634}"/>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4121D4D0-C41E-0675-30FB-805093F226DD}"/>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B32101E2-65B6-B4AA-9D78-69F17FD41F72}"/>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4675E268-1897-08D9-7186-83257758F12E}"/>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0BF1E2F6-E179-3026-F719-20FC45041257}"/>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D1FE7FEA-84A5-B823-000C-01E48B4E4BC8}"/>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9737F490-6296-E62C-4884-54D850296191}"/>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44</a:t>
            </a:r>
          </a:p>
        </p:txBody>
      </p:sp>
      <p:sp>
        <p:nvSpPr>
          <p:cNvPr id="17" name="Freeform 5">
            <a:extLst>
              <a:ext uri="{FF2B5EF4-FFF2-40B4-BE49-F238E27FC236}">
                <a16:creationId xmlns:a16="http://schemas.microsoft.com/office/drawing/2014/main" id="{C186020F-8F7A-D08A-7781-05F747278519}"/>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6190AABE-B45C-6A66-5C4F-CC4CB3BEC77E}"/>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TRIGONOMETRIC RATIOS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ABEE5E9B-CB30-9E48-0696-1509C4350E95}"/>
              </a:ext>
            </a:extLst>
          </p:cNvPr>
          <p:cNvSpPr txBox="1"/>
          <p:nvPr/>
        </p:nvSpPr>
        <p:spPr>
          <a:xfrm>
            <a:off x="2269659" y="824925"/>
            <a:ext cx="6950541" cy="584775"/>
          </a:xfrm>
          <a:prstGeom prst="rect">
            <a:avLst/>
          </a:prstGeom>
          <a:noFill/>
        </p:spPr>
        <p:txBody>
          <a:bodyPr wrap="square">
            <a:spAutoFit/>
          </a:bodyPr>
          <a:lstStyle/>
          <a:p>
            <a:pPr>
              <a:buNone/>
            </a:pPr>
            <a:r>
              <a:rPr lang="en-AU" sz="3200" kern="100" dirty="0">
                <a:solidFill>
                  <a:srgbClr val="FF0000"/>
                </a:solidFill>
                <a:latin typeface="Arial" panose="020B0604020202020204" pitchFamily="34" charset="0"/>
                <a:ea typeface="Aptos" panose="020B0004020202020204" pitchFamily="34" charset="0"/>
                <a:cs typeface="Times New Roman" panose="02020603050405020304" pitchFamily="18" charset="0"/>
              </a:rPr>
              <a:t>Finding a missing angle</a:t>
            </a:r>
            <a:r>
              <a:rPr lang="en-AU" sz="3200"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a:t>
            </a:r>
            <a:endParaRPr lang="en-AU" sz="32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1" name="Picture 10" descr="A math equations and formulas&#10;&#10;AI-generated content may be incorrect.">
            <a:extLst>
              <a:ext uri="{FF2B5EF4-FFF2-40B4-BE49-F238E27FC236}">
                <a16:creationId xmlns:a16="http://schemas.microsoft.com/office/drawing/2014/main" id="{136B438B-2059-5762-38F8-6C5132D30D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55760" y="3086794"/>
            <a:ext cx="15751240" cy="6476306"/>
          </a:xfrm>
          <a:prstGeom prst="rect">
            <a:avLst/>
          </a:prstGeom>
        </p:spPr>
      </p:pic>
      <p:sp>
        <p:nvSpPr>
          <p:cNvPr id="18" name="TextBox 17">
            <a:extLst>
              <a:ext uri="{FF2B5EF4-FFF2-40B4-BE49-F238E27FC236}">
                <a16:creationId xmlns:a16="http://schemas.microsoft.com/office/drawing/2014/main" id="{CBD47A96-34E5-844D-CBB8-E192627919A3}"/>
              </a:ext>
            </a:extLst>
          </p:cNvPr>
          <p:cNvSpPr txBox="1"/>
          <p:nvPr/>
        </p:nvSpPr>
        <p:spPr>
          <a:xfrm>
            <a:off x="2269659" y="2019300"/>
            <a:ext cx="14401800" cy="626262"/>
          </a:xfrm>
          <a:prstGeom prst="rect">
            <a:avLst/>
          </a:prstGeom>
          <a:noFill/>
        </p:spPr>
        <p:txBody>
          <a:bodyPr wrap="square">
            <a:spAutoFit/>
          </a:bodyPr>
          <a:lstStyle/>
          <a:p>
            <a:pPr>
              <a:lnSpc>
                <a:spcPct val="115000"/>
              </a:lnSpc>
              <a:buNone/>
            </a:pPr>
            <a:r>
              <a:rPr lang="en-AU" sz="3200" b="1"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Worked example 2. </a:t>
            </a:r>
            <a:r>
              <a:rPr lang="en-AU" sz="3200" b="1" kern="100" dirty="0">
                <a:effectLst/>
                <a:latin typeface="Arial" panose="020B0604020202020204" pitchFamily="34" charset="0"/>
                <a:ea typeface="Aptos" panose="020B0004020202020204" pitchFamily="34" charset="0"/>
                <a:cs typeface="Times New Roman" panose="02020603050405020304" pitchFamily="18" charset="0"/>
              </a:rPr>
              <a:t>Finding unknown angle using shortcut formula.</a:t>
            </a:r>
            <a:endParaRPr lang="en-AU" sz="32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9" name="Picture 18" descr="A black and white logo of a person reading a book&#10;&#10;AI-generated content may be incorrect.">
            <a:extLst>
              <a:ext uri="{FF2B5EF4-FFF2-40B4-BE49-F238E27FC236}">
                <a16:creationId xmlns:a16="http://schemas.microsoft.com/office/drawing/2014/main" id="{3F1AA425-5AA0-9D05-0270-8BD9F02AC497}"/>
              </a:ext>
            </a:extLst>
          </p:cNvPr>
          <p:cNvPicPr>
            <a:picLocks noChangeAspect="1"/>
          </p:cNvPicPr>
          <p:nvPr/>
        </p:nvPicPr>
        <p:blipFill>
          <a:blip r:embed="rId4"/>
          <a:stretch>
            <a:fillRect/>
          </a:stretch>
        </p:blipFill>
        <p:spPr>
          <a:xfrm>
            <a:off x="16535400" y="76517"/>
            <a:ext cx="1714183" cy="1714183"/>
          </a:xfrm>
          <a:prstGeom prst="rect">
            <a:avLst/>
          </a:prstGeom>
        </p:spPr>
      </p:pic>
    </p:spTree>
    <p:extLst>
      <p:ext uri="{BB962C8B-B14F-4D97-AF65-F5344CB8AC3E}">
        <p14:creationId xmlns:p14="http://schemas.microsoft.com/office/powerpoint/2010/main" val="3810219724"/>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5E0B20-DBE8-2AF9-DAFB-453A7D12A97B}"/>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2F0C1AE3-C9D2-959B-FDF6-6865D2AF2195}"/>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436087A8-1034-2AF4-9C2E-329D9ED96B06}"/>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97353EC5-4790-D87F-FDEE-19D4B07F2268}"/>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BFF78E2A-48E3-FF01-4D32-E00B092A31A5}"/>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522BF8B2-66D6-4792-B8D7-A08BDD7143C3}"/>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CD2D3321-7EB3-96C5-A898-BB62D8FA1CDF}"/>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58F73CB9-EF6F-35AD-0519-40BCD3D6B955}"/>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45</a:t>
            </a:r>
          </a:p>
        </p:txBody>
      </p:sp>
      <p:sp>
        <p:nvSpPr>
          <p:cNvPr id="17" name="Freeform 5">
            <a:extLst>
              <a:ext uri="{FF2B5EF4-FFF2-40B4-BE49-F238E27FC236}">
                <a16:creationId xmlns:a16="http://schemas.microsoft.com/office/drawing/2014/main" id="{65FCF85C-B0DD-59CB-75EE-B271A6F01917}"/>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39D88613-D2BD-3CB1-583C-DFCD1CBC58BD}"/>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TRIGONOMETRIC RATIOS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676209C8-C299-BCCB-0205-8FA4FEC359D7}"/>
              </a:ext>
            </a:extLst>
          </p:cNvPr>
          <p:cNvSpPr txBox="1"/>
          <p:nvPr/>
        </p:nvSpPr>
        <p:spPr>
          <a:xfrm>
            <a:off x="2269659" y="824925"/>
            <a:ext cx="6950541" cy="584775"/>
          </a:xfrm>
          <a:prstGeom prst="rect">
            <a:avLst/>
          </a:prstGeom>
          <a:noFill/>
        </p:spPr>
        <p:txBody>
          <a:bodyPr wrap="square">
            <a:spAutoFit/>
          </a:bodyPr>
          <a:lstStyle/>
          <a:p>
            <a:pPr>
              <a:buNone/>
            </a:pPr>
            <a:r>
              <a:rPr lang="en-AU" sz="3200" kern="100" dirty="0">
                <a:solidFill>
                  <a:srgbClr val="FF0000"/>
                </a:solidFill>
                <a:latin typeface="Arial" panose="020B0604020202020204" pitchFamily="34" charset="0"/>
                <a:ea typeface="Aptos" panose="020B0004020202020204" pitchFamily="34" charset="0"/>
                <a:cs typeface="Times New Roman" panose="02020603050405020304" pitchFamily="18" charset="0"/>
              </a:rPr>
              <a:t>Finding a missing angle</a:t>
            </a:r>
            <a:r>
              <a:rPr lang="en-AU" sz="3200"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a:t>
            </a:r>
            <a:endParaRPr lang="en-AU" sz="32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6" name="Picture 5" descr="A black and white circle with two people&#10;&#10;AI-generated content may be incorrect.">
            <a:extLst>
              <a:ext uri="{FF2B5EF4-FFF2-40B4-BE49-F238E27FC236}">
                <a16:creationId xmlns:a16="http://schemas.microsoft.com/office/drawing/2014/main" id="{80E4127C-D17B-E42B-066A-5B3201E04B7B}"/>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2" name="TextBox 11">
            <a:extLst>
              <a:ext uri="{FF2B5EF4-FFF2-40B4-BE49-F238E27FC236}">
                <a16:creationId xmlns:a16="http://schemas.microsoft.com/office/drawing/2014/main" id="{55B644AE-79E9-E346-AC31-8208F3AFBAF2}"/>
              </a:ext>
            </a:extLst>
          </p:cNvPr>
          <p:cNvSpPr txBox="1"/>
          <p:nvPr/>
        </p:nvSpPr>
        <p:spPr>
          <a:xfrm>
            <a:off x="2279598" y="2117664"/>
            <a:ext cx="9253330" cy="838371"/>
          </a:xfrm>
          <a:prstGeom prst="rect">
            <a:avLst/>
          </a:prstGeom>
          <a:noFill/>
        </p:spPr>
        <p:txBody>
          <a:bodyPr wrap="square">
            <a:spAutoFit/>
          </a:bodyPr>
          <a:lstStyle/>
          <a:p>
            <a:pPr lvl="0">
              <a:lnSpc>
                <a:spcPct val="150000"/>
              </a:lnSpc>
              <a:buSzPts val="1200"/>
            </a:pPr>
            <a:r>
              <a:rPr lang="en-AU" sz="3600" b="1"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1.</a:t>
            </a:r>
            <a:r>
              <a:rPr lang="en-AU" sz="3600" kern="100" dirty="0">
                <a:effectLst/>
                <a:latin typeface="Arial" panose="020B0604020202020204" pitchFamily="34" charset="0"/>
                <a:ea typeface="Aptos" panose="020B0004020202020204" pitchFamily="34" charset="0"/>
                <a:cs typeface="Times New Roman" panose="02020603050405020304" pitchFamily="18" charset="0"/>
              </a:rPr>
              <a:t> Find the missing angle in each triangle.</a:t>
            </a:r>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3" name="TextBox 12">
            <a:extLst>
              <a:ext uri="{FF2B5EF4-FFF2-40B4-BE49-F238E27FC236}">
                <a16:creationId xmlns:a16="http://schemas.microsoft.com/office/drawing/2014/main" id="{1620A54B-96DA-8C03-9F15-5AF727132517}"/>
              </a:ext>
            </a:extLst>
          </p:cNvPr>
          <p:cNvSpPr txBox="1"/>
          <p:nvPr/>
        </p:nvSpPr>
        <p:spPr>
          <a:xfrm>
            <a:off x="2217976" y="1326059"/>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triangle with text and numbers&#10;&#10;AI-generated content may be incorrect.">
            <a:extLst>
              <a:ext uri="{FF2B5EF4-FFF2-40B4-BE49-F238E27FC236}">
                <a16:creationId xmlns:a16="http://schemas.microsoft.com/office/drawing/2014/main" id="{3156A677-D096-5E7D-414D-12E3E5C1EA9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43200" y="3260664"/>
            <a:ext cx="4741448" cy="4242857"/>
          </a:xfrm>
          <a:prstGeom prst="rect">
            <a:avLst/>
          </a:prstGeom>
        </p:spPr>
      </p:pic>
    </p:spTree>
    <p:extLst>
      <p:ext uri="{BB962C8B-B14F-4D97-AF65-F5344CB8AC3E}">
        <p14:creationId xmlns:p14="http://schemas.microsoft.com/office/powerpoint/2010/main" val="1160092335"/>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CE6BA1-DA51-60EF-F59F-23F3F45008C1}"/>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FEE7F12E-E1E1-D26C-01A3-F92EC2982E19}"/>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423A9F76-E2DB-3808-5991-021FD8EEC2C7}"/>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EFA77985-0637-6DB3-F294-7017A78EEF99}"/>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2138BF70-E92F-FF0C-BB9C-9599467C60F5}"/>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78B75123-0843-666C-BF4A-4C6CD88DBE20}"/>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F155397F-896C-D1DC-30C7-F900671B85AC}"/>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FD63601A-47BD-1C11-E615-4D219E578739}"/>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45</a:t>
            </a:r>
          </a:p>
        </p:txBody>
      </p:sp>
      <p:sp>
        <p:nvSpPr>
          <p:cNvPr id="17" name="Freeform 5">
            <a:extLst>
              <a:ext uri="{FF2B5EF4-FFF2-40B4-BE49-F238E27FC236}">
                <a16:creationId xmlns:a16="http://schemas.microsoft.com/office/drawing/2014/main" id="{28B15B85-29E1-C5A8-BB94-FBEDE8ADBA86}"/>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2EC04547-F39A-4CFC-EE0A-08D1BB0DC538}"/>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TRIGONOMETRIC RATIOS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808506B5-B14E-FBC0-61A9-DE24D7B784D2}"/>
              </a:ext>
            </a:extLst>
          </p:cNvPr>
          <p:cNvSpPr txBox="1"/>
          <p:nvPr/>
        </p:nvSpPr>
        <p:spPr>
          <a:xfrm>
            <a:off x="2269659" y="824925"/>
            <a:ext cx="6950541" cy="584775"/>
          </a:xfrm>
          <a:prstGeom prst="rect">
            <a:avLst/>
          </a:prstGeom>
          <a:noFill/>
        </p:spPr>
        <p:txBody>
          <a:bodyPr wrap="square">
            <a:spAutoFit/>
          </a:bodyPr>
          <a:lstStyle/>
          <a:p>
            <a:pPr>
              <a:buNone/>
            </a:pPr>
            <a:r>
              <a:rPr lang="en-AU" sz="3200" kern="100" dirty="0">
                <a:solidFill>
                  <a:srgbClr val="FF0000"/>
                </a:solidFill>
                <a:latin typeface="Arial" panose="020B0604020202020204" pitchFamily="34" charset="0"/>
                <a:ea typeface="Aptos" panose="020B0004020202020204" pitchFamily="34" charset="0"/>
                <a:cs typeface="Times New Roman" panose="02020603050405020304" pitchFamily="18" charset="0"/>
              </a:rPr>
              <a:t>Finding a missing angle</a:t>
            </a:r>
            <a:r>
              <a:rPr lang="en-AU" sz="3200"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a:t>
            </a:r>
            <a:endParaRPr lang="en-AU" sz="32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6" name="Picture 5" descr="A black and white circle with two people&#10;&#10;AI-generated content may be incorrect.">
            <a:extLst>
              <a:ext uri="{FF2B5EF4-FFF2-40B4-BE49-F238E27FC236}">
                <a16:creationId xmlns:a16="http://schemas.microsoft.com/office/drawing/2014/main" id="{8A80215B-2520-9E0C-D15D-0D074E6B1E87}"/>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2" name="TextBox 11">
            <a:extLst>
              <a:ext uri="{FF2B5EF4-FFF2-40B4-BE49-F238E27FC236}">
                <a16:creationId xmlns:a16="http://schemas.microsoft.com/office/drawing/2014/main" id="{AA652BAC-1657-1620-F7BE-97A560D30C71}"/>
              </a:ext>
            </a:extLst>
          </p:cNvPr>
          <p:cNvSpPr txBox="1"/>
          <p:nvPr/>
        </p:nvSpPr>
        <p:spPr>
          <a:xfrm>
            <a:off x="2279598" y="2117664"/>
            <a:ext cx="9253330" cy="838371"/>
          </a:xfrm>
          <a:prstGeom prst="rect">
            <a:avLst/>
          </a:prstGeom>
          <a:noFill/>
        </p:spPr>
        <p:txBody>
          <a:bodyPr wrap="square">
            <a:spAutoFit/>
          </a:bodyPr>
          <a:lstStyle/>
          <a:p>
            <a:pPr lvl="0">
              <a:lnSpc>
                <a:spcPct val="150000"/>
              </a:lnSpc>
              <a:buSzPts val="1200"/>
            </a:pPr>
            <a:r>
              <a:rPr lang="en-AU" sz="3600" b="1"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1.</a:t>
            </a:r>
            <a:r>
              <a:rPr lang="en-AU" sz="3600" kern="100" dirty="0">
                <a:effectLst/>
                <a:latin typeface="Arial" panose="020B0604020202020204" pitchFamily="34" charset="0"/>
                <a:ea typeface="Aptos" panose="020B0004020202020204" pitchFamily="34" charset="0"/>
                <a:cs typeface="Times New Roman" panose="02020603050405020304" pitchFamily="18" charset="0"/>
              </a:rPr>
              <a:t> Find the missing angle in each triangle.</a:t>
            </a:r>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3" name="TextBox 12">
            <a:extLst>
              <a:ext uri="{FF2B5EF4-FFF2-40B4-BE49-F238E27FC236}">
                <a16:creationId xmlns:a16="http://schemas.microsoft.com/office/drawing/2014/main" id="{907AD81D-724D-3C1A-FF86-EF361393E6BE}"/>
              </a:ext>
            </a:extLst>
          </p:cNvPr>
          <p:cNvSpPr txBox="1"/>
          <p:nvPr/>
        </p:nvSpPr>
        <p:spPr>
          <a:xfrm>
            <a:off x="2217976" y="1326059"/>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descr="A triangle with the size of the triangle&#10;&#10;AI-generated content may be incorrect.">
            <a:extLst>
              <a:ext uri="{FF2B5EF4-FFF2-40B4-BE49-F238E27FC236}">
                <a16:creationId xmlns:a16="http://schemas.microsoft.com/office/drawing/2014/main" id="{3AD88B2B-774D-5C05-B1CB-4DE8107BBA2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72482" y="3295451"/>
            <a:ext cx="8205936" cy="3384057"/>
          </a:xfrm>
          <a:prstGeom prst="rect">
            <a:avLst/>
          </a:prstGeom>
        </p:spPr>
      </p:pic>
    </p:spTree>
    <p:extLst>
      <p:ext uri="{BB962C8B-B14F-4D97-AF65-F5344CB8AC3E}">
        <p14:creationId xmlns:p14="http://schemas.microsoft.com/office/powerpoint/2010/main" val="3368692707"/>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315EAE-F7C7-804F-8BFE-4C090C9C173C}"/>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9A0B096E-27D4-1C96-0ED9-F717DCA460B2}"/>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DB8D65BC-3853-AE9B-1902-481A51152BF7}"/>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534B5DA5-D0B4-364E-D438-315292CF3CC9}"/>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F8ED3DFE-988E-89D4-150F-73F1FE4977A6}"/>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45B029EE-D48A-C90B-B0C6-41B7EBBCF9FB}"/>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EF0ADC23-F48C-26D2-CE63-B744BE099D3B}"/>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6355D500-CF9E-B4AE-74E9-7FA7600DEB96}"/>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45</a:t>
            </a:r>
          </a:p>
        </p:txBody>
      </p:sp>
      <p:sp>
        <p:nvSpPr>
          <p:cNvPr id="17" name="Freeform 5">
            <a:extLst>
              <a:ext uri="{FF2B5EF4-FFF2-40B4-BE49-F238E27FC236}">
                <a16:creationId xmlns:a16="http://schemas.microsoft.com/office/drawing/2014/main" id="{B5D96369-D9AA-8D5A-C473-838B40A6ED04}"/>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BA2A656C-D584-A690-658B-D598A556D505}"/>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TRIGONOMETRIC RATIOS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AFBC6945-ED30-36FA-DDCA-8EFE6DD046A8}"/>
              </a:ext>
            </a:extLst>
          </p:cNvPr>
          <p:cNvSpPr txBox="1"/>
          <p:nvPr/>
        </p:nvSpPr>
        <p:spPr>
          <a:xfrm>
            <a:off x="2269659" y="824925"/>
            <a:ext cx="6950541" cy="584775"/>
          </a:xfrm>
          <a:prstGeom prst="rect">
            <a:avLst/>
          </a:prstGeom>
          <a:noFill/>
        </p:spPr>
        <p:txBody>
          <a:bodyPr wrap="square">
            <a:spAutoFit/>
          </a:bodyPr>
          <a:lstStyle/>
          <a:p>
            <a:pPr>
              <a:buNone/>
            </a:pPr>
            <a:r>
              <a:rPr lang="en-AU" sz="3200" kern="100" dirty="0">
                <a:solidFill>
                  <a:srgbClr val="FF0000"/>
                </a:solidFill>
                <a:latin typeface="Arial" panose="020B0604020202020204" pitchFamily="34" charset="0"/>
                <a:ea typeface="Aptos" panose="020B0004020202020204" pitchFamily="34" charset="0"/>
                <a:cs typeface="Times New Roman" panose="02020603050405020304" pitchFamily="18" charset="0"/>
              </a:rPr>
              <a:t>Finding a missing angle</a:t>
            </a:r>
            <a:r>
              <a:rPr lang="en-AU" sz="3200"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a:t>
            </a:r>
            <a:endParaRPr lang="en-AU" sz="32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6" name="Picture 5" descr="A black and white circle with two people&#10;&#10;AI-generated content may be incorrect.">
            <a:extLst>
              <a:ext uri="{FF2B5EF4-FFF2-40B4-BE49-F238E27FC236}">
                <a16:creationId xmlns:a16="http://schemas.microsoft.com/office/drawing/2014/main" id="{EB7004C8-57EC-92D4-310D-76FEB2CFE448}"/>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3" name="TextBox 12">
            <a:extLst>
              <a:ext uri="{FF2B5EF4-FFF2-40B4-BE49-F238E27FC236}">
                <a16:creationId xmlns:a16="http://schemas.microsoft.com/office/drawing/2014/main" id="{99401F85-386A-CAB5-AB5D-5225DC8C4660}"/>
              </a:ext>
            </a:extLst>
          </p:cNvPr>
          <p:cNvSpPr txBox="1"/>
          <p:nvPr/>
        </p:nvSpPr>
        <p:spPr>
          <a:xfrm>
            <a:off x="2217976" y="1326059"/>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5" name="TextBox 14">
            <a:extLst>
              <a:ext uri="{FF2B5EF4-FFF2-40B4-BE49-F238E27FC236}">
                <a16:creationId xmlns:a16="http://schemas.microsoft.com/office/drawing/2014/main" id="{AB821E28-4F9D-847F-AF19-E27BDBF1AF84}"/>
              </a:ext>
            </a:extLst>
          </p:cNvPr>
          <p:cNvSpPr txBox="1"/>
          <p:nvPr/>
        </p:nvSpPr>
        <p:spPr>
          <a:xfrm>
            <a:off x="2269659" y="2100628"/>
            <a:ext cx="15713541" cy="2500364"/>
          </a:xfrm>
          <a:prstGeom prst="rect">
            <a:avLst/>
          </a:prstGeom>
          <a:noFill/>
        </p:spPr>
        <p:txBody>
          <a:bodyPr wrap="square">
            <a:spAutoFit/>
          </a:bodyPr>
          <a:lstStyle/>
          <a:p>
            <a:pPr lvl="0">
              <a:lnSpc>
                <a:spcPct val="150000"/>
              </a:lnSpc>
              <a:buSzPts val="1200"/>
            </a:pPr>
            <a:r>
              <a:rPr lang="en-AU" sz="3600" b="1"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2.</a:t>
            </a:r>
            <a:r>
              <a:rPr lang="en-AU" sz="3600" kern="100" dirty="0">
                <a:effectLst/>
                <a:latin typeface="Arial" panose="020B0604020202020204" pitchFamily="34" charset="0"/>
                <a:ea typeface="Aptos" panose="020B0004020202020204" pitchFamily="34" charset="0"/>
                <a:cs typeface="Times New Roman" panose="02020603050405020304" pitchFamily="18" charset="0"/>
              </a:rPr>
              <a:t> Jack Gunston is lining up for a shot for a goal. If he makes it, Hawthorn win the AFL grand final. He is 45m out from goal line, the goal posts are 6.4 metres apart. By what angle of error (X) can he stray and still score a goal?</a:t>
            </a:r>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8" name="Picture 17" descr="A diagram of a distance&#10;&#10;AI-generated content may be incorrect.">
            <a:extLst>
              <a:ext uri="{FF2B5EF4-FFF2-40B4-BE49-F238E27FC236}">
                <a16:creationId xmlns:a16="http://schemas.microsoft.com/office/drawing/2014/main" id="{3F972D91-0935-7326-C40B-ADEDEEBDDD7A}"/>
              </a:ext>
            </a:extLst>
          </p:cNvPr>
          <p:cNvPicPr>
            <a:picLocks noChangeAspect="1"/>
          </p:cNvPicPr>
          <p:nvPr/>
        </p:nvPicPr>
        <p:blipFill rotWithShape="1">
          <a:blip r:embed="rId4">
            <a:extLst>
              <a:ext uri="{28A0092B-C50C-407E-A947-70E740481C1C}">
                <a14:useLocalDpi xmlns:a14="http://schemas.microsoft.com/office/drawing/2010/main" val="0"/>
              </a:ext>
            </a:extLst>
          </a:blip>
          <a:srcRect r="19634"/>
          <a:stretch>
            <a:fillRect/>
          </a:stretch>
        </p:blipFill>
        <p:spPr bwMode="auto">
          <a:xfrm>
            <a:off x="2190679" y="4546600"/>
            <a:ext cx="5277120" cy="35687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4535474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144783-1A40-C0F4-7DCA-6631B0266389}"/>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9986BAD1-0EDE-2626-B91C-63627C4950E3}"/>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D891A0A3-3048-32B6-E319-818A38444EFD}"/>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CDFBF269-33D7-EE6D-1170-0C6293AE78A7}"/>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9E4D4721-E688-2D30-E90E-B0F8F827119B}"/>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C8F48361-F842-9086-2E76-1993B21E5DF9}"/>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5C06E128-1E98-A7A0-B632-1E28EA7738A3}"/>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312F29E4-8661-05F7-D339-04D7F7399A23}"/>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4</a:t>
            </a:r>
          </a:p>
        </p:txBody>
      </p:sp>
      <p:sp>
        <p:nvSpPr>
          <p:cNvPr id="17" name="Freeform 5">
            <a:extLst>
              <a:ext uri="{FF2B5EF4-FFF2-40B4-BE49-F238E27FC236}">
                <a16:creationId xmlns:a16="http://schemas.microsoft.com/office/drawing/2014/main" id="{977BFEB6-D124-FE3A-B252-4429BFA2333E}"/>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5245D5F4-7854-CA79-BD93-27BB1C8D3FCB}"/>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PERIMETER</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A3BFC837-35CF-CAD3-3CFD-38B77E26F1EC}"/>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examples.</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descr="A black and white logo of a person reading a book&#10;&#10;AI-generated content may be incorrect.">
            <a:extLst>
              <a:ext uri="{FF2B5EF4-FFF2-40B4-BE49-F238E27FC236}">
                <a16:creationId xmlns:a16="http://schemas.microsoft.com/office/drawing/2014/main" id="{A764A574-4AF9-F4B4-7E98-A2AACD059279}"/>
              </a:ext>
            </a:extLst>
          </p:cNvPr>
          <p:cNvPicPr>
            <a:picLocks noChangeAspect="1"/>
          </p:cNvPicPr>
          <p:nvPr/>
        </p:nvPicPr>
        <p:blipFill>
          <a:blip r:embed="rId3"/>
          <a:stretch>
            <a:fillRect/>
          </a:stretch>
        </p:blipFill>
        <p:spPr>
          <a:xfrm>
            <a:off x="16535400" y="76517"/>
            <a:ext cx="1714183" cy="1714183"/>
          </a:xfrm>
          <a:prstGeom prst="rect">
            <a:avLst/>
          </a:prstGeom>
        </p:spPr>
      </p:pic>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F830F14B-C992-64C9-A5A9-4E121ADE55A8}"/>
                  </a:ext>
                </a:extLst>
              </p:cNvPr>
              <p:cNvSpPr txBox="1"/>
              <p:nvPr/>
            </p:nvSpPr>
            <p:spPr>
              <a:xfrm>
                <a:off x="2251106" y="2148557"/>
                <a:ext cx="13115582" cy="4108817"/>
              </a:xfrm>
              <a:prstGeom prst="rect">
                <a:avLst/>
              </a:prstGeom>
              <a:noFill/>
            </p:spPr>
            <p:txBody>
              <a:bodyPr wrap="square">
                <a:spAutoFit/>
              </a:bodyPr>
              <a:lstStyle/>
              <a:p>
                <a:pPr>
                  <a:lnSpc>
                    <a:spcPct val="150000"/>
                  </a:lnSpc>
                  <a:spcBef>
                    <a:spcPts val="900"/>
                  </a:spcBef>
                  <a:spcAft>
                    <a:spcPts val="900"/>
                  </a:spcAft>
                  <a:buNone/>
                </a:pPr>
                <a:r>
                  <a:rPr lang="en-US" sz="3600" b="1" u="sng"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1.</a:t>
                </a:r>
                <a:r>
                  <a:rPr lang="en-US" sz="3600" dirty="0">
                    <a:solidFill>
                      <a:srgbClr val="000000"/>
                    </a:solidFill>
                    <a:effectLst/>
                    <a:latin typeface="Arial" panose="020B0604020202020204" pitchFamily="34" charset="0"/>
                    <a:ea typeface="Aptos" panose="020B0004020202020204" pitchFamily="34" charset="0"/>
                    <a:cs typeface="Times New Roman" panose="02020603050405020304" pitchFamily="18" charset="0"/>
                  </a:rPr>
                  <a:t> Find the circumference of a circle with a radius of 7cm.</a:t>
                </a:r>
                <a:endParaRPr lang="en-AU" sz="3600" dirty="0">
                  <a:effectLst/>
                  <a:latin typeface="Aptos" panose="020B0004020202020204" pitchFamily="34" charset="0"/>
                  <a:ea typeface="Aptos" panose="020B0004020202020204" pitchFamily="34" charset="0"/>
                  <a:cs typeface="Times New Roman" panose="02020603050405020304" pitchFamily="18" charset="0"/>
                </a:endParaRPr>
              </a:p>
              <a:p>
                <a:pPr marL="457200" indent="457200">
                  <a:lnSpc>
                    <a:spcPct val="150000"/>
                  </a:lnSpc>
                  <a:spcBef>
                    <a:spcPts val="900"/>
                  </a:spcBef>
                  <a:spcAft>
                    <a:spcPts val="900"/>
                  </a:spcAft>
                  <a:buNone/>
                </a:pPr>
                <a:r>
                  <a:rPr lang="en-US" sz="3600" dirty="0">
                    <a:effectLst/>
                    <a:ea typeface="Aptos" panose="020B0004020202020204" pitchFamily="34" charset="0"/>
                    <a:cs typeface="Arial" panose="020B0604020202020204" pitchFamily="34" charset="0"/>
                  </a:rPr>
                  <a:t>	</a:t>
                </a:r>
                <a14:m>
                  <m:oMath xmlns:m="http://schemas.openxmlformats.org/officeDocument/2006/math">
                    <m:r>
                      <a:rPr lang="en-US" sz="3600" i="1">
                        <a:effectLst/>
                        <a:latin typeface="Cambria Math" panose="02040503050406030204" pitchFamily="18" charset="0"/>
                        <a:ea typeface="Aptos" panose="020B0004020202020204" pitchFamily="34" charset="0"/>
                        <a:cs typeface="Arial" panose="020B0604020202020204" pitchFamily="34" charset="0"/>
                      </a:rPr>
                      <m:t>𝐶</m:t>
                    </m:r>
                    <m:r>
                      <a:rPr lang="en-US" sz="3600" i="1">
                        <a:effectLst/>
                        <a:latin typeface="Cambria Math" panose="02040503050406030204" pitchFamily="18" charset="0"/>
                        <a:ea typeface="Aptos" panose="020B0004020202020204" pitchFamily="34" charset="0"/>
                        <a:cs typeface="Arial" panose="020B0604020202020204" pitchFamily="34" charset="0"/>
                      </a:rPr>
                      <m:t>= 2</m:t>
                    </m:r>
                    <m:r>
                      <a:rPr lang="en-US" sz="3600">
                        <a:effectLst/>
                        <a:latin typeface="Cambria Math" panose="02040503050406030204" pitchFamily="18" charset="0"/>
                        <a:ea typeface="Aptos" panose="020B0004020202020204" pitchFamily="34" charset="0"/>
                        <a:cs typeface="Arial" panose="020B0604020202020204" pitchFamily="34" charset="0"/>
                        <a:sym typeface="Symbol" pitchFamily="2" charset="2"/>
                      </a:rPr>
                      <m:t></m:t>
                    </m:r>
                    <m:r>
                      <m:rPr>
                        <m:sty m:val="p"/>
                      </m:rPr>
                      <a:rPr lang="en-US" sz="3600">
                        <a:effectLst/>
                        <a:latin typeface="Cambria Math" panose="02040503050406030204" pitchFamily="18" charset="0"/>
                        <a:ea typeface="Aptos" panose="020B0004020202020204" pitchFamily="34" charset="0"/>
                        <a:cs typeface="Arial" panose="020B0604020202020204" pitchFamily="34" charset="0"/>
                      </a:rPr>
                      <m:t>r</m:t>
                    </m:r>
                  </m:oMath>
                </a14:m>
                <a:endParaRPr lang="en-AU" sz="3600" dirty="0">
                  <a:effectLst/>
                  <a:latin typeface="Aptos" panose="020B0004020202020204" pitchFamily="34" charset="0"/>
                  <a:ea typeface="Aptos" panose="020B0004020202020204" pitchFamily="34" charset="0"/>
                  <a:cs typeface="Times New Roman" panose="02020603050405020304" pitchFamily="18" charset="0"/>
                </a:endParaRPr>
              </a:p>
              <a:p>
                <a:pPr marL="457200" indent="457200">
                  <a:lnSpc>
                    <a:spcPct val="150000"/>
                  </a:lnSpc>
                  <a:spcBef>
                    <a:spcPts val="900"/>
                  </a:spcBef>
                  <a:spcAft>
                    <a:spcPts val="900"/>
                  </a:spcAft>
                  <a:buNone/>
                </a:pPr>
                <a:r>
                  <a:rPr lang="en-US" sz="3600" dirty="0">
                    <a:effectLst/>
                    <a:ea typeface="Aptos" panose="020B0004020202020204" pitchFamily="34" charset="0"/>
                    <a:cs typeface="Arial" panose="020B0604020202020204" pitchFamily="34" charset="0"/>
                  </a:rPr>
                  <a:t>	</a:t>
                </a:r>
                <a14:m>
                  <m:oMath xmlns:m="http://schemas.openxmlformats.org/officeDocument/2006/math">
                    <m:r>
                      <a:rPr lang="en-US" sz="3600" i="1">
                        <a:effectLst/>
                        <a:latin typeface="Cambria Math" panose="02040503050406030204" pitchFamily="18" charset="0"/>
                        <a:ea typeface="Aptos" panose="020B0004020202020204" pitchFamily="34" charset="0"/>
                        <a:cs typeface="Arial" panose="020B0604020202020204" pitchFamily="34" charset="0"/>
                      </a:rPr>
                      <m:t>𝐶</m:t>
                    </m:r>
                    <m:r>
                      <a:rPr lang="en-US" sz="3600" i="1">
                        <a:effectLst/>
                        <a:latin typeface="Cambria Math" panose="02040503050406030204" pitchFamily="18" charset="0"/>
                        <a:ea typeface="Aptos" panose="020B0004020202020204" pitchFamily="34" charset="0"/>
                        <a:cs typeface="Arial" panose="020B0604020202020204" pitchFamily="34" charset="0"/>
                      </a:rPr>
                      <m:t>= 2×</m:t>
                    </m:r>
                    <m:r>
                      <a:rPr lang="en-US" sz="3600">
                        <a:effectLst/>
                        <a:latin typeface="Cambria Math" panose="02040503050406030204" pitchFamily="18" charset="0"/>
                        <a:ea typeface="Aptos" panose="020B0004020202020204" pitchFamily="34" charset="0"/>
                        <a:cs typeface="Arial" panose="020B0604020202020204" pitchFamily="34" charset="0"/>
                        <a:sym typeface="Symbol" pitchFamily="2" charset="2"/>
                      </a:rPr>
                      <m:t></m:t>
                    </m:r>
                    <m:r>
                      <a:rPr lang="en-US" sz="3600">
                        <a:effectLst/>
                        <a:latin typeface="Cambria Math" panose="02040503050406030204" pitchFamily="18" charset="0"/>
                        <a:ea typeface="Aptos" panose="020B0004020202020204" pitchFamily="34" charset="0"/>
                        <a:cs typeface="Arial" panose="020B0604020202020204" pitchFamily="34" charset="0"/>
                      </a:rPr>
                      <m:t>×7</m:t>
                    </m:r>
                  </m:oMath>
                </a14:m>
                <a:endParaRPr lang="en-AU" sz="3600" dirty="0">
                  <a:effectLst/>
                  <a:latin typeface="Aptos" panose="020B0004020202020204" pitchFamily="34" charset="0"/>
                  <a:ea typeface="Aptos" panose="020B0004020202020204" pitchFamily="34" charset="0"/>
                  <a:cs typeface="Times New Roman" panose="02020603050405020304" pitchFamily="18" charset="0"/>
                </a:endParaRPr>
              </a:p>
              <a:p>
                <a:pPr marL="457200" indent="457200">
                  <a:lnSpc>
                    <a:spcPct val="150000"/>
                  </a:lnSpc>
                  <a:spcBef>
                    <a:spcPts val="900"/>
                  </a:spcBef>
                  <a:spcAft>
                    <a:spcPts val="900"/>
                  </a:spcAft>
                  <a:buNone/>
                </a:pPr>
                <a:r>
                  <a:rPr lang="en-US" sz="3600" dirty="0">
                    <a:effectLst/>
                    <a:ea typeface="Aptos" panose="020B0004020202020204" pitchFamily="34" charset="0"/>
                    <a:cs typeface="Arial" panose="020B0604020202020204" pitchFamily="34" charset="0"/>
                  </a:rPr>
                  <a:t>	</a:t>
                </a:r>
                <a14:m>
                  <m:oMath xmlns:m="http://schemas.openxmlformats.org/officeDocument/2006/math">
                    <m:r>
                      <a:rPr lang="en-US" sz="3600" i="1">
                        <a:effectLst/>
                        <a:latin typeface="Cambria Math" panose="02040503050406030204" pitchFamily="18" charset="0"/>
                        <a:ea typeface="Aptos" panose="020B0004020202020204" pitchFamily="34" charset="0"/>
                        <a:cs typeface="Arial" panose="020B0604020202020204" pitchFamily="34" charset="0"/>
                      </a:rPr>
                      <m:t>𝐶</m:t>
                    </m:r>
                    <m:r>
                      <a:rPr lang="en-US" sz="3600" i="1">
                        <a:effectLst/>
                        <a:latin typeface="Cambria Math" panose="02040503050406030204" pitchFamily="18" charset="0"/>
                        <a:ea typeface="Aptos" panose="020B0004020202020204" pitchFamily="34" charset="0"/>
                        <a:cs typeface="Arial" panose="020B0604020202020204" pitchFamily="34" charset="0"/>
                      </a:rPr>
                      <m:t>= 43.98</m:t>
                    </m:r>
                    <m:r>
                      <a:rPr lang="en-US" sz="3600" i="1">
                        <a:effectLst/>
                        <a:latin typeface="Cambria Math" panose="02040503050406030204" pitchFamily="18" charset="0"/>
                        <a:ea typeface="Aptos" panose="020B0004020202020204" pitchFamily="34" charset="0"/>
                        <a:cs typeface="Arial" panose="020B0604020202020204" pitchFamily="34" charset="0"/>
                      </a:rPr>
                      <m:t>𝑐𝑚</m:t>
                    </m:r>
                  </m:oMath>
                </a14:m>
                <a:endParaRPr lang="en-AU" sz="3600" dirty="0">
                  <a:effectLst/>
                  <a:latin typeface="Aptos" panose="020B0004020202020204" pitchFamily="34" charset="0"/>
                  <a:ea typeface="Aptos" panose="020B0004020202020204" pitchFamily="34" charset="0"/>
                  <a:cs typeface="Times New Roman" panose="02020603050405020304" pitchFamily="18" charset="0"/>
                </a:endParaRPr>
              </a:p>
            </p:txBody>
          </p:sp>
        </mc:Choice>
        <mc:Fallback xmlns="">
          <p:sp>
            <p:nvSpPr>
              <p:cNvPr id="12" name="TextBox 11">
                <a:extLst>
                  <a:ext uri="{FF2B5EF4-FFF2-40B4-BE49-F238E27FC236}">
                    <a16:creationId xmlns:a16="http://schemas.microsoft.com/office/drawing/2014/main" id="{F830F14B-C992-64C9-A5A9-4E121ADE55A8}"/>
                  </a:ext>
                </a:extLst>
              </p:cNvPr>
              <p:cNvSpPr txBox="1">
                <a:spLocks noRot="1" noChangeAspect="1" noMove="1" noResize="1" noEditPoints="1" noAdjustHandles="1" noChangeArrowheads="1" noChangeShapeType="1" noTextEdit="1"/>
              </p:cNvSpPr>
              <p:nvPr/>
            </p:nvSpPr>
            <p:spPr>
              <a:xfrm>
                <a:off x="2251106" y="2148557"/>
                <a:ext cx="13115582" cy="4108817"/>
              </a:xfrm>
              <a:prstGeom prst="rect">
                <a:avLst/>
              </a:prstGeom>
              <a:blipFill>
                <a:blip r:embed="rId4"/>
                <a:stretch>
                  <a:fillRect l="-1451" b="-923"/>
                </a:stretch>
              </a:blipFill>
            </p:spPr>
            <p:txBody>
              <a:bodyPr/>
              <a:lstStyle/>
              <a:p>
                <a:r>
                  <a:rPr lang="en-US">
                    <a:noFill/>
                  </a:rPr>
                  <a:t> </a:t>
                </a:r>
              </a:p>
            </p:txBody>
          </p:sp>
        </mc:Fallback>
      </mc:AlternateContent>
      <p:pic>
        <p:nvPicPr>
          <p:cNvPr id="13" name="Picture 12">
            <a:extLst>
              <a:ext uri="{FF2B5EF4-FFF2-40B4-BE49-F238E27FC236}">
                <a16:creationId xmlns:a16="http://schemas.microsoft.com/office/drawing/2014/main" id="{4FD73A2F-835B-0E3F-B74A-498347E698E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982200" y="3238458"/>
            <a:ext cx="3680695" cy="3665422"/>
          </a:xfrm>
          <a:prstGeom prst="rect">
            <a:avLst/>
          </a:prstGeom>
        </p:spPr>
      </p:pic>
    </p:spTree>
    <p:extLst>
      <p:ext uri="{BB962C8B-B14F-4D97-AF65-F5344CB8AC3E}">
        <p14:creationId xmlns:p14="http://schemas.microsoft.com/office/powerpoint/2010/main" val="2385727798"/>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321D4F-6DCE-D91F-AD81-323FC941F17C}"/>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A3916B74-F628-1AD6-84EB-885AF8077BFD}"/>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8AE17647-CEDA-5958-5EA9-9FC20866DCF2}"/>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1D402B81-53BA-A0C6-34A5-6A8E88E3A012}"/>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5BF0EE87-DD7A-C1DE-48A4-67A340FE1C9F}"/>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DFDCB11B-218E-1269-132E-F17E945B8C9A}"/>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01296F9E-34C3-2963-1F98-2D2B28E75D0A}"/>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63BB4F8E-6848-82EC-26EB-50B7D076B4B8}"/>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45</a:t>
            </a:r>
          </a:p>
        </p:txBody>
      </p:sp>
      <p:sp>
        <p:nvSpPr>
          <p:cNvPr id="17" name="Freeform 5">
            <a:extLst>
              <a:ext uri="{FF2B5EF4-FFF2-40B4-BE49-F238E27FC236}">
                <a16:creationId xmlns:a16="http://schemas.microsoft.com/office/drawing/2014/main" id="{2C154807-FE43-40E4-7088-01DDEDCF206B}"/>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E1AB9AB1-9C28-413B-BA2C-8095C38EDAB1}"/>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TRIGONOMETRIC RATIOS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23FA57FB-FF0E-34DE-A64F-49D603066103}"/>
              </a:ext>
            </a:extLst>
          </p:cNvPr>
          <p:cNvSpPr txBox="1"/>
          <p:nvPr/>
        </p:nvSpPr>
        <p:spPr>
          <a:xfrm>
            <a:off x="2269659" y="824925"/>
            <a:ext cx="6950541" cy="584775"/>
          </a:xfrm>
          <a:prstGeom prst="rect">
            <a:avLst/>
          </a:prstGeom>
          <a:noFill/>
        </p:spPr>
        <p:txBody>
          <a:bodyPr wrap="square">
            <a:spAutoFit/>
          </a:bodyPr>
          <a:lstStyle/>
          <a:p>
            <a:pPr>
              <a:buNone/>
            </a:pPr>
            <a:r>
              <a:rPr lang="en-AU" sz="3200" kern="100" dirty="0">
                <a:solidFill>
                  <a:srgbClr val="FF0000"/>
                </a:solidFill>
                <a:latin typeface="Arial" panose="020B0604020202020204" pitchFamily="34" charset="0"/>
                <a:ea typeface="Aptos" panose="020B0004020202020204" pitchFamily="34" charset="0"/>
                <a:cs typeface="Times New Roman" panose="02020603050405020304" pitchFamily="18" charset="0"/>
              </a:rPr>
              <a:t>Finding a missing angle</a:t>
            </a:r>
            <a:r>
              <a:rPr lang="en-AU" sz="3200"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a:t>
            </a:r>
            <a:endParaRPr lang="en-AU" sz="32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6" name="Picture 5" descr="A black and white circle with two people&#10;&#10;AI-generated content may be incorrect.">
            <a:extLst>
              <a:ext uri="{FF2B5EF4-FFF2-40B4-BE49-F238E27FC236}">
                <a16:creationId xmlns:a16="http://schemas.microsoft.com/office/drawing/2014/main" id="{7AC222AF-79FE-1782-9A7A-C1015B476832}"/>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3" name="TextBox 12">
            <a:extLst>
              <a:ext uri="{FF2B5EF4-FFF2-40B4-BE49-F238E27FC236}">
                <a16:creationId xmlns:a16="http://schemas.microsoft.com/office/drawing/2014/main" id="{E150276C-1244-4483-7405-C2434C7939D0}"/>
              </a:ext>
            </a:extLst>
          </p:cNvPr>
          <p:cNvSpPr txBox="1"/>
          <p:nvPr/>
        </p:nvSpPr>
        <p:spPr>
          <a:xfrm>
            <a:off x="2217976" y="1326059"/>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1" name="TextBox 10">
            <a:extLst>
              <a:ext uri="{FF2B5EF4-FFF2-40B4-BE49-F238E27FC236}">
                <a16:creationId xmlns:a16="http://schemas.microsoft.com/office/drawing/2014/main" id="{64B2FB0B-432D-E020-3F8E-693C4FF8D448}"/>
              </a:ext>
            </a:extLst>
          </p:cNvPr>
          <p:cNvSpPr txBox="1"/>
          <p:nvPr/>
        </p:nvSpPr>
        <p:spPr>
          <a:xfrm>
            <a:off x="2282911" y="2107096"/>
            <a:ext cx="14938289" cy="3313599"/>
          </a:xfrm>
          <a:prstGeom prst="rect">
            <a:avLst/>
          </a:prstGeom>
          <a:noFill/>
        </p:spPr>
        <p:txBody>
          <a:bodyPr wrap="square">
            <a:spAutoFit/>
          </a:bodyPr>
          <a:lstStyle/>
          <a:p>
            <a:pPr lvl="0">
              <a:lnSpc>
                <a:spcPct val="150000"/>
              </a:lnSpc>
              <a:buSzPts val="1200"/>
            </a:pPr>
            <a:r>
              <a:rPr lang="en-AU" sz="3600" b="1" kern="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3.</a:t>
            </a:r>
            <a:r>
              <a:rPr lang="en-AU" sz="3600" kern="0" dirty="0">
                <a:effectLst/>
                <a:latin typeface="Arial" panose="020B0604020202020204" pitchFamily="34" charset="0"/>
                <a:ea typeface="Times New Roman" panose="02020603050405020304" pitchFamily="18" charset="0"/>
                <a:cs typeface="Arial" panose="020B0604020202020204" pitchFamily="34" charset="0"/>
              </a:rPr>
              <a:t> A tree is 12 m tall. From a point 20 m away from the base of the tree, a student is lying on the ground and looks up to the top of the tree. </a:t>
            </a:r>
            <a:endParaRPr lang="en-AU" sz="3600" kern="100" dirty="0">
              <a:effectLst/>
              <a:latin typeface="Arial" panose="020B0604020202020204" pitchFamily="34" charset="0"/>
              <a:ea typeface="Aptos" panose="020B0004020202020204" pitchFamily="34" charset="0"/>
              <a:cs typeface="Arial" panose="020B0604020202020204" pitchFamily="34" charset="0"/>
            </a:endParaRPr>
          </a:p>
          <a:p>
            <a:pPr lvl="1">
              <a:lnSpc>
                <a:spcPct val="150000"/>
              </a:lnSpc>
            </a:pPr>
            <a:r>
              <a:rPr lang="en-AU" sz="3600" b="1" kern="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a.</a:t>
            </a:r>
            <a:r>
              <a:rPr lang="en-AU" sz="3600" kern="0" dirty="0">
                <a:effectLst/>
                <a:latin typeface="Arial" panose="020B0604020202020204" pitchFamily="34" charset="0"/>
                <a:ea typeface="Times New Roman" panose="02020603050405020304" pitchFamily="18" charset="0"/>
                <a:cs typeface="Arial" panose="020B0604020202020204" pitchFamily="34" charset="0"/>
              </a:rPr>
              <a:t> Draw a diagram to represent the situation</a:t>
            </a:r>
            <a:endParaRPr lang="en-AU" sz="3600" kern="100" dirty="0">
              <a:effectLst/>
              <a:latin typeface="Arial" panose="020B0604020202020204" pitchFamily="34" charset="0"/>
              <a:ea typeface="Aptos" panose="020B0004020202020204" pitchFamily="34" charset="0"/>
              <a:cs typeface="Arial" panose="020B0604020202020204" pitchFamily="34" charset="0"/>
            </a:endParaRPr>
          </a:p>
          <a:p>
            <a:pPr lvl="1">
              <a:lnSpc>
                <a:spcPct val="150000"/>
              </a:lnSpc>
            </a:pPr>
            <a:r>
              <a:rPr lang="en-AU" sz="3600" b="1" kern="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b.</a:t>
            </a:r>
            <a:r>
              <a:rPr lang="en-AU" sz="3600" kern="0" dirty="0">
                <a:effectLst/>
                <a:latin typeface="Arial" panose="020B0604020202020204" pitchFamily="34" charset="0"/>
                <a:ea typeface="Times New Roman" panose="02020603050405020304" pitchFamily="18" charset="0"/>
                <a:cs typeface="Arial" panose="020B0604020202020204" pitchFamily="34" charset="0"/>
              </a:rPr>
              <a:t> Find the angle of elevation from the student to the top of the tree.</a:t>
            </a:r>
            <a:endParaRPr lang="en-AU" sz="3600" kern="100" dirty="0">
              <a:effectLst/>
              <a:latin typeface="Arial" panose="020B0604020202020204" pitchFamily="34" charset="0"/>
              <a:ea typeface="Aptos" panose="020B0004020202020204" pitchFamily="34" charset="0"/>
              <a:cs typeface="Arial" panose="020B0604020202020204" pitchFamily="34" charset="0"/>
            </a:endParaRPr>
          </a:p>
        </p:txBody>
      </p:sp>
    </p:spTree>
    <p:extLst>
      <p:ext uri="{BB962C8B-B14F-4D97-AF65-F5344CB8AC3E}">
        <p14:creationId xmlns:p14="http://schemas.microsoft.com/office/powerpoint/2010/main" val="1996143236"/>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D63A63-8CE3-560B-DDB9-E873E6680471}"/>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0F34E9ED-D898-9C5E-25F0-2A0873C7AFC3}"/>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6C07ECEC-181B-2C55-F5B1-E1B4295A19DE}"/>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FD98E8DE-F767-3F4B-557B-D5EA1989C018}"/>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2E383B86-C7E8-900A-2D79-56F1B7E114D1}"/>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3" name="TextBox 12">
            <a:extLst>
              <a:ext uri="{FF2B5EF4-FFF2-40B4-BE49-F238E27FC236}">
                <a16:creationId xmlns:a16="http://schemas.microsoft.com/office/drawing/2014/main" id="{024334C0-3E12-25CE-44C0-79353E139377}"/>
              </a:ext>
            </a:extLst>
          </p:cNvPr>
          <p:cNvSpPr txBox="1"/>
          <p:nvPr/>
        </p:nvSpPr>
        <p:spPr>
          <a:xfrm>
            <a:off x="2688759" y="3390900"/>
            <a:ext cx="6950541" cy="1252843"/>
          </a:xfrm>
          <a:prstGeom prst="rect">
            <a:avLst/>
          </a:prstGeom>
          <a:noFill/>
        </p:spPr>
        <p:txBody>
          <a:bodyPr wrap="square">
            <a:spAutoFit/>
          </a:bodyPr>
          <a:lstStyle/>
          <a:p>
            <a:pPr>
              <a:lnSpc>
                <a:spcPct val="150000"/>
              </a:lnSpc>
              <a:buNone/>
            </a:pPr>
            <a:r>
              <a:rPr lang="en-AU" sz="56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Try it yourself.</a:t>
            </a:r>
            <a:endParaRPr lang="en-AU" sz="56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6" name="Text Box 3">
            <a:extLst>
              <a:ext uri="{FF2B5EF4-FFF2-40B4-BE49-F238E27FC236}">
                <a16:creationId xmlns:a16="http://schemas.microsoft.com/office/drawing/2014/main" id="{B3CD9B6C-2733-2AB8-90A3-4AA1182F47B8}"/>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E3076688-B9B4-12EC-17BF-EC2FFAA9BB1A}"/>
              </a:ext>
            </a:extLst>
          </p:cNvPr>
          <p:cNvSpPr txBox="1"/>
          <p:nvPr/>
        </p:nvSpPr>
        <p:spPr>
          <a:xfrm>
            <a:off x="2743200" y="4610100"/>
            <a:ext cx="13792200" cy="2019848"/>
          </a:xfrm>
          <a:prstGeom prst="rect">
            <a:avLst/>
          </a:prstGeom>
          <a:noFill/>
        </p:spPr>
        <p:txBody>
          <a:bodyPr wrap="square">
            <a:spAutoFit/>
          </a:bodyPr>
          <a:lstStyle/>
          <a:p>
            <a:pPr lvl="0">
              <a:lnSpc>
                <a:spcPct val="150000"/>
              </a:lnSpc>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Complete the ‘try it yourself’ questions on page 46 of your workbook.</a:t>
            </a:r>
            <a:endParaRPr lang="en-AU" sz="4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black and white circle with a person with their arms raised&#10;&#10;AI-generated content may be incorrect.">
            <a:extLst>
              <a:ext uri="{FF2B5EF4-FFF2-40B4-BE49-F238E27FC236}">
                <a16:creationId xmlns:a16="http://schemas.microsoft.com/office/drawing/2014/main" id="{8A86000A-A04B-17D7-A04C-3BBD2C049F68}"/>
              </a:ext>
            </a:extLst>
          </p:cNvPr>
          <p:cNvPicPr>
            <a:picLocks noChangeAspect="1"/>
          </p:cNvPicPr>
          <p:nvPr/>
        </p:nvPicPr>
        <p:blipFill>
          <a:blip r:embed="rId2"/>
          <a:stretch>
            <a:fillRect/>
          </a:stretch>
        </p:blipFill>
        <p:spPr>
          <a:xfrm>
            <a:off x="16383000" y="122014"/>
            <a:ext cx="1821086" cy="1821086"/>
          </a:xfrm>
          <a:prstGeom prst="rect">
            <a:avLst/>
          </a:prstGeom>
        </p:spPr>
      </p:pic>
      <p:sp>
        <p:nvSpPr>
          <p:cNvPr id="10" name="TextBox 6">
            <a:extLst>
              <a:ext uri="{FF2B5EF4-FFF2-40B4-BE49-F238E27FC236}">
                <a16:creationId xmlns:a16="http://schemas.microsoft.com/office/drawing/2014/main" id="{9A996778-CA6E-1319-00E5-1BBDECF983B7}"/>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53009627-AF9B-05D3-2ECD-000E43463CFF}"/>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46</a:t>
            </a:r>
          </a:p>
        </p:txBody>
      </p:sp>
      <p:sp>
        <p:nvSpPr>
          <p:cNvPr id="17" name="Freeform 5">
            <a:extLst>
              <a:ext uri="{FF2B5EF4-FFF2-40B4-BE49-F238E27FC236}">
                <a16:creationId xmlns:a16="http://schemas.microsoft.com/office/drawing/2014/main" id="{62C93D45-A9D5-2F41-98BE-C00C3C5A4CC4}"/>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3"/>
            <a:stretch>
              <a:fillRect/>
            </a:stretch>
          </a:blipFill>
        </p:spPr>
        <p:txBody>
          <a:bodyPr/>
          <a:lstStyle/>
          <a:p>
            <a:endParaRPr lang="en-US"/>
          </a:p>
        </p:txBody>
      </p:sp>
      <p:sp>
        <p:nvSpPr>
          <p:cNvPr id="5" name="TextBox 4">
            <a:extLst>
              <a:ext uri="{FF2B5EF4-FFF2-40B4-BE49-F238E27FC236}">
                <a16:creationId xmlns:a16="http://schemas.microsoft.com/office/drawing/2014/main" id="{19D77AE8-80EA-FFB0-46D1-564981E13DB5}"/>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TRIGONOMETRIC RATIOS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F3D5A5AE-C710-D329-14BA-80BDAF42E914}"/>
              </a:ext>
            </a:extLst>
          </p:cNvPr>
          <p:cNvSpPr txBox="1"/>
          <p:nvPr/>
        </p:nvSpPr>
        <p:spPr>
          <a:xfrm>
            <a:off x="2269659" y="824925"/>
            <a:ext cx="6950541" cy="584775"/>
          </a:xfrm>
          <a:prstGeom prst="rect">
            <a:avLst/>
          </a:prstGeom>
          <a:noFill/>
        </p:spPr>
        <p:txBody>
          <a:bodyPr wrap="square">
            <a:spAutoFit/>
          </a:bodyPr>
          <a:lstStyle/>
          <a:p>
            <a:pPr>
              <a:buNone/>
            </a:pPr>
            <a:r>
              <a:rPr lang="en-AU" sz="3200" kern="100" dirty="0">
                <a:solidFill>
                  <a:srgbClr val="FF0000"/>
                </a:solidFill>
                <a:latin typeface="Arial" panose="020B0604020202020204" pitchFamily="34" charset="0"/>
                <a:ea typeface="Aptos" panose="020B0004020202020204" pitchFamily="34" charset="0"/>
                <a:cs typeface="Times New Roman" panose="02020603050405020304" pitchFamily="18" charset="0"/>
              </a:rPr>
              <a:t>Finding a missing angle</a:t>
            </a:r>
            <a:r>
              <a:rPr lang="en-AU" sz="3200"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a:t>
            </a:r>
            <a:endParaRPr lang="en-AU" sz="32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574860368"/>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557F80-2D65-B9A7-C4AC-13612234C374}"/>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BAFFEA8A-5D22-14BE-84FC-614FFCAB771B}"/>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EAE49360-B9CE-013B-BEB9-C7B05DA33456}"/>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102017FD-6EE6-68A7-3EF6-31129FE7DE43}"/>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A16FEBA8-67E9-BE2E-0C0F-D54756252BB1}"/>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59DCFE20-5575-DDBC-9A89-D6A14B92561A}"/>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68D5EBC0-1C94-ED4C-47DB-8AED7A7CAA01}"/>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0C4A68FA-18F1-3D93-E17F-D19D107E448B}"/>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47</a:t>
            </a:r>
          </a:p>
        </p:txBody>
      </p:sp>
      <p:sp>
        <p:nvSpPr>
          <p:cNvPr id="17" name="Freeform 5">
            <a:extLst>
              <a:ext uri="{FF2B5EF4-FFF2-40B4-BE49-F238E27FC236}">
                <a16:creationId xmlns:a16="http://schemas.microsoft.com/office/drawing/2014/main" id="{643A6D72-9460-9A17-D85E-E62C7A1E636F}"/>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FC433F75-7082-A156-E15A-D24833CD3BDC}"/>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ELEVATION AND DEPRESSION</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descr="A white sign with black text&#10;&#10;AI-generated content may be incorrect.">
            <a:extLst>
              <a:ext uri="{FF2B5EF4-FFF2-40B4-BE49-F238E27FC236}">
                <a16:creationId xmlns:a16="http://schemas.microsoft.com/office/drawing/2014/main" id="{2C1EADFE-DF26-69CB-08E3-8F2A5369FD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43900" y="5600700"/>
            <a:ext cx="16167900" cy="3515703"/>
          </a:xfrm>
          <a:prstGeom prst="rect">
            <a:avLst/>
          </a:prstGeom>
        </p:spPr>
      </p:pic>
      <p:pic>
        <p:nvPicPr>
          <p:cNvPr id="12" name="Picture 11" descr="A diagram of a triangle&#10;&#10;AI-generated content may be incorrect.">
            <a:extLst>
              <a:ext uri="{FF2B5EF4-FFF2-40B4-BE49-F238E27FC236}">
                <a16:creationId xmlns:a16="http://schemas.microsoft.com/office/drawing/2014/main" id="{0B81C1C2-CCCB-F5F0-DA96-B66E32E5D29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89238" y="1104900"/>
            <a:ext cx="8707762" cy="4458264"/>
          </a:xfrm>
          <a:prstGeom prst="rect">
            <a:avLst/>
          </a:prstGeom>
        </p:spPr>
      </p:pic>
    </p:spTree>
    <p:extLst>
      <p:ext uri="{BB962C8B-B14F-4D97-AF65-F5344CB8AC3E}">
        <p14:creationId xmlns:p14="http://schemas.microsoft.com/office/powerpoint/2010/main" val="2004871046"/>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7C9280-D576-D993-4BF5-5C39F50516A9}"/>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62ED44FE-71EE-3389-E178-09D2BF6CC898}"/>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B3C5EB12-6DAB-7060-7244-D8706D295A90}"/>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5050919F-21F6-2CE8-D929-11C74BF9387B}"/>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35EED89A-EF65-56E6-AC32-55440F9B38CA}"/>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32E870E5-0EC7-8E9C-FC10-D51D532B15BD}"/>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DF4FD5A9-B617-82F4-219B-15EC6689BD89}"/>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B8DC1E7B-0FB7-FA23-F9A3-F08A5F000E23}"/>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47</a:t>
            </a:r>
          </a:p>
        </p:txBody>
      </p:sp>
      <p:sp>
        <p:nvSpPr>
          <p:cNvPr id="17" name="Freeform 5">
            <a:extLst>
              <a:ext uri="{FF2B5EF4-FFF2-40B4-BE49-F238E27FC236}">
                <a16:creationId xmlns:a16="http://schemas.microsoft.com/office/drawing/2014/main" id="{A2732FE0-56CC-8715-343A-D790E41145DE}"/>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707A514C-73A7-3CA6-0385-F2C72399FC24}"/>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ELEVATION AND DEPRESSION</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422F9FEE-75D6-33E5-9DF4-A976A383EE83}"/>
              </a:ext>
            </a:extLst>
          </p:cNvPr>
          <p:cNvSpPr txBox="1"/>
          <p:nvPr/>
        </p:nvSpPr>
        <p:spPr>
          <a:xfrm>
            <a:off x="2217976" y="868859"/>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examples.</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7" name="Picture 6" descr="A black and white logo of a person reading a book&#10;&#10;AI-generated content may be incorrect.">
            <a:extLst>
              <a:ext uri="{FF2B5EF4-FFF2-40B4-BE49-F238E27FC236}">
                <a16:creationId xmlns:a16="http://schemas.microsoft.com/office/drawing/2014/main" id="{9B074059-F3DF-52E6-A021-04A72082CFB0}"/>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13" name="TextBox 12">
            <a:extLst>
              <a:ext uri="{FF2B5EF4-FFF2-40B4-BE49-F238E27FC236}">
                <a16:creationId xmlns:a16="http://schemas.microsoft.com/office/drawing/2014/main" id="{780889EF-9663-FE24-0515-EAAA6924FA98}"/>
              </a:ext>
            </a:extLst>
          </p:cNvPr>
          <p:cNvSpPr txBox="1"/>
          <p:nvPr/>
        </p:nvSpPr>
        <p:spPr>
          <a:xfrm>
            <a:off x="2217976" y="1638300"/>
            <a:ext cx="15502299" cy="2500364"/>
          </a:xfrm>
          <a:prstGeom prst="rect">
            <a:avLst/>
          </a:prstGeom>
          <a:noFill/>
        </p:spPr>
        <p:txBody>
          <a:bodyPr wrap="square">
            <a:spAutoFit/>
          </a:bodyPr>
          <a:lstStyle/>
          <a:p>
            <a:pPr lvl="0">
              <a:lnSpc>
                <a:spcPct val="150000"/>
              </a:lnSpc>
              <a:buSzPts val="1200"/>
            </a:pPr>
            <a:r>
              <a:rPr lang="en-AU" sz="3600" b="1"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1.</a:t>
            </a:r>
            <a:r>
              <a:rPr lang="en-AU" sz="3600" kern="100" dirty="0">
                <a:effectLst/>
                <a:latin typeface="Arial" panose="020B0604020202020204" pitchFamily="34" charset="0"/>
                <a:ea typeface="Aptos" panose="020B0004020202020204" pitchFamily="34" charset="0"/>
                <a:cs typeface="Times New Roman" panose="02020603050405020304" pitchFamily="18" charset="0"/>
              </a:rPr>
              <a:t> An ant on the ground is looking up at the tallest man he has ever seen. The ant is 5 metres away from the man and is looking up at an angle of 20</a:t>
            </a:r>
            <a:r>
              <a:rPr lang="en-AU" sz="3600" kern="100" baseline="30000" dirty="0">
                <a:effectLst/>
                <a:latin typeface="Arial" panose="020B0604020202020204" pitchFamily="34" charset="0"/>
                <a:ea typeface="Aptos" panose="020B0004020202020204" pitchFamily="34" charset="0"/>
                <a:cs typeface="Times New Roman" panose="02020603050405020304" pitchFamily="18" charset="0"/>
              </a:rPr>
              <a:t>o</a:t>
            </a:r>
            <a:r>
              <a:rPr lang="en-AU" sz="3600" kern="100" dirty="0">
                <a:effectLst/>
                <a:latin typeface="Arial" panose="020B0604020202020204" pitchFamily="34" charset="0"/>
                <a:ea typeface="Aptos" panose="020B0004020202020204" pitchFamily="34" charset="0"/>
                <a:cs typeface="Times New Roman" panose="02020603050405020304" pitchFamily="18" charset="0"/>
              </a:rPr>
              <a:t>. How tall is the man?</a:t>
            </a:r>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8" name="Picture 17">
            <a:extLst>
              <a:ext uri="{FF2B5EF4-FFF2-40B4-BE49-F238E27FC236}">
                <a16:creationId xmlns:a16="http://schemas.microsoft.com/office/drawing/2014/main" id="{8FBF6137-83F7-6DAA-95B4-5752D0DB7B9B}"/>
              </a:ext>
            </a:extLst>
          </p:cNvPr>
          <p:cNvPicPr>
            <a:picLocks noChangeAspect="1"/>
          </p:cNvPicPr>
          <p:nvPr/>
        </p:nvPicPr>
        <p:blipFill>
          <a:blip r:embed="rId4" cstate="print">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val="0"/>
              </a:ext>
            </a:extLst>
          </a:blip>
          <a:stretch>
            <a:fillRect/>
          </a:stretch>
        </p:blipFill>
        <p:spPr>
          <a:xfrm>
            <a:off x="9495679" y="4379972"/>
            <a:ext cx="8211344" cy="4953179"/>
          </a:xfrm>
          <a:prstGeom prst="rect">
            <a:avLst/>
          </a:prstGeom>
        </p:spPr>
      </p:pic>
      <mc:AlternateContent xmlns:mc="http://schemas.openxmlformats.org/markup-compatibility/2006" xmlns:a14="http://schemas.microsoft.com/office/drawing/2010/main">
        <mc:Choice Requires="a14">
          <p:graphicFrame>
            <p:nvGraphicFramePr>
              <p:cNvPr id="19" name="Table 18">
                <a:extLst>
                  <a:ext uri="{FF2B5EF4-FFF2-40B4-BE49-F238E27FC236}">
                    <a16:creationId xmlns:a16="http://schemas.microsoft.com/office/drawing/2014/main" id="{84DAB3CB-64B0-49C1-9727-998AF46AB5F5}"/>
                  </a:ext>
                </a:extLst>
              </p:cNvPr>
              <p:cNvGraphicFramePr>
                <a:graphicFrameLocks noGrp="1"/>
              </p:cNvGraphicFramePr>
              <p:nvPr/>
            </p:nvGraphicFramePr>
            <p:xfrm>
              <a:off x="3408447" y="4379972"/>
              <a:ext cx="6859047" cy="3797872"/>
            </p:xfrm>
            <a:graphic>
              <a:graphicData uri="http://schemas.openxmlformats.org/drawingml/2006/table">
                <a:tbl>
                  <a:tblPr firstRow="1" firstCol="1" bandRow="1">
                    <a:tableStyleId>{5C22544A-7EE6-4342-B048-85BDC9FD1C3A}</a:tableStyleId>
                  </a:tblPr>
                  <a:tblGrid>
                    <a:gridCol w="6859047">
                      <a:extLst>
                        <a:ext uri="{9D8B030D-6E8A-4147-A177-3AD203B41FA5}">
                          <a16:colId xmlns:a16="http://schemas.microsoft.com/office/drawing/2014/main" val="2900661793"/>
                        </a:ext>
                      </a:extLst>
                    </a:gridCol>
                  </a:tblGrid>
                  <a:tr h="0">
                    <a:tc>
                      <a:txBody>
                        <a:bodyPr/>
                        <a:lstStyle/>
                        <a:p>
                          <a:pPr>
                            <a:lnSpc>
                              <a:spcPct val="150000"/>
                            </a:lnSpc>
                            <a:buNone/>
                          </a:pPr>
                          <a14:m>
                            <m:oMathPara xmlns:m="http://schemas.openxmlformats.org/officeDocument/2006/math">
                              <m:oMathParaPr>
                                <m:jc m:val="left"/>
                              </m:oMathParaPr>
                              <m:oMath xmlns:m="http://schemas.openxmlformats.org/officeDocument/2006/math">
                                <m:func>
                                  <m:funcPr>
                                    <m:ctrlPr>
                                      <a:rPr lang="en-AU" sz="3600" i="1" kern="100" smtClean="0">
                                        <a:solidFill>
                                          <a:sysClr val="windowText" lastClr="000000"/>
                                        </a:solidFill>
                                        <a:effectLst/>
                                        <a:latin typeface="Cambria Math" panose="02040503050406030204" pitchFamily="18" charset="0"/>
                                      </a:rPr>
                                    </m:ctrlPr>
                                  </m:funcPr>
                                  <m:fName>
                                    <m:r>
                                      <m:rPr>
                                        <m:sty m:val="p"/>
                                      </m:rPr>
                                      <a:rPr lang="en-AU" sz="3600" kern="100">
                                        <a:solidFill>
                                          <a:sysClr val="windowText" lastClr="000000"/>
                                        </a:solidFill>
                                        <a:effectLst/>
                                        <a:latin typeface="Cambria Math" panose="02040503050406030204" pitchFamily="18" charset="0"/>
                                      </a:rPr>
                                      <m:t>tan</m:t>
                                    </m:r>
                                  </m:fName>
                                  <m:e>
                                    <m:d>
                                      <m:dPr>
                                        <m:ctrlPr>
                                          <a:rPr lang="en-AU" sz="3600" i="1" kern="100">
                                            <a:solidFill>
                                              <a:sysClr val="windowText" lastClr="000000"/>
                                            </a:solidFill>
                                            <a:effectLst/>
                                            <a:latin typeface="Cambria Math" panose="02040503050406030204" pitchFamily="18" charset="0"/>
                                          </a:rPr>
                                        </m:ctrlPr>
                                      </m:dPr>
                                      <m:e>
                                        <m:r>
                                          <a:rPr lang="en-AU" sz="3600" kern="100">
                                            <a:solidFill>
                                              <a:sysClr val="windowText" lastClr="000000"/>
                                            </a:solidFill>
                                            <a:effectLst/>
                                            <a:latin typeface="Cambria Math" panose="02040503050406030204" pitchFamily="18" charset="0"/>
                                          </a:rPr>
                                          <m:t>20°</m:t>
                                        </m:r>
                                      </m:e>
                                    </m:d>
                                    <m:r>
                                      <a:rPr lang="en-AU" sz="3600" kern="100">
                                        <a:solidFill>
                                          <a:sysClr val="windowText" lastClr="000000"/>
                                        </a:solidFill>
                                        <a:effectLst/>
                                        <a:latin typeface="Cambria Math" panose="02040503050406030204" pitchFamily="18" charset="0"/>
                                      </a:rPr>
                                      <m:t>=</m:t>
                                    </m:r>
                                    <m:f>
                                      <m:fPr>
                                        <m:ctrlPr>
                                          <a:rPr lang="en-AU" sz="3600" i="1" kern="100">
                                            <a:solidFill>
                                              <a:sysClr val="windowText" lastClr="000000"/>
                                            </a:solidFill>
                                            <a:effectLst/>
                                            <a:latin typeface="Cambria Math" panose="02040503050406030204" pitchFamily="18" charset="0"/>
                                          </a:rPr>
                                        </m:ctrlPr>
                                      </m:fPr>
                                      <m:num>
                                        <m:r>
                                          <a:rPr lang="en-AU" sz="3600" kern="100">
                                            <a:solidFill>
                                              <a:sysClr val="windowText" lastClr="000000"/>
                                            </a:solidFill>
                                            <a:effectLst/>
                                            <a:latin typeface="Cambria Math" panose="02040503050406030204" pitchFamily="18" charset="0"/>
                                          </a:rPr>
                                          <m:t>𝑥</m:t>
                                        </m:r>
                                      </m:num>
                                      <m:den>
                                        <m:r>
                                          <a:rPr lang="en-AU" sz="3600" kern="100">
                                            <a:solidFill>
                                              <a:sysClr val="windowText" lastClr="000000"/>
                                            </a:solidFill>
                                            <a:effectLst/>
                                            <a:latin typeface="Cambria Math" panose="02040503050406030204" pitchFamily="18" charset="0"/>
                                          </a:rPr>
                                          <m:t>5</m:t>
                                        </m:r>
                                      </m:den>
                                    </m:f>
                                  </m:e>
                                </m:func>
                              </m:oMath>
                            </m:oMathPara>
                          </a14:m>
                          <a:endParaRPr lang="en-AU" sz="3600" kern="100" dirty="0">
                            <a:solidFill>
                              <a:sysClr val="windowText" lastClr="000000"/>
                            </a:solidFill>
                            <a:effectLst/>
                          </a:endParaRPr>
                        </a:p>
                        <a:p>
                          <a:pPr>
                            <a:lnSpc>
                              <a:spcPct val="150000"/>
                            </a:lnSpc>
                            <a:buNone/>
                          </a:pPr>
                          <a14:m>
                            <m:oMathPara xmlns:m="http://schemas.openxmlformats.org/officeDocument/2006/math">
                              <m:oMathParaPr>
                                <m:jc m:val="left"/>
                              </m:oMathParaPr>
                              <m:oMath xmlns:m="http://schemas.openxmlformats.org/officeDocument/2006/math">
                                <m:r>
                                  <a:rPr lang="en-AU" sz="3600" kern="100">
                                    <a:solidFill>
                                      <a:sysClr val="windowText" lastClr="000000"/>
                                    </a:solidFill>
                                    <a:effectLst/>
                                    <a:latin typeface="Cambria Math" panose="02040503050406030204" pitchFamily="18" charset="0"/>
                                  </a:rPr>
                                  <m:t>𝑥</m:t>
                                </m:r>
                                <m:r>
                                  <a:rPr lang="en-AU" sz="3600" kern="100">
                                    <a:solidFill>
                                      <a:sysClr val="windowText" lastClr="000000"/>
                                    </a:solidFill>
                                    <a:effectLst/>
                                    <a:latin typeface="Cambria Math" panose="02040503050406030204" pitchFamily="18" charset="0"/>
                                  </a:rPr>
                                  <m:t>=5×</m:t>
                                </m:r>
                                <m:func>
                                  <m:funcPr>
                                    <m:ctrlPr>
                                      <a:rPr lang="en-AU" sz="3600" i="1" kern="100">
                                        <a:solidFill>
                                          <a:sysClr val="windowText" lastClr="000000"/>
                                        </a:solidFill>
                                        <a:effectLst/>
                                        <a:latin typeface="Cambria Math" panose="02040503050406030204" pitchFamily="18" charset="0"/>
                                      </a:rPr>
                                    </m:ctrlPr>
                                  </m:funcPr>
                                  <m:fName>
                                    <m:r>
                                      <m:rPr>
                                        <m:sty m:val="p"/>
                                      </m:rPr>
                                      <a:rPr lang="en-AU" sz="3600" kern="100">
                                        <a:solidFill>
                                          <a:sysClr val="windowText" lastClr="000000"/>
                                        </a:solidFill>
                                        <a:effectLst/>
                                        <a:latin typeface="Cambria Math" panose="02040503050406030204" pitchFamily="18" charset="0"/>
                                      </a:rPr>
                                      <m:t>tan</m:t>
                                    </m:r>
                                  </m:fName>
                                  <m:e>
                                    <m:r>
                                      <a:rPr lang="en-AU" sz="3600" kern="100">
                                        <a:solidFill>
                                          <a:sysClr val="windowText" lastClr="000000"/>
                                        </a:solidFill>
                                        <a:effectLst/>
                                        <a:latin typeface="Cambria Math" panose="02040503050406030204" pitchFamily="18" charset="0"/>
                                      </a:rPr>
                                      <m:t>(20</m:t>
                                    </m:r>
                                  </m:e>
                                </m:func>
                                <m:r>
                                  <a:rPr lang="en-AU" sz="3600" kern="100">
                                    <a:solidFill>
                                      <a:sysClr val="windowText" lastClr="000000"/>
                                    </a:solidFill>
                                    <a:effectLst/>
                                    <a:latin typeface="Cambria Math" panose="02040503050406030204" pitchFamily="18" charset="0"/>
                                  </a:rPr>
                                  <m:t>°)</m:t>
                                </m:r>
                              </m:oMath>
                            </m:oMathPara>
                          </a14:m>
                          <a:endParaRPr lang="en-AU" sz="3600" kern="100" dirty="0">
                            <a:solidFill>
                              <a:sysClr val="windowText" lastClr="000000"/>
                            </a:solidFill>
                            <a:effectLst/>
                          </a:endParaRPr>
                        </a:p>
                        <a:p>
                          <a:pPr>
                            <a:lnSpc>
                              <a:spcPct val="150000"/>
                            </a:lnSpc>
                            <a:buNone/>
                          </a:pPr>
                          <a14:m>
                            <m:oMathPara xmlns:m="http://schemas.openxmlformats.org/officeDocument/2006/math">
                              <m:oMathParaPr>
                                <m:jc m:val="left"/>
                              </m:oMathParaPr>
                              <m:oMath xmlns:m="http://schemas.openxmlformats.org/officeDocument/2006/math">
                                <m:r>
                                  <a:rPr lang="en-AU" sz="3600" kern="100">
                                    <a:solidFill>
                                      <a:sysClr val="windowText" lastClr="000000"/>
                                    </a:solidFill>
                                    <a:effectLst/>
                                    <a:latin typeface="Cambria Math" panose="02040503050406030204" pitchFamily="18" charset="0"/>
                                  </a:rPr>
                                  <m:t>𝑥</m:t>
                                </m:r>
                                <m:r>
                                  <a:rPr lang="en-AU" sz="3600" kern="100">
                                    <a:solidFill>
                                      <a:sysClr val="windowText" lastClr="000000"/>
                                    </a:solidFill>
                                    <a:effectLst/>
                                    <a:latin typeface="Cambria Math" panose="02040503050406030204" pitchFamily="18" charset="0"/>
                                  </a:rPr>
                                  <m:t>=1.82</m:t>
                                </m:r>
                                <m:r>
                                  <a:rPr lang="en-AU" sz="3600" kern="100">
                                    <a:solidFill>
                                      <a:sysClr val="windowText" lastClr="000000"/>
                                    </a:solidFill>
                                    <a:effectLst/>
                                    <a:latin typeface="Cambria Math" panose="02040503050406030204" pitchFamily="18" charset="0"/>
                                  </a:rPr>
                                  <m:t>𝑚</m:t>
                                </m:r>
                              </m:oMath>
                            </m:oMathPara>
                          </a14:m>
                          <a:endParaRPr lang="en-AU" sz="3600" kern="100" dirty="0">
                            <a:solidFill>
                              <a:sysClr val="windowText" lastClr="000000"/>
                            </a:solidFill>
                            <a:effectLst/>
                          </a:endParaRPr>
                        </a:p>
                        <a:p>
                          <a:pPr>
                            <a:lnSpc>
                              <a:spcPct val="150000"/>
                            </a:lnSpc>
                            <a:buNone/>
                          </a:pPr>
                          <a:r>
                            <a:rPr lang="en-AU" sz="3600" kern="100" dirty="0">
                              <a:solidFill>
                                <a:sysClr val="windowText" lastClr="000000"/>
                              </a:solidFill>
                              <a:effectLst/>
                            </a:rPr>
                            <a:t>The man is 1.82 metres tall</a:t>
                          </a:r>
                          <a:endParaRPr lang="en-AU" sz="3600" kern="100" dirty="0">
                            <a:solidFill>
                              <a:sysClr val="windowText" lastClr="000000"/>
                            </a:solidFill>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oFill/>
                      </a:tcPr>
                    </a:tc>
                    <a:extLst>
                      <a:ext uri="{0D108BD9-81ED-4DB2-BD59-A6C34878D82A}">
                        <a16:rowId xmlns:a16="http://schemas.microsoft.com/office/drawing/2014/main" val="3509332145"/>
                      </a:ext>
                    </a:extLst>
                  </a:tr>
                </a:tbl>
              </a:graphicData>
            </a:graphic>
          </p:graphicFrame>
        </mc:Choice>
        <mc:Fallback xmlns="">
          <p:graphicFrame>
            <p:nvGraphicFramePr>
              <p:cNvPr id="19" name="Table 18">
                <a:extLst>
                  <a:ext uri="{FF2B5EF4-FFF2-40B4-BE49-F238E27FC236}">
                    <a16:creationId xmlns:a16="http://schemas.microsoft.com/office/drawing/2014/main" id="{84DAB3CB-64B0-49C1-9727-998AF46AB5F5}"/>
                  </a:ext>
                </a:extLst>
              </p:cNvPr>
              <p:cNvGraphicFramePr>
                <a:graphicFrameLocks noGrp="1"/>
              </p:cNvGraphicFramePr>
              <p:nvPr>
                <p:extLst>
                  <p:ext uri="{D42A27DB-BD31-4B8C-83A1-F6EECF244321}">
                    <p14:modId xmlns:p14="http://schemas.microsoft.com/office/powerpoint/2010/main" val="15908198"/>
                  </p:ext>
                </p:extLst>
              </p:nvPr>
            </p:nvGraphicFramePr>
            <p:xfrm>
              <a:off x="3408447" y="4379972"/>
              <a:ext cx="6859047" cy="3797872"/>
            </p:xfrm>
            <a:graphic>
              <a:graphicData uri="http://schemas.openxmlformats.org/drawingml/2006/table">
                <a:tbl>
                  <a:tblPr firstRow="1" firstCol="1" bandRow="1">
                    <a:tableStyleId>{5C22544A-7EE6-4342-B048-85BDC9FD1C3A}</a:tableStyleId>
                  </a:tblPr>
                  <a:tblGrid>
                    <a:gridCol w="6859047">
                      <a:extLst>
                        <a:ext uri="{9D8B030D-6E8A-4147-A177-3AD203B41FA5}">
                          <a16:colId xmlns:a16="http://schemas.microsoft.com/office/drawing/2014/main" val="2900661793"/>
                        </a:ext>
                      </a:extLst>
                    </a:gridCol>
                  </a:tblGrid>
                  <a:tr h="3797872">
                    <a:tc>
                      <a:txBody>
                        <a:bodyPr/>
                        <a:lstStyle/>
                        <a:p>
                          <a:endParaRPr lang="en-US"/>
                        </a:p>
                      </a:txBody>
                      <a:tcPr marL="68580" marR="68580" marT="0" marB="0">
                        <a:blipFill>
                          <a:blip r:embed="rId6"/>
                          <a:stretch>
                            <a:fillRect l="-185" r="-370" b="-7000"/>
                          </a:stretch>
                        </a:blipFill>
                      </a:tcPr>
                    </a:tc>
                    <a:extLst>
                      <a:ext uri="{0D108BD9-81ED-4DB2-BD59-A6C34878D82A}">
                        <a16:rowId xmlns:a16="http://schemas.microsoft.com/office/drawing/2014/main" val="3509332145"/>
                      </a:ext>
                    </a:extLst>
                  </a:tr>
                </a:tbl>
              </a:graphicData>
            </a:graphic>
          </p:graphicFrame>
        </mc:Fallback>
      </mc:AlternateContent>
    </p:spTree>
    <p:extLst>
      <p:ext uri="{BB962C8B-B14F-4D97-AF65-F5344CB8AC3E}">
        <p14:creationId xmlns:p14="http://schemas.microsoft.com/office/powerpoint/2010/main" val="2166352621"/>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E50E69-9D94-3AEE-B26C-2FB8043F5589}"/>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F200242E-2A4D-7F0A-5C9B-91F75422DD4A}"/>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71240FC2-5F3A-B8CE-29AB-2CDDBB546609}"/>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8EF5EA80-83B5-8C2A-3468-38C44C19CDDD}"/>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3A9A8DE8-5AA8-9C1B-BC30-526AD89D1639}"/>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5D4732CC-BBAC-D9B6-76DF-FB9F7C816612}"/>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267C6CBF-80D0-3644-2528-7A83669B9614}"/>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92825A79-7553-3E0A-3C08-4F361D0272EC}"/>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47</a:t>
            </a:r>
          </a:p>
        </p:txBody>
      </p:sp>
      <p:sp>
        <p:nvSpPr>
          <p:cNvPr id="17" name="Freeform 5">
            <a:extLst>
              <a:ext uri="{FF2B5EF4-FFF2-40B4-BE49-F238E27FC236}">
                <a16:creationId xmlns:a16="http://schemas.microsoft.com/office/drawing/2014/main" id="{F4DFEB25-8149-1F04-0958-F0895E53C999}"/>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4D0E3EE3-37B9-D5A5-AD8F-1349A16163EA}"/>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ELEVATION AND DEPRESSION</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2FD61EF8-931D-45E7-342F-4D3873DCAC8D}"/>
              </a:ext>
            </a:extLst>
          </p:cNvPr>
          <p:cNvSpPr txBox="1"/>
          <p:nvPr/>
        </p:nvSpPr>
        <p:spPr>
          <a:xfrm>
            <a:off x="2217976" y="868859"/>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examples.</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7" name="Picture 6" descr="A black and white logo of a person reading a book&#10;&#10;AI-generated content may be incorrect.">
            <a:extLst>
              <a:ext uri="{FF2B5EF4-FFF2-40B4-BE49-F238E27FC236}">
                <a16:creationId xmlns:a16="http://schemas.microsoft.com/office/drawing/2014/main" id="{6C101EF9-C973-F48D-8BA6-78082A5CE3EC}"/>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11" name="TextBox 10">
            <a:extLst>
              <a:ext uri="{FF2B5EF4-FFF2-40B4-BE49-F238E27FC236}">
                <a16:creationId xmlns:a16="http://schemas.microsoft.com/office/drawing/2014/main" id="{8B2EE34A-FD32-90E3-E6FE-FC326286A3C4}"/>
              </a:ext>
            </a:extLst>
          </p:cNvPr>
          <p:cNvSpPr txBox="1"/>
          <p:nvPr/>
        </p:nvSpPr>
        <p:spPr>
          <a:xfrm>
            <a:off x="2239035" y="1557286"/>
            <a:ext cx="15820365" cy="2500364"/>
          </a:xfrm>
          <a:prstGeom prst="rect">
            <a:avLst/>
          </a:prstGeom>
          <a:noFill/>
        </p:spPr>
        <p:txBody>
          <a:bodyPr wrap="square">
            <a:spAutoFit/>
          </a:bodyPr>
          <a:lstStyle/>
          <a:p>
            <a:pPr lvl="0">
              <a:lnSpc>
                <a:spcPct val="150000"/>
              </a:lnSpc>
              <a:buSzPts val="1200"/>
            </a:pPr>
            <a:r>
              <a:rPr lang="en-AU" sz="3600" b="1"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2.</a:t>
            </a:r>
            <a:r>
              <a:rPr lang="en-AU" sz="3600" kern="100" dirty="0">
                <a:effectLst/>
                <a:latin typeface="Arial" panose="020B0604020202020204" pitchFamily="34" charset="0"/>
                <a:ea typeface="Aptos" panose="020B0004020202020204" pitchFamily="34" charset="0"/>
                <a:cs typeface="Times New Roman" panose="02020603050405020304" pitchFamily="18" charset="0"/>
              </a:rPr>
              <a:t> A lifeguard is sitting at the top of a lookout tower that is </a:t>
            </a:r>
            <a:r>
              <a:rPr lang="en-AU" sz="3600" kern="100" dirty="0">
                <a:effectLst/>
                <a:latin typeface="Arial" panose="020B0604020202020204" pitchFamily="34" charset="0"/>
                <a:ea typeface="Times New Roman" panose="02020603050405020304" pitchFamily="18" charset="0"/>
                <a:cs typeface="Times New Roman" panose="02020603050405020304" pitchFamily="18" charset="0"/>
              </a:rPr>
              <a:t>12 m high</a:t>
            </a:r>
            <a:r>
              <a:rPr lang="en-AU" sz="3600" kern="100" dirty="0">
                <a:effectLst/>
                <a:latin typeface="Arial" panose="020B0604020202020204" pitchFamily="34" charset="0"/>
                <a:ea typeface="Aptos" panose="020B0004020202020204" pitchFamily="34" charset="0"/>
                <a:cs typeface="Times New Roman" panose="02020603050405020304" pitchFamily="18" charset="0"/>
              </a:rPr>
              <a:t>. He spots a swimmer in the water at an </a:t>
            </a:r>
            <a:r>
              <a:rPr lang="en-AU" sz="3600" kern="100" dirty="0">
                <a:effectLst/>
                <a:latin typeface="Arial" panose="020B0604020202020204" pitchFamily="34" charset="0"/>
                <a:ea typeface="Times New Roman" panose="02020603050405020304" pitchFamily="18" charset="0"/>
                <a:cs typeface="Times New Roman" panose="02020603050405020304" pitchFamily="18" charset="0"/>
              </a:rPr>
              <a:t>angle of depression of 25°</a:t>
            </a:r>
            <a:r>
              <a:rPr lang="en-AU" sz="3600" kern="100" dirty="0">
                <a:effectLst/>
                <a:latin typeface="Arial" panose="020B0604020202020204" pitchFamily="34" charset="0"/>
                <a:ea typeface="Aptos" panose="020B0004020202020204" pitchFamily="34" charset="0"/>
                <a:cs typeface="Times New Roman" panose="02020603050405020304" pitchFamily="18" charset="0"/>
              </a:rPr>
              <a:t>. How far is the swimmer from the base of the tower?</a:t>
            </a:r>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5A93BA0A-A949-E8F6-F409-2CC186462FEC}"/>
                  </a:ext>
                </a:extLst>
              </p:cNvPr>
              <p:cNvSpPr txBox="1"/>
              <p:nvPr/>
            </p:nvSpPr>
            <p:spPr>
              <a:xfrm>
                <a:off x="2657818" y="4588454"/>
                <a:ext cx="13877582" cy="4744697"/>
              </a:xfrm>
              <a:prstGeom prst="rect">
                <a:avLst/>
              </a:prstGeom>
              <a:noFill/>
            </p:spPr>
            <p:txBody>
              <a:bodyPr wrap="square">
                <a:spAutoFit/>
              </a:bodyPr>
              <a:lstStyle/>
              <a:p>
                <a:pPr marL="457200">
                  <a:lnSpc>
                    <a:spcPct val="150000"/>
                  </a:lnSpc>
                </a:pPr>
                <a:r>
                  <a:rPr lang="en-AU" sz="3600" kern="100" dirty="0">
                    <a:effectLst/>
                    <a:latin typeface="Arial" panose="020B0604020202020204" pitchFamily="34" charset="0"/>
                    <a:ea typeface="Aptos" panose="020B0004020202020204" pitchFamily="34" charset="0"/>
                    <a:cs typeface="Times New Roman" panose="02020603050405020304" pitchFamily="18" charset="0"/>
                  </a:rPr>
                  <a:t>90</a:t>
                </a:r>
                <a:r>
                  <a:rPr lang="en-AU" sz="3600" kern="100" dirty="0">
                    <a:effectLst/>
                    <a:latin typeface="Arial" panose="020B0604020202020204" pitchFamily="34" charset="0"/>
                    <a:ea typeface="Aptos" panose="020B0004020202020204" pitchFamily="34" charset="0"/>
                    <a:cs typeface="Arial" panose="020B0604020202020204" pitchFamily="34" charset="0"/>
                    <a:sym typeface="Symbol" pitchFamily="2" charset="2"/>
                  </a:rPr>
                  <a:t></a:t>
                </a:r>
                <a:r>
                  <a:rPr lang="en-AU" sz="3600" kern="100" dirty="0">
                    <a:effectLst/>
                    <a:latin typeface="Arial" panose="020B0604020202020204" pitchFamily="34" charset="0"/>
                    <a:ea typeface="Aptos" panose="020B0004020202020204" pitchFamily="34" charset="0"/>
                    <a:cs typeface="Times New Roman" panose="02020603050405020304" pitchFamily="18" charset="0"/>
                  </a:rPr>
                  <a:t> – 25</a:t>
                </a:r>
                <a:r>
                  <a:rPr lang="en-AU" sz="3600" kern="100" dirty="0">
                    <a:effectLst/>
                    <a:latin typeface="Arial" panose="020B0604020202020204" pitchFamily="34" charset="0"/>
                    <a:ea typeface="Aptos" panose="020B0004020202020204" pitchFamily="34" charset="0"/>
                    <a:cs typeface="Arial" panose="020B0604020202020204" pitchFamily="34" charset="0"/>
                    <a:sym typeface="Symbol" pitchFamily="2" charset="2"/>
                  </a:rPr>
                  <a:t></a:t>
                </a:r>
                <a:r>
                  <a:rPr lang="en-AU" sz="3600" kern="100" dirty="0">
                    <a:effectLst/>
                    <a:latin typeface="Arial" panose="020B0604020202020204" pitchFamily="34" charset="0"/>
                    <a:ea typeface="Aptos" panose="020B0004020202020204" pitchFamily="34" charset="0"/>
                    <a:cs typeface="Times New Roman" panose="02020603050405020304" pitchFamily="18" charset="0"/>
                  </a:rPr>
                  <a:t> = 65</a:t>
                </a:r>
                <a:r>
                  <a:rPr lang="en-AU" sz="3600" kern="100" dirty="0">
                    <a:effectLst/>
                    <a:latin typeface="Arial" panose="020B0604020202020204" pitchFamily="34" charset="0"/>
                    <a:ea typeface="Aptos" panose="020B0004020202020204" pitchFamily="34" charset="0"/>
                    <a:cs typeface="Arial" panose="020B0604020202020204" pitchFamily="34" charset="0"/>
                    <a:sym typeface="Symbol" pitchFamily="2" charset="2"/>
                  </a:rPr>
                  <a:t></a:t>
                </a:r>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50000"/>
                  </a:lnSpc>
                  <a:buNone/>
                </a:pPr>
                <a14:m>
                  <m:oMathPara xmlns:m="http://schemas.openxmlformats.org/officeDocument/2006/math">
                    <m:oMathParaPr>
                      <m:jc m:val="left"/>
                    </m:oMathParaPr>
                    <m:oMath xmlns:m="http://schemas.openxmlformats.org/officeDocument/2006/math">
                      <m:func>
                        <m:funcPr>
                          <m:ctrlPr>
                            <a:rPr lang="en-AU" sz="3600" i="1" kern="100">
                              <a:effectLst/>
                              <a:latin typeface="Cambria Math" panose="02040503050406030204" pitchFamily="18" charset="0"/>
                              <a:ea typeface="Aptos" panose="020B0004020202020204" pitchFamily="34" charset="0"/>
                              <a:cs typeface="Arial" panose="020B0604020202020204" pitchFamily="34" charset="0"/>
                            </a:rPr>
                          </m:ctrlPr>
                        </m:funcPr>
                        <m:fName>
                          <m:r>
                            <m:rPr>
                              <m:sty m:val="p"/>
                            </m:rPr>
                            <a:rPr lang="en-AU" sz="3600" kern="100">
                              <a:effectLst/>
                              <a:latin typeface="Cambria Math" panose="02040503050406030204" pitchFamily="18" charset="0"/>
                              <a:ea typeface="Aptos" panose="020B0004020202020204" pitchFamily="34" charset="0"/>
                              <a:cs typeface="Arial" panose="020B0604020202020204" pitchFamily="34" charset="0"/>
                            </a:rPr>
                            <m:t>tan</m:t>
                          </m:r>
                        </m:fName>
                        <m:e>
                          <m:d>
                            <m:dPr>
                              <m:ctrlPr>
                                <a:rPr lang="en-AU" sz="3600" i="1" kern="100">
                                  <a:effectLst/>
                                  <a:latin typeface="Cambria Math" panose="02040503050406030204" pitchFamily="18" charset="0"/>
                                  <a:ea typeface="Aptos" panose="020B0004020202020204" pitchFamily="34" charset="0"/>
                                  <a:cs typeface="Arial" panose="020B0604020202020204" pitchFamily="34" charset="0"/>
                                </a:rPr>
                              </m:ctrlPr>
                            </m:dPr>
                            <m:e>
                              <m:r>
                                <a:rPr lang="en-AU" sz="3600" i="1" kern="100">
                                  <a:effectLst/>
                                  <a:latin typeface="Cambria Math" panose="02040503050406030204" pitchFamily="18" charset="0"/>
                                  <a:ea typeface="Aptos" panose="020B0004020202020204" pitchFamily="34" charset="0"/>
                                  <a:cs typeface="Arial" panose="020B0604020202020204" pitchFamily="34" charset="0"/>
                                </a:rPr>
                                <m:t>65°</m:t>
                              </m:r>
                            </m:e>
                          </m:d>
                          <m:r>
                            <a:rPr lang="en-AU" sz="3600" i="1" kern="100">
                              <a:effectLst/>
                              <a:latin typeface="Cambria Math" panose="02040503050406030204" pitchFamily="18" charset="0"/>
                              <a:ea typeface="Aptos" panose="020B0004020202020204" pitchFamily="34" charset="0"/>
                              <a:cs typeface="Arial" panose="020B0604020202020204" pitchFamily="34" charset="0"/>
                            </a:rPr>
                            <m:t>=</m:t>
                          </m:r>
                          <m:f>
                            <m:fPr>
                              <m:ctrlPr>
                                <a:rPr lang="en-AU" sz="3600" i="1" kern="100">
                                  <a:effectLst/>
                                  <a:latin typeface="Cambria Math" panose="02040503050406030204" pitchFamily="18" charset="0"/>
                                  <a:ea typeface="Aptos" panose="020B0004020202020204" pitchFamily="34" charset="0"/>
                                  <a:cs typeface="Arial" panose="020B0604020202020204" pitchFamily="34" charset="0"/>
                                </a:rPr>
                              </m:ctrlPr>
                            </m:fPr>
                            <m:num>
                              <m:r>
                                <a:rPr lang="en-AU" sz="3600" i="1" kern="100">
                                  <a:effectLst/>
                                  <a:latin typeface="Cambria Math" panose="02040503050406030204" pitchFamily="18" charset="0"/>
                                  <a:ea typeface="Aptos" panose="020B0004020202020204" pitchFamily="34" charset="0"/>
                                  <a:cs typeface="Arial" panose="020B0604020202020204" pitchFamily="34" charset="0"/>
                                </a:rPr>
                                <m:t>𝑥</m:t>
                              </m:r>
                            </m:num>
                            <m:den>
                              <m:r>
                                <a:rPr lang="en-AU" sz="3600" i="1" kern="100">
                                  <a:effectLst/>
                                  <a:latin typeface="Cambria Math" panose="02040503050406030204" pitchFamily="18" charset="0"/>
                                  <a:ea typeface="Aptos" panose="020B0004020202020204" pitchFamily="34" charset="0"/>
                                  <a:cs typeface="Arial" panose="020B0604020202020204" pitchFamily="34" charset="0"/>
                                </a:rPr>
                                <m:t>12</m:t>
                              </m:r>
                            </m:den>
                          </m:f>
                        </m:e>
                      </m:func>
                    </m:oMath>
                  </m:oMathPara>
                </a14:m>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50000"/>
                  </a:lnSpc>
                  <a:buNone/>
                </a:pPr>
                <a14:m>
                  <m:oMathPara xmlns:m="http://schemas.openxmlformats.org/officeDocument/2006/math">
                    <m:oMathParaPr>
                      <m:jc m:val="left"/>
                    </m:oMathParaPr>
                    <m:oMath xmlns:m="http://schemas.openxmlformats.org/officeDocument/2006/math">
                      <m:r>
                        <a:rPr lang="en-AU" sz="3600" i="1" kern="100">
                          <a:effectLst/>
                          <a:latin typeface="Cambria Math" panose="02040503050406030204" pitchFamily="18" charset="0"/>
                          <a:ea typeface="Aptos" panose="020B0004020202020204" pitchFamily="34" charset="0"/>
                          <a:cs typeface="Arial" panose="020B0604020202020204" pitchFamily="34" charset="0"/>
                        </a:rPr>
                        <m:t>𝑥</m:t>
                      </m:r>
                      <m:r>
                        <a:rPr lang="en-AU" sz="3600" i="1" kern="100">
                          <a:effectLst/>
                          <a:latin typeface="Cambria Math" panose="02040503050406030204" pitchFamily="18" charset="0"/>
                          <a:ea typeface="Aptos" panose="020B0004020202020204" pitchFamily="34" charset="0"/>
                          <a:cs typeface="Arial" panose="020B0604020202020204" pitchFamily="34" charset="0"/>
                        </a:rPr>
                        <m:t>=12×</m:t>
                      </m:r>
                      <m:func>
                        <m:funcPr>
                          <m:ctrlPr>
                            <a:rPr lang="en-AU" sz="3600" i="1" kern="100">
                              <a:effectLst/>
                              <a:latin typeface="Cambria Math" panose="02040503050406030204" pitchFamily="18" charset="0"/>
                              <a:ea typeface="Aptos" panose="020B0004020202020204" pitchFamily="34" charset="0"/>
                              <a:cs typeface="Arial" panose="020B0604020202020204" pitchFamily="34" charset="0"/>
                            </a:rPr>
                          </m:ctrlPr>
                        </m:funcPr>
                        <m:fName>
                          <m:r>
                            <m:rPr>
                              <m:sty m:val="p"/>
                            </m:rPr>
                            <a:rPr lang="en-AU" sz="3600" kern="100">
                              <a:effectLst/>
                              <a:latin typeface="Cambria Math" panose="02040503050406030204" pitchFamily="18" charset="0"/>
                              <a:ea typeface="Aptos" panose="020B0004020202020204" pitchFamily="34" charset="0"/>
                              <a:cs typeface="Arial" panose="020B0604020202020204" pitchFamily="34" charset="0"/>
                            </a:rPr>
                            <m:t>tan</m:t>
                          </m:r>
                        </m:fName>
                        <m:e>
                          <m:r>
                            <a:rPr lang="en-AU" sz="3600" i="1" kern="100">
                              <a:effectLst/>
                              <a:latin typeface="Cambria Math" panose="02040503050406030204" pitchFamily="18" charset="0"/>
                              <a:ea typeface="Aptos" panose="020B0004020202020204" pitchFamily="34" charset="0"/>
                              <a:cs typeface="Arial" panose="020B0604020202020204" pitchFamily="34" charset="0"/>
                            </a:rPr>
                            <m:t>(65</m:t>
                          </m:r>
                        </m:e>
                      </m:func>
                      <m:r>
                        <a:rPr lang="en-AU" sz="3600" i="1" kern="100">
                          <a:effectLst/>
                          <a:latin typeface="Cambria Math" panose="02040503050406030204" pitchFamily="18" charset="0"/>
                          <a:ea typeface="Aptos" panose="020B0004020202020204" pitchFamily="34" charset="0"/>
                          <a:cs typeface="Arial" panose="020B0604020202020204" pitchFamily="34" charset="0"/>
                        </a:rPr>
                        <m:t>°)</m:t>
                      </m:r>
                    </m:oMath>
                  </m:oMathPara>
                </a14:m>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50000"/>
                  </a:lnSpc>
                  <a:buNone/>
                </a:pPr>
                <a14:m>
                  <m:oMathPara xmlns:m="http://schemas.openxmlformats.org/officeDocument/2006/math">
                    <m:oMathParaPr>
                      <m:jc m:val="left"/>
                    </m:oMathParaPr>
                    <m:oMath xmlns:m="http://schemas.openxmlformats.org/officeDocument/2006/math">
                      <m:r>
                        <a:rPr lang="en-AU" sz="3600" i="1" kern="100">
                          <a:effectLst/>
                          <a:latin typeface="Cambria Math" panose="02040503050406030204" pitchFamily="18" charset="0"/>
                          <a:ea typeface="Times New Roman" panose="02020603050405020304" pitchFamily="18" charset="0"/>
                          <a:cs typeface="Arial" panose="020B0604020202020204" pitchFamily="34" charset="0"/>
                        </a:rPr>
                        <m:t>𝑥</m:t>
                      </m:r>
                      <m:r>
                        <a:rPr lang="en-AU" sz="3600" i="1" kern="100">
                          <a:effectLst/>
                          <a:latin typeface="Cambria Math" panose="02040503050406030204" pitchFamily="18" charset="0"/>
                          <a:ea typeface="Times New Roman" panose="02020603050405020304" pitchFamily="18" charset="0"/>
                          <a:cs typeface="Arial" panose="020B0604020202020204" pitchFamily="34" charset="0"/>
                        </a:rPr>
                        <m:t>=25.73</m:t>
                      </m:r>
                      <m:r>
                        <a:rPr lang="en-AU" sz="3600" i="1" kern="100">
                          <a:effectLst/>
                          <a:latin typeface="Cambria Math" panose="02040503050406030204" pitchFamily="18" charset="0"/>
                          <a:ea typeface="Times New Roman" panose="02020603050405020304" pitchFamily="18" charset="0"/>
                          <a:cs typeface="Arial" panose="020B0604020202020204" pitchFamily="34" charset="0"/>
                        </a:rPr>
                        <m:t>𝑚</m:t>
                      </m:r>
                    </m:oMath>
                  </m:oMathPara>
                </a14:m>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50000"/>
                  </a:lnSpc>
                  <a:buNone/>
                </a:pPr>
                <a:r>
                  <a:rPr lang="en-AU" sz="3600" dirty="0">
                    <a:effectLst/>
                    <a:latin typeface="Arial" panose="020B0604020202020204" pitchFamily="34" charset="0"/>
                    <a:ea typeface="Times New Roman" panose="02020603050405020304" pitchFamily="18" charset="0"/>
                  </a:rPr>
                  <a:t>The swimmer is 25.73 metres from the base of the tower.</a:t>
                </a:r>
                <a:r>
                  <a:rPr lang="en-AU" sz="3600" dirty="0">
                    <a:effectLst/>
                  </a:rPr>
                  <a:t> </a:t>
                </a:r>
                <a:endParaRPr lang="en-US" sz="3600" dirty="0"/>
              </a:p>
            </p:txBody>
          </p:sp>
        </mc:Choice>
        <mc:Fallback xmlns="">
          <p:sp>
            <p:nvSpPr>
              <p:cNvPr id="20" name="TextBox 19">
                <a:extLst>
                  <a:ext uri="{FF2B5EF4-FFF2-40B4-BE49-F238E27FC236}">
                    <a16:creationId xmlns:a16="http://schemas.microsoft.com/office/drawing/2014/main" id="{5A93BA0A-A949-E8F6-F409-2CC186462FEC}"/>
                  </a:ext>
                </a:extLst>
              </p:cNvPr>
              <p:cNvSpPr txBox="1">
                <a:spLocks noRot="1" noChangeAspect="1" noMove="1" noResize="1" noEditPoints="1" noAdjustHandles="1" noChangeArrowheads="1" noChangeShapeType="1" noTextEdit="1"/>
              </p:cNvSpPr>
              <p:nvPr/>
            </p:nvSpPr>
            <p:spPr>
              <a:xfrm>
                <a:off x="2657818" y="4588454"/>
                <a:ext cx="13877582" cy="4744697"/>
              </a:xfrm>
              <a:prstGeom prst="rect">
                <a:avLst/>
              </a:prstGeom>
              <a:blipFill>
                <a:blip r:embed="rId4"/>
                <a:stretch>
                  <a:fillRect l="-1371" b="-3743"/>
                </a:stretch>
              </a:blipFill>
            </p:spPr>
            <p:txBody>
              <a:bodyPr/>
              <a:lstStyle/>
              <a:p>
                <a:r>
                  <a:rPr lang="en-US">
                    <a:noFill/>
                  </a:rPr>
                  <a:t> </a:t>
                </a:r>
              </a:p>
            </p:txBody>
          </p:sp>
        </mc:Fallback>
      </mc:AlternateContent>
      <p:pic>
        <p:nvPicPr>
          <p:cNvPr id="21" name="Picture 20">
            <a:extLst>
              <a:ext uri="{FF2B5EF4-FFF2-40B4-BE49-F238E27FC236}">
                <a16:creationId xmlns:a16="http://schemas.microsoft.com/office/drawing/2014/main" id="{C4C46D8A-8C03-DA71-26B4-2A72EB4AAA19}"/>
              </a:ext>
            </a:extLst>
          </p:cNvPr>
          <p:cNvPicPr>
            <a:picLocks noChangeAspect="1"/>
          </p:cNvPicPr>
          <p:nvPr/>
        </p:nvPicPr>
        <p:blipFill>
          <a:blip r:embed="rId5" cstate="print">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val="0"/>
              </a:ext>
            </a:extLst>
          </a:blip>
          <a:stretch>
            <a:fillRect/>
          </a:stretch>
        </p:blipFill>
        <p:spPr>
          <a:xfrm>
            <a:off x="9620694" y="4132113"/>
            <a:ext cx="7607665" cy="4194475"/>
          </a:xfrm>
          <a:prstGeom prst="rect">
            <a:avLst/>
          </a:prstGeom>
        </p:spPr>
      </p:pic>
    </p:spTree>
    <p:extLst>
      <p:ext uri="{BB962C8B-B14F-4D97-AF65-F5344CB8AC3E}">
        <p14:creationId xmlns:p14="http://schemas.microsoft.com/office/powerpoint/2010/main" val="3963463548"/>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0BB45C-CEE3-4558-2432-B70406BE3EA5}"/>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353F84AA-D081-EDF6-D4FB-0062E40E8F24}"/>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2FC86946-A0A5-03E9-8EA6-615333DB42DD}"/>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46301748-9AD2-D375-EACF-BF119277ED0D}"/>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A7F389C0-2072-E7AA-6552-D6E11601EA67}"/>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EA9D54E3-B54E-19B5-2E0B-E6615F1204A6}"/>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F3793EF0-6E83-E077-728B-F17B7171352D}"/>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C8D80D23-899E-AF58-ADC7-E2CAA18A085C}"/>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48</a:t>
            </a:r>
          </a:p>
        </p:txBody>
      </p:sp>
      <p:sp>
        <p:nvSpPr>
          <p:cNvPr id="17" name="Freeform 5">
            <a:extLst>
              <a:ext uri="{FF2B5EF4-FFF2-40B4-BE49-F238E27FC236}">
                <a16:creationId xmlns:a16="http://schemas.microsoft.com/office/drawing/2014/main" id="{BE10DE0D-CA47-B736-8F9F-51DB789D7DBF}"/>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579261A1-C3E5-CA14-4F36-0C100F3F46C4}"/>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ELEVATION AND DEPRESSION</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EE47212E-16AA-3830-B7BF-0BF29ECE8E1F}"/>
              </a:ext>
            </a:extLst>
          </p:cNvPr>
          <p:cNvSpPr txBox="1"/>
          <p:nvPr/>
        </p:nvSpPr>
        <p:spPr>
          <a:xfrm>
            <a:off x="2217976" y="868859"/>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descr="A black and white circle with two people&#10;&#10;AI-generated content may be incorrect.">
            <a:extLst>
              <a:ext uri="{FF2B5EF4-FFF2-40B4-BE49-F238E27FC236}">
                <a16:creationId xmlns:a16="http://schemas.microsoft.com/office/drawing/2014/main" id="{45E07AE2-AFF4-98B3-96E1-9A2C708AC740}"/>
              </a:ext>
            </a:extLst>
          </p:cNvPr>
          <p:cNvPicPr>
            <a:picLocks noChangeAspect="1"/>
          </p:cNvPicPr>
          <p:nvPr/>
        </p:nvPicPr>
        <p:blipFill>
          <a:blip r:embed="rId3"/>
          <a:stretch>
            <a:fillRect/>
          </a:stretch>
        </p:blipFill>
        <p:spPr>
          <a:xfrm>
            <a:off x="16306800" y="88548"/>
            <a:ext cx="1866583" cy="1866583"/>
          </a:xfrm>
          <a:prstGeom prst="rect">
            <a:avLst/>
          </a:prstGeom>
        </p:spPr>
      </p:pic>
      <p:pic>
        <p:nvPicPr>
          <p:cNvPr id="15" name="Picture 14" descr="A diagram of a person standing on a boat&#10;&#10;AI-generated content may be incorrect.">
            <a:extLst>
              <a:ext uri="{FF2B5EF4-FFF2-40B4-BE49-F238E27FC236}">
                <a16:creationId xmlns:a16="http://schemas.microsoft.com/office/drawing/2014/main" id="{222269A3-F66D-16D7-9A7B-F4D7573E7AA7}"/>
              </a:ext>
            </a:extLst>
          </p:cNvPr>
          <p:cNvPicPr>
            <a:picLocks noChangeAspect="1"/>
          </p:cNvPicPr>
          <p:nvPr/>
        </p:nvPicPr>
        <p:blipFill>
          <a:blip r:embed="rId4" cstate="print">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val="0"/>
              </a:ext>
            </a:extLst>
          </a:blip>
          <a:stretch>
            <a:fillRect/>
          </a:stretch>
        </p:blipFill>
        <p:spPr>
          <a:xfrm>
            <a:off x="10026469" y="3467100"/>
            <a:ext cx="7929046" cy="5469361"/>
          </a:xfrm>
          <a:prstGeom prst="rect">
            <a:avLst/>
          </a:prstGeom>
        </p:spPr>
      </p:pic>
      <p:sp>
        <p:nvSpPr>
          <p:cNvPr id="18" name="TextBox 17">
            <a:extLst>
              <a:ext uri="{FF2B5EF4-FFF2-40B4-BE49-F238E27FC236}">
                <a16:creationId xmlns:a16="http://schemas.microsoft.com/office/drawing/2014/main" id="{3F5A2B7E-FFCA-2FF6-2EC7-546736677089}"/>
              </a:ext>
            </a:extLst>
          </p:cNvPr>
          <p:cNvSpPr txBox="1"/>
          <p:nvPr/>
        </p:nvSpPr>
        <p:spPr>
          <a:xfrm>
            <a:off x="2429218" y="1979979"/>
            <a:ext cx="15744165" cy="7486345"/>
          </a:xfrm>
          <a:prstGeom prst="rect">
            <a:avLst/>
          </a:prstGeom>
          <a:noFill/>
        </p:spPr>
        <p:txBody>
          <a:bodyPr wrap="square">
            <a:spAutoFit/>
          </a:bodyPr>
          <a:lstStyle/>
          <a:p>
            <a:pPr lvl="0">
              <a:lnSpc>
                <a:spcPct val="150000"/>
              </a:lnSpc>
              <a:buSzPts val="1200"/>
            </a:pPr>
            <a:r>
              <a:rPr lang="en-AU" sz="3600" b="1"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1.</a:t>
            </a:r>
            <a:r>
              <a:rPr lang="en-AU" sz="3600" kern="100" dirty="0">
                <a:effectLst/>
                <a:latin typeface="Arial" panose="020B0604020202020204" pitchFamily="34" charset="0"/>
                <a:ea typeface="Aptos" panose="020B0004020202020204" pitchFamily="34" charset="0"/>
                <a:cs typeface="Times New Roman" panose="02020603050405020304" pitchFamily="18" charset="0"/>
              </a:rPr>
              <a:t> Elizabeth Blackburn dropped her Nobel Prize trophy off a cliff near her childhood home in Launceston. </a:t>
            </a:r>
          </a:p>
          <a:p>
            <a:pPr lvl="0">
              <a:lnSpc>
                <a:spcPct val="150000"/>
              </a:lnSpc>
              <a:buSzPts val="1200"/>
            </a:pPr>
            <a:r>
              <a:rPr lang="en-AU" sz="3600" kern="100" dirty="0">
                <a:effectLst/>
                <a:latin typeface="Arial" panose="020B0604020202020204" pitchFamily="34" charset="0"/>
                <a:ea typeface="Aptos" panose="020B0004020202020204" pitchFamily="34" charset="0"/>
                <a:cs typeface="Times New Roman" panose="02020603050405020304" pitchFamily="18" charset="0"/>
              </a:rPr>
              <a:t>Elizabeth contemplates jumping</a:t>
            </a:r>
          </a:p>
          <a:p>
            <a:pPr lvl="0">
              <a:lnSpc>
                <a:spcPct val="150000"/>
              </a:lnSpc>
              <a:buSzPts val="1200"/>
            </a:pPr>
            <a:r>
              <a:rPr lang="en-AU" sz="3600" kern="100" dirty="0">
                <a:effectLst/>
                <a:latin typeface="Arial" panose="020B0604020202020204" pitchFamily="34" charset="0"/>
                <a:ea typeface="Aptos" panose="020B0004020202020204" pitchFamily="34" charset="0"/>
                <a:cs typeface="Times New Roman" panose="02020603050405020304" pitchFamily="18" charset="0"/>
              </a:rPr>
              <a:t>in after it but is not sure how high </a:t>
            </a:r>
          </a:p>
          <a:p>
            <a:pPr lvl="0">
              <a:lnSpc>
                <a:spcPct val="150000"/>
              </a:lnSpc>
              <a:buSzPts val="1200"/>
            </a:pPr>
            <a:r>
              <a:rPr lang="en-AU" sz="3600" kern="100" dirty="0">
                <a:effectLst/>
                <a:latin typeface="Arial" panose="020B0604020202020204" pitchFamily="34" charset="0"/>
                <a:ea typeface="Aptos" panose="020B0004020202020204" pitchFamily="34" charset="0"/>
                <a:cs typeface="Times New Roman" panose="02020603050405020304" pitchFamily="18" charset="0"/>
              </a:rPr>
              <a:t>the cliff is. The trophy is currently </a:t>
            </a:r>
          </a:p>
          <a:p>
            <a:pPr lvl="0">
              <a:lnSpc>
                <a:spcPct val="150000"/>
              </a:lnSpc>
              <a:buSzPts val="1200"/>
            </a:pPr>
            <a:r>
              <a:rPr lang="en-AU" sz="3600" kern="100" dirty="0">
                <a:effectLst/>
                <a:latin typeface="Arial" panose="020B0604020202020204" pitchFamily="34" charset="0"/>
                <a:ea typeface="Aptos" panose="020B0004020202020204" pitchFamily="34" charset="0"/>
                <a:cs typeface="Times New Roman" panose="02020603050405020304" pitchFamily="18" charset="0"/>
              </a:rPr>
              <a:t>floating 50m away from the base of </a:t>
            </a:r>
          </a:p>
          <a:p>
            <a:pPr lvl="0">
              <a:lnSpc>
                <a:spcPct val="150000"/>
              </a:lnSpc>
              <a:buSzPts val="1200"/>
            </a:pPr>
            <a:r>
              <a:rPr lang="en-AU" sz="3600" kern="100" dirty="0">
                <a:effectLst/>
                <a:latin typeface="Arial" panose="020B0604020202020204" pitchFamily="34" charset="0"/>
                <a:ea typeface="Aptos" panose="020B0004020202020204" pitchFamily="34" charset="0"/>
                <a:cs typeface="Times New Roman" panose="02020603050405020304" pitchFamily="18" charset="0"/>
              </a:rPr>
              <a:t>the cliff, and Elizabeth is looking down </a:t>
            </a:r>
          </a:p>
          <a:p>
            <a:pPr lvl="0">
              <a:lnSpc>
                <a:spcPct val="150000"/>
              </a:lnSpc>
              <a:buSzPts val="1200"/>
            </a:pPr>
            <a:r>
              <a:rPr lang="en-AU" sz="3600" kern="100" dirty="0">
                <a:effectLst/>
                <a:latin typeface="Arial" panose="020B0604020202020204" pitchFamily="34" charset="0"/>
                <a:ea typeface="Aptos" panose="020B0004020202020204" pitchFamily="34" charset="0"/>
                <a:cs typeface="Times New Roman" panose="02020603050405020304" pitchFamily="18" charset="0"/>
              </a:rPr>
              <a:t>at it at an angle of depression of 45</a:t>
            </a:r>
            <a:r>
              <a:rPr lang="en-AU" sz="3600" kern="100" baseline="30000" dirty="0">
                <a:effectLst/>
                <a:latin typeface="Arial" panose="020B0604020202020204" pitchFamily="34" charset="0"/>
                <a:ea typeface="Aptos" panose="020B0004020202020204" pitchFamily="34" charset="0"/>
                <a:cs typeface="Times New Roman" panose="02020603050405020304" pitchFamily="18" charset="0"/>
              </a:rPr>
              <a:t>o</a:t>
            </a:r>
            <a:r>
              <a:rPr lang="en-AU" sz="3600" kern="100" dirty="0">
                <a:effectLst/>
                <a:latin typeface="Arial" panose="020B0604020202020204" pitchFamily="34" charset="0"/>
                <a:ea typeface="Aptos" panose="020B0004020202020204" pitchFamily="34" charset="0"/>
                <a:cs typeface="Times New Roman" panose="02020603050405020304" pitchFamily="18" charset="0"/>
              </a:rPr>
              <a:t>. </a:t>
            </a:r>
          </a:p>
          <a:p>
            <a:pPr lvl="0">
              <a:lnSpc>
                <a:spcPct val="150000"/>
              </a:lnSpc>
              <a:buSzPts val="1200"/>
            </a:pPr>
            <a:r>
              <a:rPr lang="en-AU" sz="3600" kern="100" dirty="0">
                <a:effectLst/>
                <a:latin typeface="Arial" panose="020B0604020202020204" pitchFamily="34" charset="0"/>
                <a:ea typeface="Aptos" panose="020B0004020202020204" pitchFamily="34" charset="0"/>
                <a:cs typeface="Times New Roman" panose="02020603050405020304" pitchFamily="18" charset="0"/>
              </a:rPr>
              <a:t>If Elizabeth is 1.5 metres tall, how tall is the cliff? </a:t>
            </a:r>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958043244"/>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B8A77A-D26F-8C68-475E-4E72648481A7}"/>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30FCBB84-3FB6-36C7-E610-98236AFC28BA}"/>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AEF6DF20-CA3E-9CFA-8A2B-07FEF1E9AE70}"/>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17F745BF-CB6F-2047-D1F2-C1C5319F61D5}"/>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B83C6135-6CED-70BC-85D4-93F608FCDACA}"/>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AB3E329F-7EB3-FDD6-BFC6-83CDBE3B080F}"/>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CFD3B4EF-C3EB-2AEB-F6CD-53107035F5A3}"/>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E9F83F21-100E-EC8B-1256-3930D1465ACE}"/>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48</a:t>
            </a:r>
          </a:p>
        </p:txBody>
      </p:sp>
      <p:sp>
        <p:nvSpPr>
          <p:cNvPr id="17" name="Freeform 5">
            <a:extLst>
              <a:ext uri="{FF2B5EF4-FFF2-40B4-BE49-F238E27FC236}">
                <a16:creationId xmlns:a16="http://schemas.microsoft.com/office/drawing/2014/main" id="{279CA4A1-6E9A-EF89-46C8-6696979D1860}"/>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F033D8E0-4D35-D095-B947-F47F8A930196}"/>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ELEVATION AND DEPRESSION</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85329729-5FD2-9397-C475-92EE9DF5E237}"/>
              </a:ext>
            </a:extLst>
          </p:cNvPr>
          <p:cNvSpPr txBox="1"/>
          <p:nvPr/>
        </p:nvSpPr>
        <p:spPr>
          <a:xfrm>
            <a:off x="2217976" y="868859"/>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descr="A black and white circle with two people&#10;&#10;AI-generated content may be incorrect.">
            <a:extLst>
              <a:ext uri="{FF2B5EF4-FFF2-40B4-BE49-F238E27FC236}">
                <a16:creationId xmlns:a16="http://schemas.microsoft.com/office/drawing/2014/main" id="{DD1AA780-EF41-F421-C77C-E2F38DD47E29}"/>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1" name="TextBox 10">
            <a:extLst>
              <a:ext uri="{FF2B5EF4-FFF2-40B4-BE49-F238E27FC236}">
                <a16:creationId xmlns:a16="http://schemas.microsoft.com/office/drawing/2014/main" id="{35697F2C-B7E1-91D1-1469-411F1C58B3E8}"/>
              </a:ext>
            </a:extLst>
          </p:cNvPr>
          <p:cNvSpPr txBox="1"/>
          <p:nvPr/>
        </p:nvSpPr>
        <p:spPr>
          <a:xfrm>
            <a:off x="2217976" y="1859697"/>
            <a:ext cx="15621000" cy="1669368"/>
          </a:xfrm>
          <a:prstGeom prst="rect">
            <a:avLst/>
          </a:prstGeom>
          <a:noFill/>
        </p:spPr>
        <p:txBody>
          <a:bodyPr wrap="square">
            <a:spAutoFit/>
          </a:bodyPr>
          <a:lstStyle/>
          <a:p>
            <a:pPr lvl="0">
              <a:lnSpc>
                <a:spcPct val="150000"/>
              </a:lnSpc>
              <a:buSzPts val="1200"/>
            </a:pPr>
            <a:r>
              <a:rPr lang="en-AU" sz="3600" b="1"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2.</a:t>
            </a:r>
            <a:r>
              <a:rPr lang="en-AU" sz="3600" kern="100" dirty="0">
                <a:effectLst/>
                <a:latin typeface="Arial" panose="020B0604020202020204" pitchFamily="34" charset="0"/>
                <a:ea typeface="Aptos" panose="020B0004020202020204" pitchFamily="34" charset="0"/>
                <a:cs typeface="Times New Roman" panose="02020603050405020304" pitchFamily="18" charset="0"/>
              </a:rPr>
              <a:t> A small boat 120m out to sea notes that the angle of elevation to of the top of a cliff is 41</a:t>
            </a:r>
            <a:r>
              <a:rPr lang="en-AU" sz="3600" kern="100" baseline="30000" dirty="0">
                <a:effectLst/>
                <a:latin typeface="Arial" panose="020B0604020202020204" pitchFamily="34" charset="0"/>
                <a:ea typeface="Aptos" panose="020B0004020202020204" pitchFamily="34" charset="0"/>
                <a:cs typeface="Times New Roman" panose="02020603050405020304" pitchFamily="18" charset="0"/>
              </a:rPr>
              <a:t>o</a:t>
            </a:r>
            <a:r>
              <a:rPr lang="en-AU" sz="3600" kern="100" dirty="0">
                <a:effectLst/>
                <a:latin typeface="Arial" panose="020B0604020202020204" pitchFamily="34" charset="0"/>
                <a:ea typeface="Aptos" panose="020B0004020202020204" pitchFamily="34" charset="0"/>
                <a:cs typeface="Times New Roman" panose="02020603050405020304" pitchFamily="18" charset="0"/>
              </a:rPr>
              <a:t>. Find the height of the cliff.</a:t>
            </a:r>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2" name="Picture 11" descr="A diagram of a bridge&#10;&#10;AI-generated content may be incorrect.">
            <a:extLst>
              <a:ext uri="{FF2B5EF4-FFF2-40B4-BE49-F238E27FC236}">
                <a16:creationId xmlns:a16="http://schemas.microsoft.com/office/drawing/2014/main" id="{5A7480AE-063B-1908-61CB-3CC47C6AF40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21289" y="3959677"/>
            <a:ext cx="6953250" cy="5596518"/>
          </a:xfrm>
          <a:prstGeom prst="rect">
            <a:avLst/>
          </a:prstGeom>
        </p:spPr>
      </p:pic>
    </p:spTree>
    <p:extLst>
      <p:ext uri="{BB962C8B-B14F-4D97-AF65-F5344CB8AC3E}">
        <p14:creationId xmlns:p14="http://schemas.microsoft.com/office/powerpoint/2010/main" val="301346415"/>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B142FF-13D4-5BA7-AD61-332A9A291DD2}"/>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7C6EE2A2-646F-844E-5415-D33F14840BB0}"/>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EB048364-B7EE-48DE-FC4C-BDD910C2471F}"/>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60FF33DD-74D3-AF10-8915-DD6555B7AA6A}"/>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98B6CF86-25CC-49A4-B5D8-55A020150FF0}"/>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F7091BDC-89DF-2141-355E-3990A2E2A7AD}"/>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A261E03E-3DE3-1CCE-728D-D7E7D2855EE3}"/>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E0A36392-8878-20DE-C915-9D402D42B38E}"/>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49</a:t>
            </a:r>
          </a:p>
        </p:txBody>
      </p:sp>
      <p:sp>
        <p:nvSpPr>
          <p:cNvPr id="17" name="Freeform 5">
            <a:extLst>
              <a:ext uri="{FF2B5EF4-FFF2-40B4-BE49-F238E27FC236}">
                <a16:creationId xmlns:a16="http://schemas.microsoft.com/office/drawing/2014/main" id="{9A0CF24B-77B7-0C2F-9E76-66FAFB1A5D96}"/>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FA442D43-B01B-1C59-15A1-8E9D8778AA59}"/>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ELEVATION AND DEPRESSION</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DFC196BA-C60E-2F54-EA99-7B3181F13834}"/>
              </a:ext>
            </a:extLst>
          </p:cNvPr>
          <p:cNvSpPr txBox="1"/>
          <p:nvPr/>
        </p:nvSpPr>
        <p:spPr>
          <a:xfrm>
            <a:off x="2217976" y="868859"/>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examples.</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7" name="Picture 6" descr="A black and white logo of a person reading a book&#10;&#10;AI-generated content may be incorrect.">
            <a:extLst>
              <a:ext uri="{FF2B5EF4-FFF2-40B4-BE49-F238E27FC236}">
                <a16:creationId xmlns:a16="http://schemas.microsoft.com/office/drawing/2014/main" id="{933D9955-2B3B-342E-0E2A-00589BE356B3}"/>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12" name="TextBox 11">
            <a:extLst>
              <a:ext uri="{FF2B5EF4-FFF2-40B4-BE49-F238E27FC236}">
                <a16:creationId xmlns:a16="http://schemas.microsoft.com/office/drawing/2014/main" id="{E093C804-8381-49B8-649A-CDC2DA3C9AAE}"/>
              </a:ext>
            </a:extLst>
          </p:cNvPr>
          <p:cNvSpPr txBox="1"/>
          <p:nvPr/>
        </p:nvSpPr>
        <p:spPr>
          <a:xfrm>
            <a:off x="2217976" y="1859697"/>
            <a:ext cx="15553982" cy="3313599"/>
          </a:xfrm>
          <a:prstGeom prst="rect">
            <a:avLst/>
          </a:prstGeom>
          <a:noFill/>
        </p:spPr>
        <p:txBody>
          <a:bodyPr wrap="square">
            <a:spAutoFit/>
          </a:bodyPr>
          <a:lstStyle/>
          <a:p>
            <a:pPr>
              <a:lnSpc>
                <a:spcPct val="150000"/>
              </a:lnSpc>
            </a:pPr>
            <a:r>
              <a:rPr lang="en-AU" sz="3600" dirty="0">
                <a:effectLst/>
                <a:latin typeface="Arial" panose="020B0604020202020204" pitchFamily="34" charset="0"/>
                <a:ea typeface="Aptos" panose="020B0004020202020204" pitchFamily="34" charset="0"/>
                <a:cs typeface="Arial" panose="020B0604020202020204" pitchFamily="34" charset="0"/>
              </a:rPr>
              <a:t>A woman standing at position A finds that the angle of elevation to the top of a 220m high tower is 37</a:t>
            </a:r>
            <a:r>
              <a:rPr lang="en-AU" sz="3600" baseline="30000" dirty="0">
                <a:effectLst/>
                <a:latin typeface="Arial" panose="020B0604020202020204" pitchFamily="34" charset="0"/>
                <a:ea typeface="Aptos" panose="020B0004020202020204" pitchFamily="34" charset="0"/>
                <a:cs typeface="Arial" panose="020B0604020202020204" pitchFamily="34" charset="0"/>
              </a:rPr>
              <a:t>o</a:t>
            </a:r>
            <a:r>
              <a:rPr lang="en-AU" sz="3600" dirty="0">
                <a:effectLst/>
                <a:latin typeface="Arial" panose="020B0604020202020204" pitchFamily="34" charset="0"/>
                <a:ea typeface="Aptos" panose="020B0004020202020204" pitchFamily="34" charset="0"/>
                <a:cs typeface="Arial" panose="020B0604020202020204" pitchFamily="34" charset="0"/>
              </a:rPr>
              <a:t>. Upon walking to position B, which is closer to the tower, she finds that the angle has become 59</a:t>
            </a:r>
            <a:r>
              <a:rPr lang="en-AU" sz="3600" baseline="30000" dirty="0">
                <a:effectLst/>
                <a:latin typeface="Arial" panose="020B0604020202020204" pitchFamily="34" charset="0"/>
                <a:ea typeface="Aptos" panose="020B0004020202020204" pitchFamily="34" charset="0"/>
                <a:cs typeface="Arial" panose="020B0604020202020204" pitchFamily="34" charset="0"/>
              </a:rPr>
              <a:t>o</a:t>
            </a:r>
            <a:r>
              <a:rPr lang="en-AU" sz="3600" dirty="0">
                <a:effectLst/>
                <a:latin typeface="Arial" panose="020B0604020202020204" pitchFamily="34" charset="0"/>
                <a:ea typeface="Aptos" panose="020B0004020202020204" pitchFamily="34" charset="0"/>
                <a:cs typeface="Arial" panose="020B0604020202020204" pitchFamily="34" charset="0"/>
              </a:rPr>
              <a:t>. </a:t>
            </a:r>
          </a:p>
          <a:p>
            <a:pPr>
              <a:lnSpc>
                <a:spcPct val="150000"/>
              </a:lnSpc>
            </a:pPr>
            <a:r>
              <a:rPr lang="en-AU" sz="3600" dirty="0">
                <a:effectLst/>
                <a:latin typeface="Arial" panose="020B0604020202020204" pitchFamily="34" charset="0"/>
                <a:ea typeface="Aptos" panose="020B0004020202020204" pitchFamily="34" charset="0"/>
                <a:cs typeface="Arial" panose="020B0604020202020204" pitchFamily="34" charset="0"/>
              </a:rPr>
              <a:t>Find the distance that the woman walked between making the observations.</a:t>
            </a:r>
            <a:r>
              <a:rPr lang="en-AU" sz="3600" dirty="0">
                <a:effectLst/>
                <a:latin typeface="Arial" panose="020B0604020202020204" pitchFamily="34" charset="0"/>
                <a:cs typeface="Arial" panose="020B0604020202020204" pitchFamily="34" charset="0"/>
              </a:rPr>
              <a:t> </a:t>
            </a:r>
            <a:endParaRPr lang="en-US" sz="3600" dirty="0">
              <a:latin typeface="Arial" panose="020B0604020202020204" pitchFamily="34" charset="0"/>
              <a:cs typeface="Arial" panose="020B0604020202020204" pitchFamily="34" charset="0"/>
            </a:endParaRPr>
          </a:p>
        </p:txBody>
      </p:sp>
      <p:pic>
        <p:nvPicPr>
          <p:cNvPr id="13" name="Picture 12" descr="A triangle with numbers and a line&#10;&#10;AI-generated content may be incorrect.">
            <a:extLst>
              <a:ext uri="{FF2B5EF4-FFF2-40B4-BE49-F238E27FC236}">
                <a16:creationId xmlns:a16="http://schemas.microsoft.com/office/drawing/2014/main" id="{80246A9E-5462-91AF-031B-52E7FCFF3B74}"/>
              </a:ext>
            </a:extLst>
          </p:cNvPr>
          <p:cNvPicPr>
            <a:picLocks noChangeAspect="1"/>
          </p:cNvPicPr>
          <p:nvPr/>
        </p:nvPicPr>
        <p:blipFill>
          <a:blip r:embed="rId4" cstate="print">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val="0"/>
              </a:ext>
            </a:extLst>
          </a:blip>
          <a:stretch>
            <a:fillRect/>
          </a:stretch>
        </p:blipFill>
        <p:spPr>
          <a:xfrm>
            <a:off x="10089211" y="5394693"/>
            <a:ext cx="7699312" cy="4787900"/>
          </a:xfrm>
          <a:prstGeom prst="rect">
            <a:avLst/>
          </a:prstGeom>
        </p:spPr>
      </p:pic>
    </p:spTree>
    <p:extLst>
      <p:ext uri="{BB962C8B-B14F-4D97-AF65-F5344CB8AC3E}">
        <p14:creationId xmlns:p14="http://schemas.microsoft.com/office/powerpoint/2010/main" val="296428019"/>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60424B-E829-E6F7-7A70-908A52059EC3}"/>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C364F9DE-7682-E528-05F2-3A6D15856747}"/>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6153B456-8E3F-2896-54AA-233B0DBA0300}"/>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744AF511-681F-F7D9-AB53-046F645659E6}"/>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059507A7-10FE-8D26-5ED5-CA719F068468}"/>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EB6D66F8-7DC1-AC34-083E-E93BDBF79D65}"/>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FBD5EF72-7C80-3EFB-4635-B200A30F7FD5}"/>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EDBDB756-380D-18E0-9106-6FF90CBA9E34}"/>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49</a:t>
            </a:r>
          </a:p>
        </p:txBody>
      </p:sp>
      <p:sp>
        <p:nvSpPr>
          <p:cNvPr id="17" name="Freeform 5">
            <a:extLst>
              <a:ext uri="{FF2B5EF4-FFF2-40B4-BE49-F238E27FC236}">
                <a16:creationId xmlns:a16="http://schemas.microsoft.com/office/drawing/2014/main" id="{8FA1F449-69DB-7A8E-8974-09CD7F4D0162}"/>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E63278E6-DCD3-0335-8935-4EF6D76A05A1}"/>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ELEVATION AND DEPRESSION</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8E83939E-C33B-EA6C-0C70-E6D92C76D10A}"/>
              </a:ext>
            </a:extLst>
          </p:cNvPr>
          <p:cNvSpPr txBox="1"/>
          <p:nvPr/>
        </p:nvSpPr>
        <p:spPr>
          <a:xfrm>
            <a:off x="2217976" y="868859"/>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examples.</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7" name="Picture 6" descr="A black and white logo of a person reading a book&#10;&#10;AI-generated content may be incorrect.">
            <a:extLst>
              <a:ext uri="{FF2B5EF4-FFF2-40B4-BE49-F238E27FC236}">
                <a16:creationId xmlns:a16="http://schemas.microsoft.com/office/drawing/2014/main" id="{60C8ACEE-2D33-0687-5D0C-8FF73377659B}"/>
              </a:ext>
            </a:extLst>
          </p:cNvPr>
          <p:cNvPicPr>
            <a:picLocks noChangeAspect="1"/>
          </p:cNvPicPr>
          <p:nvPr/>
        </p:nvPicPr>
        <p:blipFill>
          <a:blip r:embed="rId3"/>
          <a:stretch>
            <a:fillRect/>
          </a:stretch>
        </p:blipFill>
        <p:spPr>
          <a:xfrm>
            <a:off x="16535400" y="76517"/>
            <a:ext cx="1714183" cy="1714183"/>
          </a:xfrm>
          <a:prstGeom prst="rect">
            <a:avLst/>
          </a:prstGeom>
        </p:spPr>
      </p:pic>
      <p:pic>
        <p:nvPicPr>
          <p:cNvPr id="13" name="Picture 12" descr="A triangle with numbers and a line&#10;&#10;AI-generated content may be incorrect.">
            <a:extLst>
              <a:ext uri="{FF2B5EF4-FFF2-40B4-BE49-F238E27FC236}">
                <a16:creationId xmlns:a16="http://schemas.microsoft.com/office/drawing/2014/main" id="{8A9621A7-9236-E041-3AB6-D5A1852A1E55}"/>
              </a:ext>
            </a:extLst>
          </p:cNvPr>
          <p:cNvPicPr>
            <a:picLocks noChangeAspect="1"/>
          </p:cNvPicPr>
          <p:nvPr/>
        </p:nvPicPr>
        <p:blipFill>
          <a:blip r:embed="rId4" cstate="print">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val="0"/>
              </a:ext>
            </a:extLst>
          </a:blip>
          <a:stretch>
            <a:fillRect/>
          </a:stretch>
        </p:blipFill>
        <p:spPr>
          <a:xfrm>
            <a:off x="11125200" y="2628855"/>
            <a:ext cx="6739523" cy="4191045"/>
          </a:xfrm>
          <a:prstGeom prst="rect">
            <a:avLst/>
          </a:prstGeom>
        </p:spPr>
      </p:pic>
      <mc:AlternateContent xmlns:mc="http://schemas.openxmlformats.org/markup-compatibility/2006" xmlns:a14="http://schemas.microsoft.com/office/drawing/2010/main">
        <mc:Choice Requires="a14">
          <p:graphicFrame>
            <p:nvGraphicFramePr>
              <p:cNvPr id="9" name="Table 8">
                <a:extLst>
                  <a:ext uri="{FF2B5EF4-FFF2-40B4-BE49-F238E27FC236}">
                    <a16:creationId xmlns:a16="http://schemas.microsoft.com/office/drawing/2014/main" id="{AD572F5A-A4A5-2472-368D-593EA6474770}"/>
                  </a:ext>
                </a:extLst>
              </p:cNvPr>
              <p:cNvGraphicFramePr>
                <a:graphicFrameLocks noGrp="1"/>
              </p:cNvGraphicFramePr>
              <p:nvPr/>
            </p:nvGraphicFramePr>
            <p:xfrm>
              <a:off x="2514600" y="2247900"/>
              <a:ext cx="10903778" cy="4572000"/>
            </p:xfrm>
            <a:graphic>
              <a:graphicData uri="http://schemas.openxmlformats.org/drawingml/2006/table">
                <a:tbl>
                  <a:tblPr firstRow="1" firstCol="1" bandRow="1">
                    <a:tableStyleId>{5C22544A-7EE6-4342-B048-85BDC9FD1C3A}</a:tableStyleId>
                  </a:tblPr>
                  <a:tblGrid>
                    <a:gridCol w="4648200">
                      <a:extLst>
                        <a:ext uri="{9D8B030D-6E8A-4147-A177-3AD203B41FA5}">
                          <a16:colId xmlns:a16="http://schemas.microsoft.com/office/drawing/2014/main" val="3943568848"/>
                        </a:ext>
                      </a:extLst>
                    </a:gridCol>
                    <a:gridCol w="6255578">
                      <a:extLst>
                        <a:ext uri="{9D8B030D-6E8A-4147-A177-3AD203B41FA5}">
                          <a16:colId xmlns:a16="http://schemas.microsoft.com/office/drawing/2014/main" val="53249760"/>
                        </a:ext>
                      </a:extLst>
                    </a:gridCol>
                  </a:tblGrid>
                  <a:tr h="795018">
                    <a:tc>
                      <a:txBody>
                        <a:bodyPr/>
                        <a:lstStyle/>
                        <a:p>
                          <a:pPr>
                            <a:lnSpc>
                              <a:spcPct val="100000"/>
                            </a:lnSpc>
                            <a:buNone/>
                          </a:pPr>
                          <a:r>
                            <a:rPr lang="en-AU" sz="3600" kern="100" dirty="0">
                              <a:solidFill>
                                <a:srgbClr val="FF0000"/>
                              </a:solidFill>
                              <a:effectLst/>
                            </a:rPr>
                            <a:t>Big triangle (A)</a:t>
                          </a:r>
                          <a:endParaRPr lang="en-AU" sz="36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noFill/>
                      </a:tcPr>
                    </a:tc>
                    <a:tc>
                      <a:txBody>
                        <a:bodyPr/>
                        <a:lstStyle/>
                        <a:p>
                          <a:pPr>
                            <a:lnSpc>
                              <a:spcPct val="100000"/>
                            </a:lnSpc>
                            <a:buNone/>
                          </a:pPr>
                          <a:r>
                            <a:rPr lang="en-AU" sz="3600" kern="100" dirty="0">
                              <a:solidFill>
                                <a:srgbClr val="FF0000"/>
                              </a:solidFill>
                              <a:effectLst/>
                            </a:rPr>
                            <a:t>Small triangle (B)</a:t>
                          </a:r>
                          <a:endParaRPr lang="en-AU" sz="36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4035951990"/>
                      </a:ext>
                    </a:extLst>
                  </a:tr>
                  <a:tr h="1488360">
                    <a:tc>
                      <a:txBody>
                        <a:bodyPr/>
                        <a:lstStyle/>
                        <a:p>
                          <a:pPr>
                            <a:lnSpc>
                              <a:spcPct val="100000"/>
                            </a:lnSpc>
                            <a:buNone/>
                          </a:pPr>
                          <a14:m>
                            <m:oMathPara xmlns:m="http://schemas.openxmlformats.org/officeDocument/2006/math">
                              <m:oMathParaPr>
                                <m:jc m:val="left"/>
                              </m:oMathParaPr>
                              <m:oMath xmlns:m="http://schemas.openxmlformats.org/officeDocument/2006/math">
                                <m:func>
                                  <m:funcPr>
                                    <m:ctrlPr>
                                      <a:rPr lang="en-AU" sz="3600" i="1" kern="100" smtClean="0">
                                        <a:solidFill>
                                          <a:sysClr val="windowText" lastClr="000000"/>
                                        </a:solidFill>
                                        <a:effectLst/>
                                        <a:latin typeface="Cambria Math" panose="02040503050406030204" pitchFamily="18" charset="0"/>
                                      </a:rPr>
                                    </m:ctrlPr>
                                  </m:funcPr>
                                  <m:fName>
                                    <m:r>
                                      <m:rPr>
                                        <m:sty m:val="p"/>
                                      </m:rPr>
                                      <a:rPr lang="en-AU" sz="3600" kern="100">
                                        <a:solidFill>
                                          <a:sysClr val="windowText" lastClr="000000"/>
                                        </a:solidFill>
                                        <a:effectLst/>
                                        <a:latin typeface="Cambria Math" panose="02040503050406030204" pitchFamily="18" charset="0"/>
                                      </a:rPr>
                                      <m:t>tan</m:t>
                                    </m:r>
                                  </m:fName>
                                  <m:e>
                                    <m:r>
                                      <a:rPr lang="en-AU" sz="3600" kern="100">
                                        <a:solidFill>
                                          <a:sysClr val="windowText" lastClr="000000"/>
                                        </a:solidFill>
                                        <a:effectLst/>
                                        <a:latin typeface="Cambria Math" panose="02040503050406030204" pitchFamily="18" charset="0"/>
                                      </a:rPr>
                                      <m:t>37</m:t>
                                    </m:r>
                                  </m:e>
                                </m:func>
                                <m:r>
                                  <a:rPr lang="en-AU" sz="3600" kern="100">
                                    <a:solidFill>
                                      <a:sysClr val="windowText" lastClr="000000"/>
                                    </a:solidFill>
                                    <a:effectLst/>
                                    <a:latin typeface="Cambria Math" panose="02040503050406030204" pitchFamily="18" charset="0"/>
                                  </a:rPr>
                                  <m:t>=</m:t>
                                </m:r>
                                <m:f>
                                  <m:fPr>
                                    <m:ctrlPr>
                                      <a:rPr lang="en-AU" sz="3600" i="1" kern="100">
                                        <a:solidFill>
                                          <a:sysClr val="windowText" lastClr="000000"/>
                                        </a:solidFill>
                                        <a:effectLst/>
                                        <a:latin typeface="Cambria Math" panose="02040503050406030204" pitchFamily="18" charset="0"/>
                                      </a:rPr>
                                    </m:ctrlPr>
                                  </m:fPr>
                                  <m:num>
                                    <m:r>
                                      <a:rPr lang="en-AU" sz="3600" kern="100">
                                        <a:solidFill>
                                          <a:sysClr val="windowText" lastClr="000000"/>
                                        </a:solidFill>
                                        <a:effectLst/>
                                        <a:latin typeface="Cambria Math" panose="02040503050406030204" pitchFamily="18" charset="0"/>
                                      </a:rPr>
                                      <m:t>200</m:t>
                                    </m:r>
                                  </m:num>
                                  <m:den>
                                    <m:r>
                                      <a:rPr lang="en-AU" sz="3600" kern="100">
                                        <a:solidFill>
                                          <a:sysClr val="windowText" lastClr="000000"/>
                                        </a:solidFill>
                                        <a:effectLst/>
                                        <a:latin typeface="Cambria Math" panose="02040503050406030204" pitchFamily="18" charset="0"/>
                                      </a:rPr>
                                      <m:t>𝐴</m:t>
                                    </m:r>
                                  </m:den>
                                </m:f>
                              </m:oMath>
                            </m:oMathPara>
                          </a14:m>
                          <a:endParaRPr lang="en-AU" sz="3600" kern="100" dirty="0">
                            <a:solidFill>
                              <a:sysClr val="windowText" lastClr="000000"/>
                            </a:solidFill>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noFill/>
                      </a:tcPr>
                    </a:tc>
                    <a:tc>
                      <a:txBody>
                        <a:bodyPr/>
                        <a:lstStyle/>
                        <a:p>
                          <a:pPr>
                            <a:lnSpc>
                              <a:spcPct val="100000"/>
                            </a:lnSpc>
                            <a:buNone/>
                          </a:pPr>
                          <a14:m>
                            <m:oMathPara xmlns:m="http://schemas.openxmlformats.org/officeDocument/2006/math">
                              <m:oMathParaPr>
                                <m:jc m:val="left"/>
                              </m:oMathParaPr>
                              <m:oMath xmlns:m="http://schemas.openxmlformats.org/officeDocument/2006/math">
                                <m:func>
                                  <m:funcPr>
                                    <m:ctrlPr>
                                      <a:rPr lang="en-AU" sz="3600" i="1" kern="100" smtClean="0">
                                        <a:solidFill>
                                          <a:sysClr val="windowText" lastClr="000000"/>
                                        </a:solidFill>
                                        <a:effectLst/>
                                        <a:latin typeface="Cambria Math" panose="02040503050406030204" pitchFamily="18" charset="0"/>
                                      </a:rPr>
                                    </m:ctrlPr>
                                  </m:funcPr>
                                  <m:fName>
                                    <m:r>
                                      <m:rPr>
                                        <m:sty m:val="p"/>
                                      </m:rPr>
                                      <a:rPr lang="en-AU" sz="3600" kern="100">
                                        <a:solidFill>
                                          <a:sysClr val="windowText" lastClr="000000"/>
                                        </a:solidFill>
                                        <a:effectLst/>
                                        <a:latin typeface="Cambria Math" panose="02040503050406030204" pitchFamily="18" charset="0"/>
                                      </a:rPr>
                                      <m:t>tan</m:t>
                                    </m:r>
                                  </m:fName>
                                  <m:e>
                                    <m:r>
                                      <a:rPr lang="en-AU" sz="3600" kern="100">
                                        <a:solidFill>
                                          <a:sysClr val="windowText" lastClr="000000"/>
                                        </a:solidFill>
                                        <a:effectLst/>
                                        <a:latin typeface="Cambria Math" panose="02040503050406030204" pitchFamily="18" charset="0"/>
                                      </a:rPr>
                                      <m:t>59</m:t>
                                    </m:r>
                                  </m:e>
                                </m:func>
                                <m:r>
                                  <a:rPr lang="en-AU" sz="3600" kern="100">
                                    <a:solidFill>
                                      <a:sysClr val="windowText" lastClr="000000"/>
                                    </a:solidFill>
                                    <a:effectLst/>
                                    <a:latin typeface="Cambria Math" panose="02040503050406030204" pitchFamily="18" charset="0"/>
                                  </a:rPr>
                                  <m:t>=</m:t>
                                </m:r>
                                <m:f>
                                  <m:fPr>
                                    <m:ctrlPr>
                                      <a:rPr lang="en-AU" sz="3600" i="1" kern="100">
                                        <a:solidFill>
                                          <a:sysClr val="windowText" lastClr="000000"/>
                                        </a:solidFill>
                                        <a:effectLst/>
                                        <a:latin typeface="Cambria Math" panose="02040503050406030204" pitchFamily="18" charset="0"/>
                                      </a:rPr>
                                    </m:ctrlPr>
                                  </m:fPr>
                                  <m:num>
                                    <m:r>
                                      <a:rPr lang="en-AU" sz="3600" kern="100">
                                        <a:solidFill>
                                          <a:sysClr val="windowText" lastClr="000000"/>
                                        </a:solidFill>
                                        <a:effectLst/>
                                        <a:latin typeface="Cambria Math" panose="02040503050406030204" pitchFamily="18" charset="0"/>
                                      </a:rPr>
                                      <m:t>200</m:t>
                                    </m:r>
                                  </m:num>
                                  <m:den>
                                    <m:r>
                                      <a:rPr lang="en-AU" sz="3600" kern="100">
                                        <a:solidFill>
                                          <a:sysClr val="windowText" lastClr="000000"/>
                                        </a:solidFill>
                                        <a:effectLst/>
                                        <a:latin typeface="Cambria Math" panose="02040503050406030204" pitchFamily="18" charset="0"/>
                                      </a:rPr>
                                      <m:t>𝐵</m:t>
                                    </m:r>
                                  </m:den>
                                </m:f>
                              </m:oMath>
                            </m:oMathPara>
                          </a14:m>
                          <a:endParaRPr lang="en-AU" sz="3600" kern="100" dirty="0">
                            <a:solidFill>
                              <a:sysClr val="windowText" lastClr="000000"/>
                            </a:solidFill>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926181702"/>
                      </a:ext>
                    </a:extLst>
                  </a:tr>
                  <a:tr h="1493604">
                    <a:tc>
                      <a:txBody>
                        <a:bodyPr/>
                        <a:lstStyle/>
                        <a:p>
                          <a:pPr>
                            <a:lnSpc>
                              <a:spcPct val="100000"/>
                            </a:lnSpc>
                            <a:buNone/>
                          </a:pPr>
                          <a14:m>
                            <m:oMathPara xmlns:m="http://schemas.openxmlformats.org/officeDocument/2006/math">
                              <m:oMathParaPr>
                                <m:jc m:val="left"/>
                              </m:oMathParaPr>
                              <m:oMath xmlns:m="http://schemas.openxmlformats.org/officeDocument/2006/math">
                                <m:r>
                                  <a:rPr lang="en-AU" sz="3600" kern="100" smtClean="0">
                                    <a:solidFill>
                                      <a:sysClr val="windowText" lastClr="000000"/>
                                    </a:solidFill>
                                    <a:effectLst/>
                                    <a:latin typeface="Cambria Math" panose="02040503050406030204" pitchFamily="18" charset="0"/>
                                  </a:rPr>
                                  <m:t>𝐴</m:t>
                                </m:r>
                                <m:r>
                                  <a:rPr lang="en-AU" sz="3600" kern="100" smtClean="0">
                                    <a:solidFill>
                                      <a:sysClr val="windowText" lastClr="000000"/>
                                    </a:solidFill>
                                    <a:effectLst/>
                                    <a:latin typeface="Cambria Math" panose="02040503050406030204" pitchFamily="18" charset="0"/>
                                  </a:rPr>
                                  <m:t>=</m:t>
                                </m:r>
                                <m:f>
                                  <m:fPr>
                                    <m:ctrlPr>
                                      <a:rPr lang="en-AU" sz="3600" i="1" kern="100">
                                        <a:solidFill>
                                          <a:sysClr val="windowText" lastClr="000000"/>
                                        </a:solidFill>
                                        <a:effectLst/>
                                        <a:latin typeface="Cambria Math" panose="02040503050406030204" pitchFamily="18" charset="0"/>
                                      </a:rPr>
                                    </m:ctrlPr>
                                  </m:fPr>
                                  <m:num>
                                    <m:r>
                                      <a:rPr lang="en-AU" sz="3600" kern="100">
                                        <a:solidFill>
                                          <a:sysClr val="windowText" lastClr="000000"/>
                                        </a:solidFill>
                                        <a:effectLst/>
                                        <a:latin typeface="Cambria Math" panose="02040503050406030204" pitchFamily="18" charset="0"/>
                                      </a:rPr>
                                      <m:t>200</m:t>
                                    </m:r>
                                  </m:num>
                                  <m:den>
                                    <m:func>
                                      <m:funcPr>
                                        <m:ctrlPr>
                                          <a:rPr lang="en-AU" sz="3600" i="1" kern="100">
                                            <a:solidFill>
                                              <a:sysClr val="windowText" lastClr="000000"/>
                                            </a:solidFill>
                                            <a:effectLst/>
                                            <a:latin typeface="Cambria Math" panose="02040503050406030204" pitchFamily="18" charset="0"/>
                                          </a:rPr>
                                        </m:ctrlPr>
                                      </m:funcPr>
                                      <m:fName>
                                        <m:r>
                                          <m:rPr>
                                            <m:sty m:val="p"/>
                                          </m:rPr>
                                          <a:rPr lang="en-AU" sz="3600" kern="100">
                                            <a:solidFill>
                                              <a:sysClr val="windowText" lastClr="000000"/>
                                            </a:solidFill>
                                            <a:effectLst/>
                                            <a:latin typeface="Cambria Math" panose="02040503050406030204" pitchFamily="18" charset="0"/>
                                          </a:rPr>
                                          <m:t>tan</m:t>
                                        </m:r>
                                      </m:fName>
                                      <m:e>
                                        <m:r>
                                          <a:rPr lang="en-AU" sz="3600" kern="100">
                                            <a:solidFill>
                                              <a:sysClr val="windowText" lastClr="000000"/>
                                            </a:solidFill>
                                            <a:effectLst/>
                                            <a:latin typeface="Cambria Math" panose="02040503050406030204" pitchFamily="18" charset="0"/>
                                          </a:rPr>
                                          <m:t>37</m:t>
                                        </m:r>
                                      </m:e>
                                    </m:func>
                                  </m:den>
                                </m:f>
                              </m:oMath>
                            </m:oMathPara>
                          </a14:m>
                          <a:endParaRPr lang="en-AU" sz="3600" kern="100" dirty="0">
                            <a:solidFill>
                              <a:sysClr val="windowText" lastClr="000000"/>
                            </a:solidFill>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noFill/>
                      </a:tcPr>
                    </a:tc>
                    <a:tc>
                      <a:txBody>
                        <a:bodyPr/>
                        <a:lstStyle/>
                        <a:p>
                          <a:pPr>
                            <a:lnSpc>
                              <a:spcPct val="100000"/>
                            </a:lnSpc>
                            <a:buNone/>
                          </a:pPr>
                          <a14:m>
                            <m:oMathPara xmlns:m="http://schemas.openxmlformats.org/officeDocument/2006/math">
                              <m:oMathParaPr>
                                <m:jc m:val="left"/>
                              </m:oMathParaPr>
                              <m:oMath xmlns:m="http://schemas.openxmlformats.org/officeDocument/2006/math">
                                <m:r>
                                  <a:rPr lang="en-AU" sz="3600" kern="100" smtClean="0">
                                    <a:solidFill>
                                      <a:sysClr val="windowText" lastClr="000000"/>
                                    </a:solidFill>
                                    <a:effectLst/>
                                    <a:latin typeface="Cambria Math" panose="02040503050406030204" pitchFamily="18" charset="0"/>
                                  </a:rPr>
                                  <m:t>𝐵</m:t>
                                </m:r>
                                <m:r>
                                  <a:rPr lang="en-AU" sz="3600" kern="100" smtClean="0">
                                    <a:solidFill>
                                      <a:sysClr val="windowText" lastClr="000000"/>
                                    </a:solidFill>
                                    <a:effectLst/>
                                    <a:latin typeface="Cambria Math" panose="02040503050406030204" pitchFamily="18" charset="0"/>
                                  </a:rPr>
                                  <m:t>=</m:t>
                                </m:r>
                                <m:f>
                                  <m:fPr>
                                    <m:ctrlPr>
                                      <a:rPr lang="en-AU" sz="3600" i="1" kern="100">
                                        <a:solidFill>
                                          <a:sysClr val="windowText" lastClr="000000"/>
                                        </a:solidFill>
                                        <a:effectLst/>
                                        <a:latin typeface="Cambria Math" panose="02040503050406030204" pitchFamily="18" charset="0"/>
                                      </a:rPr>
                                    </m:ctrlPr>
                                  </m:fPr>
                                  <m:num>
                                    <m:r>
                                      <a:rPr lang="en-AU" sz="3600" kern="100">
                                        <a:solidFill>
                                          <a:sysClr val="windowText" lastClr="000000"/>
                                        </a:solidFill>
                                        <a:effectLst/>
                                        <a:latin typeface="Cambria Math" panose="02040503050406030204" pitchFamily="18" charset="0"/>
                                      </a:rPr>
                                      <m:t>200</m:t>
                                    </m:r>
                                  </m:num>
                                  <m:den>
                                    <m:func>
                                      <m:funcPr>
                                        <m:ctrlPr>
                                          <a:rPr lang="en-AU" sz="3600" i="1" kern="100">
                                            <a:solidFill>
                                              <a:sysClr val="windowText" lastClr="000000"/>
                                            </a:solidFill>
                                            <a:effectLst/>
                                            <a:latin typeface="Cambria Math" panose="02040503050406030204" pitchFamily="18" charset="0"/>
                                          </a:rPr>
                                        </m:ctrlPr>
                                      </m:funcPr>
                                      <m:fName>
                                        <m:r>
                                          <m:rPr>
                                            <m:sty m:val="p"/>
                                          </m:rPr>
                                          <a:rPr lang="en-AU" sz="3600" kern="100">
                                            <a:solidFill>
                                              <a:sysClr val="windowText" lastClr="000000"/>
                                            </a:solidFill>
                                            <a:effectLst/>
                                            <a:latin typeface="Cambria Math" panose="02040503050406030204" pitchFamily="18" charset="0"/>
                                          </a:rPr>
                                          <m:t>tan</m:t>
                                        </m:r>
                                      </m:fName>
                                      <m:e>
                                        <m:r>
                                          <a:rPr lang="en-AU" sz="3600" kern="100">
                                            <a:solidFill>
                                              <a:sysClr val="windowText" lastClr="000000"/>
                                            </a:solidFill>
                                            <a:effectLst/>
                                            <a:latin typeface="Cambria Math" panose="02040503050406030204" pitchFamily="18" charset="0"/>
                                          </a:rPr>
                                          <m:t>59</m:t>
                                        </m:r>
                                      </m:e>
                                    </m:func>
                                  </m:den>
                                </m:f>
                              </m:oMath>
                            </m:oMathPara>
                          </a14:m>
                          <a:endParaRPr lang="en-AU" sz="3600" kern="100" dirty="0">
                            <a:solidFill>
                              <a:sysClr val="windowText" lastClr="000000"/>
                            </a:solidFill>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2061957016"/>
                      </a:ext>
                    </a:extLst>
                  </a:tr>
                  <a:tr h="795018">
                    <a:tc>
                      <a:txBody>
                        <a:bodyPr/>
                        <a:lstStyle/>
                        <a:p>
                          <a:pPr>
                            <a:lnSpc>
                              <a:spcPct val="100000"/>
                            </a:lnSpc>
                            <a:buNone/>
                          </a:pPr>
                          <a14:m>
                            <m:oMathPara xmlns:m="http://schemas.openxmlformats.org/officeDocument/2006/math">
                              <m:oMathParaPr>
                                <m:jc m:val="left"/>
                              </m:oMathParaPr>
                              <m:oMath xmlns:m="http://schemas.openxmlformats.org/officeDocument/2006/math">
                                <m:r>
                                  <a:rPr lang="en-AU" sz="3600" kern="100" smtClean="0">
                                    <a:solidFill>
                                      <a:sysClr val="windowText" lastClr="000000"/>
                                    </a:solidFill>
                                    <a:effectLst/>
                                    <a:latin typeface="Cambria Math" panose="02040503050406030204" pitchFamily="18" charset="0"/>
                                  </a:rPr>
                                  <m:t>𝐴</m:t>
                                </m:r>
                                <m:r>
                                  <a:rPr lang="en-AU" sz="3600" kern="100" smtClean="0">
                                    <a:solidFill>
                                      <a:sysClr val="windowText" lastClr="000000"/>
                                    </a:solidFill>
                                    <a:effectLst/>
                                    <a:latin typeface="Cambria Math" panose="02040503050406030204" pitchFamily="18" charset="0"/>
                                  </a:rPr>
                                  <m:t>=265.41</m:t>
                                </m:r>
                                <m:r>
                                  <a:rPr lang="en-AU" sz="3600" kern="100" smtClean="0">
                                    <a:solidFill>
                                      <a:sysClr val="windowText" lastClr="000000"/>
                                    </a:solidFill>
                                    <a:effectLst/>
                                    <a:latin typeface="Cambria Math" panose="02040503050406030204" pitchFamily="18" charset="0"/>
                                  </a:rPr>
                                  <m:t>𝑚</m:t>
                                </m:r>
                              </m:oMath>
                            </m:oMathPara>
                          </a14:m>
                          <a:endParaRPr lang="en-AU" sz="3600" kern="100" dirty="0">
                            <a:solidFill>
                              <a:sysClr val="windowText" lastClr="000000"/>
                            </a:solidFill>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noFill/>
                      </a:tcPr>
                    </a:tc>
                    <a:tc>
                      <a:txBody>
                        <a:bodyPr/>
                        <a:lstStyle/>
                        <a:p>
                          <a:pPr>
                            <a:lnSpc>
                              <a:spcPct val="100000"/>
                            </a:lnSpc>
                            <a:buNone/>
                          </a:pPr>
                          <a14:m>
                            <m:oMathPara xmlns:m="http://schemas.openxmlformats.org/officeDocument/2006/math">
                              <m:oMathParaPr>
                                <m:jc m:val="left"/>
                              </m:oMathParaPr>
                              <m:oMath xmlns:m="http://schemas.openxmlformats.org/officeDocument/2006/math">
                                <m:r>
                                  <a:rPr lang="en-AU" sz="3600" kern="100" smtClean="0">
                                    <a:solidFill>
                                      <a:sysClr val="windowText" lastClr="000000"/>
                                    </a:solidFill>
                                    <a:effectLst/>
                                    <a:latin typeface="Cambria Math" panose="02040503050406030204" pitchFamily="18" charset="0"/>
                                  </a:rPr>
                                  <m:t>𝐵</m:t>
                                </m:r>
                                <m:r>
                                  <a:rPr lang="en-AU" sz="3600" kern="100" smtClean="0">
                                    <a:solidFill>
                                      <a:sysClr val="windowText" lastClr="000000"/>
                                    </a:solidFill>
                                    <a:effectLst/>
                                    <a:latin typeface="Cambria Math" panose="02040503050406030204" pitchFamily="18" charset="0"/>
                                  </a:rPr>
                                  <m:t>=120.17</m:t>
                                </m:r>
                                <m:r>
                                  <a:rPr lang="en-AU" sz="3600" kern="100" smtClean="0">
                                    <a:solidFill>
                                      <a:sysClr val="windowText" lastClr="000000"/>
                                    </a:solidFill>
                                    <a:effectLst/>
                                    <a:latin typeface="Cambria Math" panose="02040503050406030204" pitchFamily="18" charset="0"/>
                                  </a:rPr>
                                  <m:t>𝑚</m:t>
                                </m:r>
                              </m:oMath>
                            </m:oMathPara>
                          </a14:m>
                          <a:endParaRPr lang="en-AU" sz="3600" kern="100" dirty="0">
                            <a:solidFill>
                              <a:sysClr val="windowText" lastClr="000000"/>
                            </a:solidFill>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3193777091"/>
                      </a:ext>
                    </a:extLst>
                  </a:tr>
                </a:tbl>
              </a:graphicData>
            </a:graphic>
          </p:graphicFrame>
        </mc:Choice>
        <mc:Fallback xmlns="">
          <p:graphicFrame>
            <p:nvGraphicFramePr>
              <p:cNvPr id="9" name="Table 8">
                <a:extLst>
                  <a:ext uri="{FF2B5EF4-FFF2-40B4-BE49-F238E27FC236}">
                    <a16:creationId xmlns:a16="http://schemas.microsoft.com/office/drawing/2014/main" id="{AD572F5A-A4A5-2472-368D-593EA6474770}"/>
                  </a:ext>
                </a:extLst>
              </p:cNvPr>
              <p:cNvGraphicFramePr>
                <a:graphicFrameLocks noGrp="1"/>
              </p:cNvGraphicFramePr>
              <p:nvPr>
                <p:extLst>
                  <p:ext uri="{D42A27DB-BD31-4B8C-83A1-F6EECF244321}">
                    <p14:modId xmlns:p14="http://schemas.microsoft.com/office/powerpoint/2010/main" val="300356684"/>
                  </p:ext>
                </p:extLst>
              </p:nvPr>
            </p:nvGraphicFramePr>
            <p:xfrm>
              <a:off x="2514600" y="2247900"/>
              <a:ext cx="10903778" cy="4572000"/>
            </p:xfrm>
            <a:graphic>
              <a:graphicData uri="http://schemas.openxmlformats.org/drawingml/2006/table">
                <a:tbl>
                  <a:tblPr firstRow="1" firstCol="1" bandRow="1">
                    <a:tableStyleId>{5C22544A-7EE6-4342-B048-85BDC9FD1C3A}</a:tableStyleId>
                  </a:tblPr>
                  <a:tblGrid>
                    <a:gridCol w="4648200">
                      <a:extLst>
                        <a:ext uri="{9D8B030D-6E8A-4147-A177-3AD203B41FA5}">
                          <a16:colId xmlns:a16="http://schemas.microsoft.com/office/drawing/2014/main" val="3943568848"/>
                        </a:ext>
                      </a:extLst>
                    </a:gridCol>
                    <a:gridCol w="6255578">
                      <a:extLst>
                        <a:ext uri="{9D8B030D-6E8A-4147-A177-3AD203B41FA5}">
                          <a16:colId xmlns:a16="http://schemas.microsoft.com/office/drawing/2014/main" val="53249760"/>
                        </a:ext>
                      </a:extLst>
                    </a:gridCol>
                  </a:tblGrid>
                  <a:tr h="795018">
                    <a:tc>
                      <a:txBody>
                        <a:bodyPr/>
                        <a:lstStyle/>
                        <a:p>
                          <a:pPr>
                            <a:lnSpc>
                              <a:spcPct val="100000"/>
                            </a:lnSpc>
                            <a:buNone/>
                          </a:pPr>
                          <a:r>
                            <a:rPr lang="en-AU" sz="3600" kern="100" dirty="0">
                              <a:solidFill>
                                <a:srgbClr val="FF0000"/>
                              </a:solidFill>
                              <a:effectLst/>
                            </a:rPr>
                            <a:t>Big triangle (A)</a:t>
                          </a:r>
                          <a:endParaRPr lang="en-AU" sz="36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noFill/>
                      </a:tcPr>
                    </a:tc>
                    <a:tc>
                      <a:txBody>
                        <a:bodyPr/>
                        <a:lstStyle/>
                        <a:p>
                          <a:pPr>
                            <a:lnSpc>
                              <a:spcPct val="100000"/>
                            </a:lnSpc>
                            <a:buNone/>
                          </a:pPr>
                          <a:r>
                            <a:rPr lang="en-AU" sz="3600" kern="100" dirty="0">
                              <a:solidFill>
                                <a:srgbClr val="FF0000"/>
                              </a:solidFill>
                              <a:effectLst/>
                            </a:rPr>
                            <a:t>Small triangle (B)</a:t>
                          </a:r>
                          <a:endParaRPr lang="en-AU" sz="36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noFill/>
                      </a:tcPr>
                    </a:tc>
                    <a:extLst>
                      <a:ext uri="{0D108BD9-81ED-4DB2-BD59-A6C34878D82A}">
                        <a16:rowId xmlns:a16="http://schemas.microsoft.com/office/drawing/2014/main" val="4035951990"/>
                      </a:ext>
                    </a:extLst>
                  </a:tr>
                  <a:tr h="1488360">
                    <a:tc>
                      <a:txBody>
                        <a:bodyPr/>
                        <a:lstStyle/>
                        <a:p>
                          <a:endParaRPr lang="en-US"/>
                        </a:p>
                      </a:txBody>
                      <a:tcPr marL="68580" marR="68580" marT="0" marB="0" anchor="ctr">
                        <a:blipFill>
                          <a:blip r:embed="rId6"/>
                          <a:stretch>
                            <a:fillRect l="-273" t="-56410" r="-135246" b="-155556"/>
                          </a:stretch>
                        </a:blipFill>
                      </a:tcPr>
                    </a:tc>
                    <a:tc>
                      <a:txBody>
                        <a:bodyPr/>
                        <a:lstStyle/>
                        <a:p>
                          <a:endParaRPr lang="en-US"/>
                        </a:p>
                      </a:txBody>
                      <a:tcPr marL="68580" marR="68580" marT="0" marB="0" anchor="ctr">
                        <a:blipFill>
                          <a:blip r:embed="rId6"/>
                          <a:stretch>
                            <a:fillRect l="-74442" t="-56410" r="-406" b="-155556"/>
                          </a:stretch>
                        </a:blipFill>
                      </a:tcPr>
                    </a:tc>
                    <a:extLst>
                      <a:ext uri="{0D108BD9-81ED-4DB2-BD59-A6C34878D82A}">
                        <a16:rowId xmlns:a16="http://schemas.microsoft.com/office/drawing/2014/main" val="926181702"/>
                      </a:ext>
                    </a:extLst>
                  </a:tr>
                  <a:tr h="1493604">
                    <a:tc>
                      <a:txBody>
                        <a:bodyPr/>
                        <a:lstStyle/>
                        <a:p>
                          <a:endParaRPr lang="en-US"/>
                        </a:p>
                      </a:txBody>
                      <a:tcPr marL="68580" marR="68580" marT="0" marB="0" anchor="ctr">
                        <a:blipFill>
                          <a:blip r:embed="rId6"/>
                          <a:stretch>
                            <a:fillRect l="-273" t="-156410" r="-135246" b="-55556"/>
                          </a:stretch>
                        </a:blipFill>
                      </a:tcPr>
                    </a:tc>
                    <a:tc>
                      <a:txBody>
                        <a:bodyPr/>
                        <a:lstStyle/>
                        <a:p>
                          <a:endParaRPr lang="en-US"/>
                        </a:p>
                      </a:txBody>
                      <a:tcPr marL="68580" marR="68580" marT="0" marB="0" anchor="ctr">
                        <a:blipFill>
                          <a:blip r:embed="rId6"/>
                          <a:stretch>
                            <a:fillRect l="-74442" t="-156410" r="-406" b="-55556"/>
                          </a:stretch>
                        </a:blipFill>
                      </a:tcPr>
                    </a:tc>
                    <a:extLst>
                      <a:ext uri="{0D108BD9-81ED-4DB2-BD59-A6C34878D82A}">
                        <a16:rowId xmlns:a16="http://schemas.microsoft.com/office/drawing/2014/main" val="2061957016"/>
                      </a:ext>
                    </a:extLst>
                  </a:tr>
                  <a:tr h="795018">
                    <a:tc>
                      <a:txBody>
                        <a:bodyPr/>
                        <a:lstStyle/>
                        <a:p>
                          <a:endParaRPr lang="en-US"/>
                        </a:p>
                      </a:txBody>
                      <a:tcPr marL="68580" marR="68580" marT="0" marB="0" anchor="ctr">
                        <a:blipFill>
                          <a:blip r:embed="rId6"/>
                          <a:stretch>
                            <a:fillRect l="-273" t="-476190" r="-135246" b="-3175"/>
                          </a:stretch>
                        </a:blipFill>
                      </a:tcPr>
                    </a:tc>
                    <a:tc>
                      <a:txBody>
                        <a:bodyPr/>
                        <a:lstStyle/>
                        <a:p>
                          <a:endParaRPr lang="en-US"/>
                        </a:p>
                      </a:txBody>
                      <a:tcPr marL="68580" marR="68580" marT="0" marB="0" anchor="ctr">
                        <a:blipFill>
                          <a:blip r:embed="rId6"/>
                          <a:stretch>
                            <a:fillRect l="-74442" t="-476190" r="-406" b="-3175"/>
                          </a:stretch>
                        </a:blipFill>
                      </a:tcPr>
                    </a:tc>
                    <a:extLst>
                      <a:ext uri="{0D108BD9-81ED-4DB2-BD59-A6C34878D82A}">
                        <a16:rowId xmlns:a16="http://schemas.microsoft.com/office/drawing/2014/main" val="3193777091"/>
                      </a:ext>
                    </a:extLst>
                  </a:tr>
                </a:tbl>
              </a:graphicData>
            </a:graphic>
          </p:graphicFrame>
        </mc:Fallback>
      </mc:AlternateContent>
      <p:sp>
        <p:nvSpPr>
          <p:cNvPr id="15" name="TextBox 14">
            <a:extLst>
              <a:ext uri="{FF2B5EF4-FFF2-40B4-BE49-F238E27FC236}">
                <a16:creationId xmlns:a16="http://schemas.microsoft.com/office/drawing/2014/main" id="{3D7C9919-D322-34F8-AF19-09F8254353F3}"/>
              </a:ext>
            </a:extLst>
          </p:cNvPr>
          <p:cNvSpPr txBox="1"/>
          <p:nvPr/>
        </p:nvSpPr>
        <p:spPr>
          <a:xfrm>
            <a:off x="2399401" y="7281787"/>
            <a:ext cx="12801600" cy="2136354"/>
          </a:xfrm>
          <a:prstGeom prst="rect">
            <a:avLst/>
          </a:prstGeom>
          <a:noFill/>
        </p:spPr>
        <p:txBody>
          <a:bodyPr wrap="square">
            <a:spAutoFit/>
          </a:bodyPr>
          <a:lstStyle/>
          <a:p>
            <a:pPr>
              <a:lnSpc>
                <a:spcPct val="200000"/>
              </a:lnSpc>
              <a:buNone/>
            </a:pPr>
            <a:r>
              <a:rPr lang="en-AU" sz="3600" kern="100" dirty="0">
                <a:effectLst/>
                <a:latin typeface="Arial" panose="020B0604020202020204" pitchFamily="34" charset="0"/>
                <a:ea typeface="Aptos" panose="020B0004020202020204" pitchFamily="34" charset="0"/>
                <a:cs typeface="Arial" panose="020B0604020202020204" pitchFamily="34" charset="0"/>
              </a:rPr>
              <a:t>Distance between = 265.41 – 120.17 = 145.24</a:t>
            </a:r>
          </a:p>
          <a:p>
            <a:pPr>
              <a:lnSpc>
                <a:spcPct val="200000"/>
              </a:lnSpc>
              <a:buNone/>
            </a:pPr>
            <a:r>
              <a:rPr lang="en-AU" sz="3600" kern="100" dirty="0">
                <a:effectLst/>
                <a:latin typeface="Arial" panose="020B0604020202020204" pitchFamily="34" charset="0"/>
                <a:ea typeface="Aptos" panose="020B0004020202020204" pitchFamily="34" charset="0"/>
                <a:cs typeface="Arial" panose="020B0604020202020204" pitchFamily="34" charset="0"/>
              </a:rPr>
              <a:t>The woman walked 145.24 metres between observations.</a:t>
            </a:r>
          </a:p>
        </p:txBody>
      </p:sp>
    </p:spTree>
    <p:extLst>
      <p:ext uri="{BB962C8B-B14F-4D97-AF65-F5344CB8AC3E}">
        <p14:creationId xmlns:p14="http://schemas.microsoft.com/office/powerpoint/2010/main" val="2131988911"/>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00054D-AF6D-086B-5BC8-7420C9689AF9}"/>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235D833A-8DBA-A871-80DF-CC83014A4EEE}"/>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6B453E97-D980-4A7B-8651-1725866D6079}"/>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CA269F68-F64B-530B-D807-F66E263EB7D4}"/>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B537ED0E-B8BB-704F-7BD1-48BD09CE7586}"/>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66882380-2802-8200-FAE6-D4099E690C30}"/>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E0DE77CC-6CF7-453B-CABB-BFAC6003BE10}"/>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2155FC4B-E716-8B03-3E56-C269CDE9D8B8}"/>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49</a:t>
            </a:r>
          </a:p>
        </p:txBody>
      </p:sp>
      <p:sp>
        <p:nvSpPr>
          <p:cNvPr id="17" name="Freeform 5">
            <a:extLst>
              <a:ext uri="{FF2B5EF4-FFF2-40B4-BE49-F238E27FC236}">
                <a16:creationId xmlns:a16="http://schemas.microsoft.com/office/drawing/2014/main" id="{689C3722-F6D7-3851-92FC-B9C4D1223043}"/>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C78ECAB1-D37F-2F1D-F14A-6776B60F690E}"/>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ELEVATION AND DEPRESSION</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171513B0-FE97-21DF-ED45-D1EB579CE201}"/>
              </a:ext>
            </a:extLst>
          </p:cNvPr>
          <p:cNvSpPr txBox="1"/>
          <p:nvPr/>
        </p:nvSpPr>
        <p:spPr>
          <a:xfrm>
            <a:off x="2217976" y="868859"/>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descr="A black and white circle with two people&#10;&#10;AI-generated content may be incorrect.">
            <a:extLst>
              <a:ext uri="{FF2B5EF4-FFF2-40B4-BE49-F238E27FC236}">
                <a16:creationId xmlns:a16="http://schemas.microsoft.com/office/drawing/2014/main" id="{A7FBF0D6-C0AC-B331-1087-A518A7B417BA}"/>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3" name="TextBox 12">
            <a:extLst>
              <a:ext uri="{FF2B5EF4-FFF2-40B4-BE49-F238E27FC236}">
                <a16:creationId xmlns:a16="http://schemas.microsoft.com/office/drawing/2014/main" id="{BD5CCA8F-3648-8F88-F017-069AEB9B50FE}"/>
              </a:ext>
            </a:extLst>
          </p:cNvPr>
          <p:cNvSpPr txBox="1"/>
          <p:nvPr/>
        </p:nvSpPr>
        <p:spPr>
          <a:xfrm>
            <a:off x="2227915" y="1730633"/>
            <a:ext cx="15477782" cy="3316101"/>
          </a:xfrm>
          <a:prstGeom prst="rect">
            <a:avLst/>
          </a:prstGeom>
          <a:noFill/>
        </p:spPr>
        <p:txBody>
          <a:bodyPr wrap="square">
            <a:spAutoFit/>
          </a:bodyPr>
          <a:lstStyle/>
          <a:p>
            <a:pPr>
              <a:lnSpc>
                <a:spcPct val="150000"/>
              </a:lnSpc>
              <a:buNone/>
            </a:pPr>
            <a:r>
              <a:rPr lang="en-AU" sz="3600" dirty="0">
                <a:effectLst/>
                <a:latin typeface="Arial" panose="020B0604020202020204" pitchFamily="34" charset="0"/>
                <a:ea typeface="Times New Roman" panose="02020603050405020304" pitchFamily="18" charset="0"/>
              </a:rPr>
              <a:t>From the top of a lighthouse, 40m high, a lookout sees a small boat and a buoy in the same straight line out to sea. The angle of depression to the buoy is 35°. The angle of depression to the boat is 20°. </a:t>
            </a:r>
          </a:p>
          <a:p>
            <a:pPr>
              <a:lnSpc>
                <a:spcPct val="150000"/>
              </a:lnSpc>
              <a:buNone/>
            </a:pPr>
            <a:r>
              <a:rPr lang="en-AU" sz="3600" dirty="0">
                <a:effectLst/>
                <a:latin typeface="Arial" panose="020B0604020202020204" pitchFamily="34" charset="0"/>
                <a:ea typeface="Times New Roman" panose="02020603050405020304" pitchFamily="18" charset="0"/>
              </a:rPr>
              <a:t>Find how far apart the boat and the buoy are.</a:t>
            </a:r>
            <a:endParaRPr lang="en-AU" sz="3600" dirty="0">
              <a:effectLst/>
              <a:latin typeface="Times New Roman" panose="02020603050405020304" pitchFamily="18" charset="0"/>
              <a:ea typeface="Times New Roman" panose="02020603050405020304" pitchFamily="18" charset="0"/>
            </a:endParaRPr>
          </a:p>
        </p:txBody>
      </p:sp>
      <p:pic>
        <p:nvPicPr>
          <p:cNvPr id="15" name="Picture 14">
            <a:extLst>
              <a:ext uri="{FF2B5EF4-FFF2-40B4-BE49-F238E27FC236}">
                <a16:creationId xmlns:a16="http://schemas.microsoft.com/office/drawing/2014/main" id="{83A38329-0CB9-5A92-8107-76BC9E8E17C9}"/>
              </a:ext>
            </a:extLst>
          </p:cNvPr>
          <p:cNvPicPr>
            <a:picLocks noChangeAspect="1"/>
          </p:cNvPicPr>
          <p:nvPr/>
        </p:nvPicPr>
        <p:blipFill>
          <a:blip r:embed="rId4" cstate="print">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val="0"/>
              </a:ext>
            </a:extLst>
          </a:blip>
          <a:stretch>
            <a:fillRect/>
          </a:stretch>
        </p:blipFill>
        <p:spPr>
          <a:xfrm>
            <a:off x="2490622" y="5512615"/>
            <a:ext cx="10346067" cy="4257659"/>
          </a:xfrm>
          <a:prstGeom prst="rect">
            <a:avLst/>
          </a:prstGeom>
        </p:spPr>
      </p:pic>
    </p:spTree>
    <p:extLst>
      <p:ext uri="{BB962C8B-B14F-4D97-AF65-F5344CB8AC3E}">
        <p14:creationId xmlns:p14="http://schemas.microsoft.com/office/powerpoint/2010/main" val="34835793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429E38-D8B9-A027-A5F4-B1A8F7753EF0}"/>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AA6C1935-3D05-2102-3E32-A1F3D199A58C}"/>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A756B6D1-F5A3-75A5-60AD-48BC914192D2}"/>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C58EA47D-2629-81C2-D573-1A60B77395B9}"/>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520F0930-0FD8-B30E-79CC-0DF70A8D6799}"/>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42C265F2-8083-6A4B-5BD2-DB295E718D03}"/>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617B1358-F7C6-19A6-80D7-3A748F998042}"/>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3FD105E5-0DC8-F758-D5A3-382CB558BE83}"/>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4</a:t>
            </a:r>
          </a:p>
        </p:txBody>
      </p:sp>
      <p:sp>
        <p:nvSpPr>
          <p:cNvPr id="17" name="Freeform 5">
            <a:extLst>
              <a:ext uri="{FF2B5EF4-FFF2-40B4-BE49-F238E27FC236}">
                <a16:creationId xmlns:a16="http://schemas.microsoft.com/office/drawing/2014/main" id="{6E0005E0-AD8F-B833-9C0B-C14E56039624}"/>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59AE8C7D-3365-1A0E-9C2A-12AC2CCECECA}"/>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PERIMETER</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8A9EB936-59E9-791E-0A2D-7CE13CDF9EB5}"/>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examples.</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descr="A black and white logo of a person reading a book&#10;&#10;AI-generated content may be incorrect.">
            <a:extLst>
              <a:ext uri="{FF2B5EF4-FFF2-40B4-BE49-F238E27FC236}">
                <a16:creationId xmlns:a16="http://schemas.microsoft.com/office/drawing/2014/main" id="{2E75C0BF-D5B1-84A6-CB94-625CECB84E19}"/>
              </a:ext>
            </a:extLst>
          </p:cNvPr>
          <p:cNvPicPr>
            <a:picLocks noChangeAspect="1"/>
          </p:cNvPicPr>
          <p:nvPr/>
        </p:nvPicPr>
        <p:blipFill>
          <a:blip r:embed="rId3"/>
          <a:stretch>
            <a:fillRect/>
          </a:stretch>
        </p:blipFill>
        <p:spPr>
          <a:xfrm>
            <a:off x="16535400" y="76517"/>
            <a:ext cx="1714183" cy="1714183"/>
          </a:xfrm>
          <a:prstGeom prst="rect">
            <a:avLst/>
          </a:prstGeom>
        </p:spPr>
      </p:pic>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741B8452-7878-F923-0A68-D13675D57C8A}"/>
                  </a:ext>
                </a:extLst>
              </p:cNvPr>
              <p:cNvSpPr txBox="1"/>
              <p:nvPr/>
            </p:nvSpPr>
            <p:spPr>
              <a:xfrm>
                <a:off x="2217976" y="2194804"/>
                <a:ext cx="15460424" cy="5752729"/>
              </a:xfrm>
              <a:prstGeom prst="rect">
                <a:avLst/>
              </a:prstGeom>
              <a:noFill/>
            </p:spPr>
            <p:txBody>
              <a:bodyPr wrap="square">
                <a:spAutoFit/>
              </a:bodyPr>
              <a:lstStyle/>
              <a:p>
                <a:pPr>
                  <a:lnSpc>
                    <a:spcPct val="150000"/>
                  </a:lnSpc>
                  <a:spcBef>
                    <a:spcPts val="900"/>
                  </a:spcBef>
                  <a:spcAft>
                    <a:spcPts val="900"/>
                  </a:spcAft>
                  <a:buNone/>
                </a:pPr>
                <a:r>
                  <a:rPr lang="en-US" sz="3600" b="1" u="sng"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2.</a:t>
                </a:r>
                <a:r>
                  <a:rPr lang="en-US" sz="3600" dirty="0">
                    <a:solidFill>
                      <a:srgbClr val="000000"/>
                    </a:solidFill>
                    <a:effectLst/>
                    <a:latin typeface="Arial" panose="020B0604020202020204" pitchFamily="34" charset="0"/>
                    <a:ea typeface="Aptos" panose="020B0004020202020204" pitchFamily="34" charset="0"/>
                    <a:cs typeface="Times New Roman" panose="02020603050405020304" pitchFamily="18" charset="0"/>
                  </a:rPr>
                  <a:t> Find the perimeter of a sector that has radius of 5cm and an included angle of 60°.</a:t>
                </a:r>
                <a:br>
                  <a:rPr lang="en-US" sz="3600" dirty="0">
                    <a:solidFill>
                      <a:srgbClr val="000000"/>
                    </a:solidFill>
                    <a:effectLst/>
                    <a:latin typeface="Arial" panose="020B0604020202020204" pitchFamily="34" charset="0"/>
                    <a:ea typeface="Aptos" panose="020B0004020202020204" pitchFamily="34" charset="0"/>
                    <a:cs typeface="Times New Roman" panose="02020603050405020304" pitchFamily="18" charset="0"/>
                  </a:rPr>
                </a:br>
                <a:r>
                  <a:rPr lang="en-US" sz="3600" dirty="0">
                    <a:solidFill>
                      <a:srgbClr val="000000"/>
                    </a:solidFill>
                    <a:effectLst/>
                    <a:latin typeface="Arial" panose="020B0604020202020204" pitchFamily="34" charset="0"/>
                    <a:ea typeface="Aptos" panose="020B0004020202020204" pitchFamily="34" charset="0"/>
                    <a:cs typeface="Times New Roman" panose="02020603050405020304" pitchFamily="18" charset="0"/>
                  </a:rPr>
                  <a:t>	</a:t>
                </a:r>
                <a14:m>
                  <m:oMath xmlns:m="http://schemas.openxmlformats.org/officeDocument/2006/math">
                    <m:sSub>
                      <m:sSubPr>
                        <m:ctrlPr>
                          <a:rPr lang="en-AU" sz="3600" i="1">
                            <a:effectLst/>
                            <a:latin typeface="Cambria Math" panose="02040503050406030204" pitchFamily="18" charset="0"/>
                            <a:ea typeface="Aptos" panose="020B0004020202020204" pitchFamily="34" charset="0"/>
                            <a:cs typeface="Arial" panose="020B0604020202020204" pitchFamily="34" charset="0"/>
                          </a:rPr>
                        </m:ctrlPr>
                      </m:sSubPr>
                      <m:e>
                        <m:r>
                          <a:rPr lang="en-US" sz="3600" i="1">
                            <a:effectLst/>
                            <a:latin typeface="Cambria Math" panose="02040503050406030204" pitchFamily="18" charset="0"/>
                            <a:ea typeface="Aptos" panose="020B0004020202020204" pitchFamily="34" charset="0"/>
                            <a:cs typeface="Arial" panose="020B0604020202020204" pitchFamily="34" charset="0"/>
                          </a:rPr>
                          <m:t>𝑃</m:t>
                        </m:r>
                      </m:e>
                      <m:sub>
                        <m:r>
                          <a:rPr lang="en-US" sz="3600" i="1">
                            <a:effectLst/>
                            <a:latin typeface="Cambria Math" panose="02040503050406030204" pitchFamily="18" charset="0"/>
                            <a:ea typeface="Aptos" panose="020B0004020202020204" pitchFamily="34" charset="0"/>
                            <a:cs typeface="Arial" panose="020B0604020202020204" pitchFamily="34" charset="0"/>
                          </a:rPr>
                          <m:t>𝑠</m:t>
                        </m:r>
                      </m:sub>
                    </m:sSub>
                    <m:r>
                      <a:rPr lang="en-US" sz="3600" i="1">
                        <a:effectLst/>
                        <a:latin typeface="Cambria Math" panose="02040503050406030204" pitchFamily="18" charset="0"/>
                        <a:ea typeface="Aptos" panose="020B0004020202020204" pitchFamily="34" charset="0"/>
                        <a:cs typeface="Arial" panose="020B0604020202020204" pitchFamily="34" charset="0"/>
                      </a:rPr>
                      <m:t>=</m:t>
                    </m:r>
                    <m:d>
                      <m:dPr>
                        <m:begChr m:val="["/>
                        <m:endChr m:val="]"/>
                        <m:ctrlPr>
                          <a:rPr lang="en-AU" sz="3600" i="1">
                            <a:effectLst/>
                            <a:latin typeface="Cambria Math" panose="02040503050406030204" pitchFamily="18" charset="0"/>
                            <a:ea typeface="Aptos" panose="020B0004020202020204" pitchFamily="34" charset="0"/>
                            <a:cs typeface="Arial" panose="020B0604020202020204" pitchFamily="34" charset="0"/>
                          </a:rPr>
                        </m:ctrlPr>
                      </m:dPr>
                      <m:e>
                        <m:r>
                          <a:rPr lang="en-US" sz="3600" i="1">
                            <a:effectLst/>
                            <a:latin typeface="Cambria Math" panose="02040503050406030204" pitchFamily="18" charset="0"/>
                            <a:ea typeface="Aptos" panose="020B0004020202020204" pitchFamily="34" charset="0"/>
                            <a:cs typeface="Arial" panose="020B0604020202020204" pitchFamily="34" charset="0"/>
                          </a:rPr>
                          <m:t>2</m:t>
                        </m:r>
                        <m:r>
                          <a:rPr lang="en-US" sz="3600">
                            <a:effectLst/>
                            <a:latin typeface="Cambria Math" panose="02040503050406030204" pitchFamily="18" charset="0"/>
                            <a:ea typeface="Aptos" panose="020B0004020202020204" pitchFamily="34" charset="0"/>
                            <a:cs typeface="Arial" panose="020B0604020202020204" pitchFamily="34" charset="0"/>
                            <a:sym typeface="Symbol" pitchFamily="2" charset="2"/>
                          </a:rPr>
                          <m:t></m:t>
                        </m:r>
                        <m:r>
                          <m:rPr>
                            <m:sty m:val="p"/>
                          </m:rPr>
                          <a:rPr lang="en-US" sz="3600">
                            <a:effectLst/>
                            <a:latin typeface="Cambria Math" panose="02040503050406030204" pitchFamily="18" charset="0"/>
                            <a:ea typeface="Aptos" panose="020B0004020202020204" pitchFamily="34" charset="0"/>
                            <a:cs typeface="Arial" panose="020B0604020202020204" pitchFamily="34" charset="0"/>
                          </a:rPr>
                          <m:t>r</m:t>
                        </m:r>
                        <m:r>
                          <a:rPr lang="en-US" sz="3600">
                            <a:effectLst/>
                            <a:latin typeface="Cambria Math" panose="02040503050406030204" pitchFamily="18" charset="0"/>
                            <a:ea typeface="Aptos" panose="020B0004020202020204" pitchFamily="34" charset="0"/>
                            <a:cs typeface="Arial" panose="020B0604020202020204" pitchFamily="34" charset="0"/>
                          </a:rPr>
                          <m:t>×</m:t>
                        </m:r>
                        <m:f>
                          <m:fPr>
                            <m:ctrlPr>
                              <a:rPr lang="en-AU" sz="3600" i="1">
                                <a:effectLst/>
                                <a:latin typeface="Cambria Math" panose="02040503050406030204" pitchFamily="18" charset="0"/>
                                <a:ea typeface="Aptos" panose="020B0004020202020204" pitchFamily="34" charset="0"/>
                                <a:cs typeface="Arial" panose="020B0604020202020204" pitchFamily="34" charset="0"/>
                              </a:rPr>
                            </m:ctrlPr>
                          </m:fPr>
                          <m:num>
                            <m:r>
                              <a:rPr lang="en-US" sz="3600" i="1">
                                <a:effectLst/>
                                <a:latin typeface="Cambria Math" panose="02040503050406030204" pitchFamily="18" charset="0"/>
                                <a:ea typeface="Aptos" panose="020B0004020202020204" pitchFamily="34" charset="0"/>
                                <a:cs typeface="Arial" panose="020B0604020202020204" pitchFamily="34" charset="0"/>
                              </a:rPr>
                              <m:t>𝜃</m:t>
                            </m:r>
                          </m:num>
                          <m:den>
                            <m:r>
                              <a:rPr lang="en-US" sz="3600" i="1">
                                <a:effectLst/>
                                <a:latin typeface="Cambria Math" panose="02040503050406030204" pitchFamily="18" charset="0"/>
                                <a:ea typeface="Aptos" panose="020B0004020202020204" pitchFamily="34" charset="0"/>
                                <a:cs typeface="Arial" panose="020B0604020202020204" pitchFamily="34" charset="0"/>
                              </a:rPr>
                              <m:t>360</m:t>
                            </m:r>
                          </m:den>
                        </m:f>
                      </m:e>
                    </m:d>
                    <m:r>
                      <a:rPr lang="en-US" sz="3600" i="1">
                        <a:effectLst/>
                        <a:latin typeface="Cambria Math" panose="02040503050406030204" pitchFamily="18" charset="0"/>
                        <a:ea typeface="Aptos" panose="020B0004020202020204" pitchFamily="34" charset="0"/>
                        <a:cs typeface="Arial" panose="020B0604020202020204" pitchFamily="34" charset="0"/>
                      </a:rPr>
                      <m:t>+2</m:t>
                    </m:r>
                    <m:r>
                      <a:rPr lang="en-US" sz="3600" i="1">
                        <a:effectLst/>
                        <a:latin typeface="Cambria Math" panose="02040503050406030204" pitchFamily="18" charset="0"/>
                        <a:ea typeface="Aptos" panose="020B0004020202020204" pitchFamily="34" charset="0"/>
                        <a:cs typeface="Arial" panose="020B0604020202020204" pitchFamily="34" charset="0"/>
                      </a:rPr>
                      <m:t>𝑟</m:t>
                    </m:r>
                  </m:oMath>
                </a14:m>
                <a:endParaRPr lang="en-AU" sz="3600" dirty="0">
                  <a:effectLst/>
                  <a:latin typeface="Aptos" panose="020B0004020202020204" pitchFamily="34" charset="0"/>
                  <a:ea typeface="Aptos" panose="020B0004020202020204" pitchFamily="34" charset="0"/>
                  <a:cs typeface="Times New Roman" panose="02020603050405020304" pitchFamily="18" charset="0"/>
                </a:endParaRPr>
              </a:p>
              <a:p>
                <a:pPr marL="457200">
                  <a:lnSpc>
                    <a:spcPct val="150000"/>
                  </a:lnSpc>
                  <a:spcBef>
                    <a:spcPts val="900"/>
                  </a:spcBef>
                  <a:spcAft>
                    <a:spcPts val="900"/>
                  </a:spcAft>
                  <a:buNone/>
                </a:pPr>
                <a14:m>
                  <m:oMathPara xmlns:m="http://schemas.openxmlformats.org/officeDocument/2006/math">
                    <m:oMathParaPr>
                      <m:jc m:val="left"/>
                    </m:oMathParaPr>
                    <m:oMath xmlns:m="http://schemas.openxmlformats.org/officeDocument/2006/math">
                      <m:sSub>
                        <m:sSubPr>
                          <m:ctrlPr>
                            <a:rPr lang="en-AU" sz="3600" i="1">
                              <a:effectLst/>
                              <a:latin typeface="Cambria Math" panose="02040503050406030204" pitchFamily="18" charset="0"/>
                              <a:ea typeface="Aptos" panose="020B0004020202020204" pitchFamily="34" charset="0"/>
                              <a:cs typeface="Arial" panose="020B0604020202020204" pitchFamily="34" charset="0"/>
                            </a:rPr>
                          </m:ctrlPr>
                        </m:sSubPr>
                        <m:e>
                          <m:r>
                            <a:rPr lang="en-US" sz="3600" i="1">
                              <a:effectLst/>
                              <a:latin typeface="Cambria Math" panose="02040503050406030204" pitchFamily="18" charset="0"/>
                              <a:ea typeface="Aptos" panose="020B0004020202020204" pitchFamily="34" charset="0"/>
                              <a:cs typeface="Arial" panose="020B0604020202020204" pitchFamily="34" charset="0"/>
                            </a:rPr>
                            <m:t>𝑃</m:t>
                          </m:r>
                        </m:e>
                        <m:sub>
                          <m:r>
                            <a:rPr lang="en-US" sz="3600" i="1">
                              <a:effectLst/>
                              <a:latin typeface="Cambria Math" panose="02040503050406030204" pitchFamily="18" charset="0"/>
                              <a:ea typeface="Aptos" panose="020B0004020202020204" pitchFamily="34" charset="0"/>
                              <a:cs typeface="Arial" panose="020B0604020202020204" pitchFamily="34" charset="0"/>
                            </a:rPr>
                            <m:t>𝑠</m:t>
                          </m:r>
                        </m:sub>
                      </m:sSub>
                      <m:r>
                        <a:rPr lang="en-US" sz="3600" i="1">
                          <a:effectLst/>
                          <a:latin typeface="Cambria Math" panose="02040503050406030204" pitchFamily="18" charset="0"/>
                          <a:ea typeface="Aptos" panose="020B0004020202020204" pitchFamily="34" charset="0"/>
                          <a:cs typeface="Arial" panose="020B0604020202020204" pitchFamily="34" charset="0"/>
                        </a:rPr>
                        <m:t>=</m:t>
                      </m:r>
                      <m:d>
                        <m:dPr>
                          <m:begChr m:val="["/>
                          <m:endChr m:val="]"/>
                          <m:ctrlPr>
                            <a:rPr lang="en-AU" sz="3600" i="1">
                              <a:effectLst/>
                              <a:latin typeface="Cambria Math" panose="02040503050406030204" pitchFamily="18" charset="0"/>
                              <a:ea typeface="Aptos" panose="020B0004020202020204" pitchFamily="34" charset="0"/>
                              <a:cs typeface="Arial" panose="020B0604020202020204" pitchFamily="34" charset="0"/>
                            </a:rPr>
                          </m:ctrlPr>
                        </m:dPr>
                        <m:e>
                          <m:r>
                            <a:rPr lang="en-US" sz="3600" i="1">
                              <a:effectLst/>
                              <a:latin typeface="Cambria Math" panose="02040503050406030204" pitchFamily="18" charset="0"/>
                              <a:ea typeface="Aptos" panose="020B0004020202020204" pitchFamily="34" charset="0"/>
                              <a:cs typeface="Arial" panose="020B0604020202020204" pitchFamily="34" charset="0"/>
                            </a:rPr>
                            <m:t>2×</m:t>
                          </m:r>
                          <m:r>
                            <a:rPr lang="en-US" sz="3600">
                              <a:effectLst/>
                              <a:latin typeface="Cambria Math" panose="02040503050406030204" pitchFamily="18" charset="0"/>
                              <a:ea typeface="Aptos" panose="020B0004020202020204" pitchFamily="34" charset="0"/>
                              <a:cs typeface="Arial" panose="020B0604020202020204" pitchFamily="34" charset="0"/>
                              <a:sym typeface="Symbol" pitchFamily="2" charset="2"/>
                            </a:rPr>
                            <m:t></m:t>
                          </m:r>
                          <m:r>
                            <a:rPr lang="en-US" sz="3600">
                              <a:effectLst/>
                              <a:latin typeface="Cambria Math" panose="02040503050406030204" pitchFamily="18" charset="0"/>
                              <a:ea typeface="Aptos" panose="020B0004020202020204" pitchFamily="34" charset="0"/>
                              <a:cs typeface="Arial" panose="020B0604020202020204" pitchFamily="34" charset="0"/>
                            </a:rPr>
                            <m:t>×5×</m:t>
                          </m:r>
                          <m:f>
                            <m:fPr>
                              <m:ctrlPr>
                                <a:rPr lang="en-AU" sz="3600" i="1">
                                  <a:effectLst/>
                                  <a:latin typeface="Cambria Math" panose="02040503050406030204" pitchFamily="18" charset="0"/>
                                  <a:ea typeface="Aptos" panose="020B0004020202020204" pitchFamily="34" charset="0"/>
                                  <a:cs typeface="Arial" panose="020B0604020202020204" pitchFamily="34" charset="0"/>
                                </a:rPr>
                              </m:ctrlPr>
                            </m:fPr>
                            <m:num>
                              <m:r>
                                <a:rPr lang="en-US" sz="3600" i="1">
                                  <a:effectLst/>
                                  <a:latin typeface="Cambria Math" panose="02040503050406030204" pitchFamily="18" charset="0"/>
                                  <a:ea typeface="Aptos" panose="020B0004020202020204" pitchFamily="34" charset="0"/>
                                  <a:cs typeface="Arial" panose="020B0604020202020204" pitchFamily="34" charset="0"/>
                                </a:rPr>
                                <m:t>60</m:t>
                              </m:r>
                            </m:num>
                            <m:den>
                              <m:r>
                                <a:rPr lang="en-US" sz="3600" i="1">
                                  <a:effectLst/>
                                  <a:latin typeface="Cambria Math" panose="02040503050406030204" pitchFamily="18" charset="0"/>
                                  <a:ea typeface="Aptos" panose="020B0004020202020204" pitchFamily="34" charset="0"/>
                                  <a:cs typeface="Arial" panose="020B0604020202020204" pitchFamily="34" charset="0"/>
                                </a:rPr>
                                <m:t>360</m:t>
                              </m:r>
                            </m:den>
                          </m:f>
                        </m:e>
                      </m:d>
                      <m:r>
                        <a:rPr lang="en-US" sz="3600" i="1">
                          <a:effectLst/>
                          <a:latin typeface="Cambria Math" panose="02040503050406030204" pitchFamily="18" charset="0"/>
                          <a:ea typeface="Aptos" panose="020B0004020202020204" pitchFamily="34" charset="0"/>
                          <a:cs typeface="Arial" panose="020B0604020202020204" pitchFamily="34" charset="0"/>
                        </a:rPr>
                        <m:t>+2×5</m:t>
                      </m:r>
                    </m:oMath>
                  </m:oMathPara>
                </a14:m>
                <a:endParaRPr lang="en-AU" sz="3600" dirty="0">
                  <a:effectLst/>
                  <a:latin typeface="Aptos" panose="020B0004020202020204" pitchFamily="34" charset="0"/>
                  <a:ea typeface="Aptos" panose="020B0004020202020204" pitchFamily="34" charset="0"/>
                  <a:cs typeface="Times New Roman" panose="02020603050405020304" pitchFamily="18" charset="0"/>
                </a:endParaRPr>
              </a:p>
              <a:p>
                <a:pPr marL="457200">
                  <a:lnSpc>
                    <a:spcPct val="150000"/>
                  </a:lnSpc>
                  <a:spcBef>
                    <a:spcPts val="900"/>
                  </a:spcBef>
                  <a:spcAft>
                    <a:spcPts val="900"/>
                  </a:spcAft>
                  <a:buNone/>
                </a:pPr>
                <a14:m>
                  <m:oMathPara xmlns:m="http://schemas.openxmlformats.org/officeDocument/2006/math">
                    <m:oMathParaPr>
                      <m:jc m:val="left"/>
                    </m:oMathParaPr>
                    <m:oMath xmlns:m="http://schemas.openxmlformats.org/officeDocument/2006/math">
                      <m:sSub>
                        <m:sSubPr>
                          <m:ctrlPr>
                            <a:rPr lang="en-AU" sz="3600" i="1">
                              <a:effectLst/>
                              <a:latin typeface="Cambria Math" panose="02040503050406030204" pitchFamily="18" charset="0"/>
                              <a:ea typeface="Aptos" panose="020B0004020202020204" pitchFamily="34" charset="0"/>
                              <a:cs typeface="Arial" panose="020B0604020202020204" pitchFamily="34" charset="0"/>
                            </a:rPr>
                          </m:ctrlPr>
                        </m:sSubPr>
                        <m:e>
                          <m:r>
                            <a:rPr lang="en-US" sz="3600" i="1">
                              <a:effectLst/>
                              <a:latin typeface="Cambria Math" panose="02040503050406030204" pitchFamily="18" charset="0"/>
                              <a:ea typeface="Aptos" panose="020B0004020202020204" pitchFamily="34" charset="0"/>
                              <a:cs typeface="Arial" panose="020B0604020202020204" pitchFamily="34" charset="0"/>
                            </a:rPr>
                            <m:t>𝑃</m:t>
                          </m:r>
                        </m:e>
                        <m:sub>
                          <m:r>
                            <a:rPr lang="en-US" sz="3600" i="1">
                              <a:effectLst/>
                              <a:latin typeface="Cambria Math" panose="02040503050406030204" pitchFamily="18" charset="0"/>
                              <a:ea typeface="Aptos" panose="020B0004020202020204" pitchFamily="34" charset="0"/>
                              <a:cs typeface="Arial" panose="020B0604020202020204" pitchFamily="34" charset="0"/>
                            </a:rPr>
                            <m:t>𝑠</m:t>
                          </m:r>
                        </m:sub>
                      </m:sSub>
                      <m:r>
                        <a:rPr lang="en-US" sz="3600" i="1">
                          <a:effectLst/>
                          <a:latin typeface="Cambria Math" panose="02040503050406030204" pitchFamily="18" charset="0"/>
                          <a:ea typeface="Aptos" panose="020B0004020202020204" pitchFamily="34" charset="0"/>
                          <a:cs typeface="Arial" panose="020B0604020202020204" pitchFamily="34" charset="0"/>
                        </a:rPr>
                        <m:t>= 15.24</m:t>
                      </m:r>
                      <m:r>
                        <a:rPr lang="en-US" sz="3600" i="1">
                          <a:effectLst/>
                          <a:latin typeface="Cambria Math" panose="02040503050406030204" pitchFamily="18" charset="0"/>
                          <a:ea typeface="Aptos" panose="020B0004020202020204" pitchFamily="34" charset="0"/>
                          <a:cs typeface="Arial" panose="020B0604020202020204" pitchFamily="34" charset="0"/>
                        </a:rPr>
                        <m:t>𝑐𝑚</m:t>
                      </m:r>
                    </m:oMath>
                  </m:oMathPara>
                </a14:m>
                <a:endParaRPr lang="en-AU" sz="3600" dirty="0">
                  <a:effectLst/>
                  <a:latin typeface="Aptos" panose="020B0004020202020204" pitchFamily="34" charset="0"/>
                  <a:ea typeface="Aptos" panose="020B0004020202020204" pitchFamily="34" charset="0"/>
                  <a:cs typeface="Times New Roman" panose="02020603050405020304" pitchFamily="18" charset="0"/>
                </a:endParaRPr>
              </a:p>
            </p:txBody>
          </p:sp>
        </mc:Choice>
        <mc:Fallback xmlns="">
          <p:sp>
            <p:nvSpPr>
              <p:cNvPr id="11" name="TextBox 10">
                <a:extLst>
                  <a:ext uri="{FF2B5EF4-FFF2-40B4-BE49-F238E27FC236}">
                    <a16:creationId xmlns:a16="http://schemas.microsoft.com/office/drawing/2014/main" id="{741B8452-7878-F923-0A68-D13675D57C8A}"/>
                  </a:ext>
                </a:extLst>
              </p:cNvPr>
              <p:cNvSpPr txBox="1">
                <a:spLocks noRot="1" noChangeAspect="1" noMove="1" noResize="1" noEditPoints="1" noAdjustHandles="1" noChangeArrowheads="1" noChangeShapeType="1" noTextEdit="1"/>
              </p:cNvSpPr>
              <p:nvPr/>
            </p:nvSpPr>
            <p:spPr>
              <a:xfrm>
                <a:off x="2217976" y="2194804"/>
                <a:ext cx="15460424" cy="5752729"/>
              </a:xfrm>
              <a:prstGeom prst="rect">
                <a:avLst/>
              </a:prstGeom>
              <a:blipFill>
                <a:blip r:embed="rId4"/>
                <a:stretch>
                  <a:fillRect l="-1149"/>
                </a:stretch>
              </a:blipFill>
            </p:spPr>
            <p:txBody>
              <a:bodyPr/>
              <a:lstStyle/>
              <a:p>
                <a:r>
                  <a:rPr lang="en-US">
                    <a:noFill/>
                  </a:rPr>
                  <a:t> </a:t>
                </a:r>
              </a:p>
            </p:txBody>
          </p:sp>
        </mc:Fallback>
      </mc:AlternateContent>
      <p:pic>
        <p:nvPicPr>
          <p:cNvPr id="15" name="Picture 14">
            <a:extLst>
              <a:ext uri="{FF2B5EF4-FFF2-40B4-BE49-F238E27FC236}">
                <a16:creationId xmlns:a16="http://schemas.microsoft.com/office/drawing/2014/main" id="{29A1FDBA-DFDF-659F-96D4-20EBFC2BC27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958127" y="3346468"/>
            <a:ext cx="4754880" cy="4767263"/>
          </a:xfrm>
          <a:prstGeom prst="rect">
            <a:avLst/>
          </a:prstGeom>
        </p:spPr>
      </p:pic>
    </p:spTree>
    <p:extLst>
      <p:ext uri="{BB962C8B-B14F-4D97-AF65-F5344CB8AC3E}">
        <p14:creationId xmlns:p14="http://schemas.microsoft.com/office/powerpoint/2010/main" val="2427322763"/>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EF2D13-1FE1-EFDE-9C15-06F59DBA7432}"/>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93988AF1-9528-52A2-F7C6-1833AB7B6327}"/>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09787CAA-4F24-5066-3FCC-1DA9F344B64E}"/>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D299DE37-66D2-04D2-AECB-2256BC339990}"/>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801D6C06-C439-654D-A241-7888DD7C074D}"/>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3" name="TextBox 12">
            <a:extLst>
              <a:ext uri="{FF2B5EF4-FFF2-40B4-BE49-F238E27FC236}">
                <a16:creationId xmlns:a16="http://schemas.microsoft.com/office/drawing/2014/main" id="{72BD6D3C-D14B-C7AD-1F4B-C4CBDE5A9AB9}"/>
              </a:ext>
            </a:extLst>
          </p:cNvPr>
          <p:cNvSpPr txBox="1"/>
          <p:nvPr/>
        </p:nvSpPr>
        <p:spPr>
          <a:xfrm>
            <a:off x="2688759" y="3390900"/>
            <a:ext cx="6950541" cy="1252843"/>
          </a:xfrm>
          <a:prstGeom prst="rect">
            <a:avLst/>
          </a:prstGeom>
          <a:noFill/>
        </p:spPr>
        <p:txBody>
          <a:bodyPr wrap="square">
            <a:spAutoFit/>
          </a:bodyPr>
          <a:lstStyle/>
          <a:p>
            <a:pPr>
              <a:lnSpc>
                <a:spcPct val="150000"/>
              </a:lnSpc>
              <a:buNone/>
            </a:pPr>
            <a:r>
              <a:rPr lang="en-AU" sz="56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Try it yourself.</a:t>
            </a:r>
            <a:endParaRPr lang="en-AU" sz="56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6" name="Text Box 3">
            <a:extLst>
              <a:ext uri="{FF2B5EF4-FFF2-40B4-BE49-F238E27FC236}">
                <a16:creationId xmlns:a16="http://schemas.microsoft.com/office/drawing/2014/main" id="{24CC5E05-F037-A8B1-DF8A-ABB10FE13BA9}"/>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1CC6AF11-F556-2A36-896B-5AF30F12A39D}"/>
              </a:ext>
            </a:extLst>
          </p:cNvPr>
          <p:cNvSpPr txBox="1"/>
          <p:nvPr/>
        </p:nvSpPr>
        <p:spPr>
          <a:xfrm>
            <a:off x="2743200" y="4610100"/>
            <a:ext cx="13792200" cy="2019848"/>
          </a:xfrm>
          <a:prstGeom prst="rect">
            <a:avLst/>
          </a:prstGeom>
          <a:noFill/>
        </p:spPr>
        <p:txBody>
          <a:bodyPr wrap="square">
            <a:spAutoFit/>
          </a:bodyPr>
          <a:lstStyle/>
          <a:p>
            <a:pPr lvl="0">
              <a:lnSpc>
                <a:spcPct val="150000"/>
              </a:lnSpc>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Complete the ‘try it yourself’ questions on page 50 of your workbook.</a:t>
            </a:r>
            <a:endParaRPr lang="en-AU" sz="4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black and white circle with a person with their arms raised&#10;&#10;AI-generated content may be incorrect.">
            <a:extLst>
              <a:ext uri="{FF2B5EF4-FFF2-40B4-BE49-F238E27FC236}">
                <a16:creationId xmlns:a16="http://schemas.microsoft.com/office/drawing/2014/main" id="{A7512CDA-A9E2-CA51-8A56-AAEA247FCD57}"/>
              </a:ext>
            </a:extLst>
          </p:cNvPr>
          <p:cNvPicPr>
            <a:picLocks noChangeAspect="1"/>
          </p:cNvPicPr>
          <p:nvPr/>
        </p:nvPicPr>
        <p:blipFill>
          <a:blip r:embed="rId2"/>
          <a:stretch>
            <a:fillRect/>
          </a:stretch>
        </p:blipFill>
        <p:spPr>
          <a:xfrm>
            <a:off x="16383000" y="122014"/>
            <a:ext cx="1821086" cy="1821086"/>
          </a:xfrm>
          <a:prstGeom prst="rect">
            <a:avLst/>
          </a:prstGeom>
        </p:spPr>
      </p:pic>
      <p:sp>
        <p:nvSpPr>
          <p:cNvPr id="10" name="TextBox 6">
            <a:extLst>
              <a:ext uri="{FF2B5EF4-FFF2-40B4-BE49-F238E27FC236}">
                <a16:creationId xmlns:a16="http://schemas.microsoft.com/office/drawing/2014/main" id="{6045028A-ADA4-655E-A16A-94EC6EE6956F}"/>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2910982B-C4E2-07D1-4070-922331BB273C}"/>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50</a:t>
            </a:r>
          </a:p>
        </p:txBody>
      </p:sp>
      <p:sp>
        <p:nvSpPr>
          <p:cNvPr id="17" name="Freeform 5">
            <a:extLst>
              <a:ext uri="{FF2B5EF4-FFF2-40B4-BE49-F238E27FC236}">
                <a16:creationId xmlns:a16="http://schemas.microsoft.com/office/drawing/2014/main" id="{9792D0A5-46F9-411F-1DB4-4DC737044BA3}"/>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3"/>
            <a:stretch>
              <a:fillRect/>
            </a:stretch>
          </a:blipFill>
        </p:spPr>
        <p:txBody>
          <a:bodyPr/>
          <a:lstStyle/>
          <a:p>
            <a:endParaRPr lang="en-US"/>
          </a:p>
        </p:txBody>
      </p:sp>
      <p:sp>
        <p:nvSpPr>
          <p:cNvPr id="6" name="TextBox 5">
            <a:extLst>
              <a:ext uri="{FF2B5EF4-FFF2-40B4-BE49-F238E27FC236}">
                <a16:creationId xmlns:a16="http://schemas.microsoft.com/office/drawing/2014/main" id="{F05CFB8D-87D2-367B-3D9A-6268C8EFD4DC}"/>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ELEVATION AND DEPRESSION</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752829760"/>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1589FB-FA78-541B-88A8-1793FFF41882}"/>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F5AC1A9C-11E2-EAD9-1ED7-ADEB8EBE9937}"/>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AE648D2F-EFE7-8451-983C-F9B338357FB7}"/>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5469985A-110A-A31D-59C6-5296C6AFF7DD}"/>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32A74EF9-CCA4-C4E3-39CA-D09846C1B8C2}"/>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81CB4FA2-CC46-B444-73E3-D15795257D9F}"/>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E2FF09C9-38C7-BB19-31F6-37DD377CCCDD}"/>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79A205D9-143C-E214-03A2-F080E6B2FAAB}"/>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51</a:t>
            </a:r>
          </a:p>
        </p:txBody>
      </p:sp>
      <p:sp>
        <p:nvSpPr>
          <p:cNvPr id="17" name="Freeform 5">
            <a:extLst>
              <a:ext uri="{FF2B5EF4-FFF2-40B4-BE49-F238E27FC236}">
                <a16:creationId xmlns:a16="http://schemas.microsoft.com/office/drawing/2014/main" id="{F54045F1-3C72-93E4-20F5-086BD879727E}"/>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E7BD5FB2-6D65-DF2D-1C02-6961840A4D3F}"/>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BEARINGS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7" name="Picture 6" descr="A diagram of a line with arrows&#10;&#10;AI-generated content may be incorrect.">
            <a:extLst>
              <a:ext uri="{FF2B5EF4-FFF2-40B4-BE49-F238E27FC236}">
                <a16:creationId xmlns:a16="http://schemas.microsoft.com/office/drawing/2014/main" id="{D3FFBDD0-A62C-8F86-1509-16A30548DD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15364" y="1638300"/>
            <a:ext cx="16044036" cy="7509302"/>
          </a:xfrm>
          <a:prstGeom prst="rect">
            <a:avLst/>
          </a:prstGeom>
        </p:spPr>
      </p:pic>
    </p:spTree>
    <p:extLst>
      <p:ext uri="{BB962C8B-B14F-4D97-AF65-F5344CB8AC3E}">
        <p14:creationId xmlns:p14="http://schemas.microsoft.com/office/powerpoint/2010/main" val="2956185372"/>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3B93AD-E79C-7461-FD7A-EE5F2F58AA33}"/>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E5D77743-BDAA-4DBD-9EE4-D2A0193B1C1D}"/>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27781693-4B44-DD03-ADC1-03503BE41441}"/>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98DA7567-8493-80AD-48D9-7F3DF854A800}"/>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5AC8E088-1F7A-59DB-0D52-95640DDE4529}"/>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B9ADD508-2D75-35B2-2A68-3676FFAC281E}"/>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2A166DA2-802D-5E5D-7AEF-5AED5F6767B1}"/>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79BC85C3-121C-62C9-15D3-29368009FB6F}"/>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51</a:t>
            </a:r>
          </a:p>
        </p:txBody>
      </p:sp>
      <p:sp>
        <p:nvSpPr>
          <p:cNvPr id="17" name="Freeform 5">
            <a:extLst>
              <a:ext uri="{FF2B5EF4-FFF2-40B4-BE49-F238E27FC236}">
                <a16:creationId xmlns:a16="http://schemas.microsoft.com/office/drawing/2014/main" id="{E9E36145-50A1-2EE2-937A-9E55E73BB2A8}"/>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7B567417-177D-957B-3D53-3F4917C772BE}"/>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BEARINGS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DF707F83-EA62-95EB-9D3C-D8D64ACF2A3A}"/>
              </a:ext>
            </a:extLst>
          </p:cNvPr>
          <p:cNvSpPr txBox="1"/>
          <p:nvPr/>
        </p:nvSpPr>
        <p:spPr>
          <a:xfrm>
            <a:off x="2217976" y="868859"/>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descr="A black and white circle with two people&#10;&#10;AI-generated content may be incorrect.">
            <a:extLst>
              <a:ext uri="{FF2B5EF4-FFF2-40B4-BE49-F238E27FC236}">
                <a16:creationId xmlns:a16="http://schemas.microsoft.com/office/drawing/2014/main" id="{004EBAD9-3131-BD76-2EC7-B24ED385ED46}"/>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2" name="TextBox 11">
            <a:extLst>
              <a:ext uri="{FF2B5EF4-FFF2-40B4-BE49-F238E27FC236}">
                <a16:creationId xmlns:a16="http://schemas.microsoft.com/office/drawing/2014/main" id="{3AD66273-D448-1C80-ED33-8713F7EBF005}"/>
              </a:ext>
            </a:extLst>
          </p:cNvPr>
          <p:cNvSpPr txBox="1"/>
          <p:nvPr/>
        </p:nvSpPr>
        <p:spPr>
          <a:xfrm>
            <a:off x="2251106" y="1593323"/>
            <a:ext cx="11222934" cy="823110"/>
          </a:xfrm>
          <a:prstGeom prst="rect">
            <a:avLst/>
          </a:prstGeom>
          <a:noFill/>
        </p:spPr>
        <p:txBody>
          <a:bodyPr wrap="square">
            <a:spAutoFit/>
          </a:bodyPr>
          <a:lstStyle/>
          <a:p>
            <a:pPr lvl="0">
              <a:lnSpc>
                <a:spcPct val="150000"/>
              </a:lnSpc>
              <a:buSzPts val="1200"/>
            </a:pPr>
            <a:r>
              <a:rPr lang="en-AU" sz="3600" b="1" dirty="0">
                <a:solidFill>
                  <a:srgbClr val="FF0000"/>
                </a:solidFill>
                <a:effectLst/>
                <a:latin typeface="Arial" panose="020B0604020202020204" pitchFamily="34" charset="0"/>
                <a:ea typeface="Times New Roman" panose="02020603050405020304" pitchFamily="18" charset="0"/>
              </a:rPr>
              <a:t>1.</a:t>
            </a:r>
            <a:r>
              <a:rPr lang="en-AU" sz="3600" dirty="0">
                <a:effectLst/>
                <a:latin typeface="Arial" panose="020B0604020202020204" pitchFamily="34" charset="0"/>
                <a:ea typeface="Times New Roman" panose="02020603050405020304" pitchFamily="18" charset="0"/>
              </a:rPr>
              <a:t> Write the true bearings for the following diagrams.</a:t>
            </a:r>
            <a:endParaRPr lang="en-AU" sz="3600" dirty="0">
              <a:effectLst/>
              <a:latin typeface="Times New Roman" panose="02020603050405020304" pitchFamily="18" charset="0"/>
              <a:ea typeface="Times New Roman" panose="02020603050405020304" pitchFamily="18" charset="0"/>
            </a:endParaRPr>
          </a:p>
        </p:txBody>
      </p:sp>
      <p:pic>
        <p:nvPicPr>
          <p:cNvPr id="15" name="Picture 14" descr="A pair of angles of two people&#10;&#10;AI-generated content may be incorrect.">
            <a:extLst>
              <a:ext uri="{FF2B5EF4-FFF2-40B4-BE49-F238E27FC236}">
                <a16:creationId xmlns:a16="http://schemas.microsoft.com/office/drawing/2014/main" id="{0567CEA7-7342-9891-AC90-B428A7948FC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76101" y="2649468"/>
            <a:ext cx="15796449" cy="3689350"/>
          </a:xfrm>
          <a:prstGeom prst="rect">
            <a:avLst/>
          </a:prstGeom>
        </p:spPr>
      </p:pic>
    </p:spTree>
    <p:extLst>
      <p:ext uri="{BB962C8B-B14F-4D97-AF65-F5344CB8AC3E}">
        <p14:creationId xmlns:p14="http://schemas.microsoft.com/office/powerpoint/2010/main" val="3427806754"/>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E608A9-59DD-D74B-4BAC-3C5E3B468C98}"/>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165D5630-5546-11D2-4576-BCA3D88ADD9F}"/>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E635619C-AD68-84A3-2773-5F1DE62AC378}"/>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5B6FD446-504F-83E6-C1FA-DC4F984ADF8F}"/>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7C484547-8FB6-A911-402E-1565DBCAB63E}"/>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AF3831D3-8D18-9CDE-BE7A-09324643FF94}"/>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8FC6CE06-3186-6FB8-312D-4CBE5367BEDF}"/>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05E42BF0-F96A-AB4A-D045-0C356CECB4D5}"/>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51</a:t>
            </a:r>
          </a:p>
        </p:txBody>
      </p:sp>
      <p:sp>
        <p:nvSpPr>
          <p:cNvPr id="17" name="Freeform 5">
            <a:extLst>
              <a:ext uri="{FF2B5EF4-FFF2-40B4-BE49-F238E27FC236}">
                <a16:creationId xmlns:a16="http://schemas.microsoft.com/office/drawing/2014/main" id="{FC052CF5-CF1A-F691-B05B-A488CBFD903A}"/>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98031356-891A-263A-9C33-76D2557C654F}"/>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BEARINGS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6C92521C-21CE-9C84-95FE-EBA1177E13C4}"/>
              </a:ext>
            </a:extLst>
          </p:cNvPr>
          <p:cNvSpPr txBox="1"/>
          <p:nvPr/>
        </p:nvSpPr>
        <p:spPr>
          <a:xfrm>
            <a:off x="2217976" y="868859"/>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descr="A black and white circle with two people&#10;&#10;AI-generated content may be incorrect.">
            <a:extLst>
              <a:ext uri="{FF2B5EF4-FFF2-40B4-BE49-F238E27FC236}">
                <a16:creationId xmlns:a16="http://schemas.microsoft.com/office/drawing/2014/main" id="{677FB7A1-5B80-8EA9-DD8E-7602EBE83AB4}"/>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1" name="TextBox 10">
            <a:extLst>
              <a:ext uri="{FF2B5EF4-FFF2-40B4-BE49-F238E27FC236}">
                <a16:creationId xmlns:a16="http://schemas.microsoft.com/office/drawing/2014/main" id="{6D86F06C-A56B-17B3-1A36-18936F8703AC}"/>
              </a:ext>
            </a:extLst>
          </p:cNvPr>
          <p:cNvSpPr txBox="1"/>
          <p:nvPr/>
        </p:nvSpPr>
        <p:spPr>
          <a:xfrm>
            <a:off x="2217976" y="1730633"/>
            <a:ext cx="15689024" cy="3316101"/>
          </a:xfrm>
          <a:prstGeom prst="rect">
            <a:avLst/>
          </a:prstGeom>
          <a:noFill/>
        </p:spPr>
        <p:txBody>
          <a:bodyPr wrap="square">
            <a:spAutoFit/>
          </a:bodyPr>
          <a:lstStyle/>
          <a:p>
            <a:pPr lvl="0">
              <a:lnSpc>
                <a:spcPct val="150000"/>
              </a:lnSpc>
              <a:buSzPts val="1200"/>
            </a:pPr>
            <a:r>
              <a:rPr lang="en-AU" sz="3600" b="1" dirty="0">
                <a:solidFill>
                  <a:srgbClr val="FF0000"/>
                </a:solidFill>
                <a:effectLst/>
                <a:latin typeface="Arial" panose="020B0604020202020204" pitchFamily="34" charset="0"/>
                <a:ea typeface="Times New Roman" panose="02020603050405020304" pitchFamily="18" charset="0"/>
              </a:rPr>
              <a:t>2.</a:t>
            </a:r>
            <a:r>
              <a:rPr lang="en-AU" sz="3600" dirty="0">
                <a:effectLst/>
                <a:latin typeface="Arial" panose="020B0604020202020204" pitchFamily="34" charset="0"/>
                <a:ea typeface="Times New Roman" panose="02020603050405020304" pitchFamily="18" charset="0"/>
              </a:rPr>
              <a:t> A boat leaves the harbour and sails on a true bearing of 090° for 5 km. </a:t>
            </a:r>
          </a:p>
          <a:p>
            <a:pPr lvl="0">
              <a:lnSpc>
                <a:spcPct val="150000"/>
              </a:lnSpc>
              <a:buSzPts val="1200"/>
            </a:pPr>
            <a:r>
              <a:rPr lang="en-AU" sz="3600" dirty="0">
                <a:effectLst/>
                <a:latin typeface="Arial" panose="020B0604020202020204" pitchFamily="34" charset="0"/>
                <a:ea typeface="Times New Roman" panose="02020603050405020304" pitchFamily="18" charset="0"/>
              </a:rPr>
              <a:t>It then changes course and sails on a true bearing of 180° for 12 km. </a:t>
            </a:r>
          </a:p>
          <a:p>
            <a:pPr lvl="0">
              <a:lnSpc>
                <a:spcPct val="150000"/>
              </a:lnSpc>
              <a:buSzPts val="1200"/>
            </a:pPr>
            <a:r>
              <a:rPr lang="en-AU" sz="3600" dirty="0">
                <a:effectLst/>
                <a:latin typeface="Arial" panose="020B0604020202020204" pitchFamily="34" charset="0"/>
                <a:ea typeface="Times New Roman" panose="02020603050405020304" pitchFamily="18" charset="0"/>
              </a:rPr>
              <a:t>Draw a sketch of the boat’s journey and use Pythagoras’ theorem to find how far the boat is from the harbour.</a:t>
            </a:r>
            <a:endParaRPr lang="en-AU" sz="36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930725231"/>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E1F697-92A1-D8C7-376E-05EE8277AC4C}"/>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76C80F31-F24D-B6B3-7FDE-5520C3CF282D}"/>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8E9AAC8E-8798-BCC0-3472-6FA81C3B7F9C}"/>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AF658608-9A2F-4F5A-BF56-9C8C62D46BC1}"/>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8984D1CF-E7BF-68B1-A3F1-846AE4784329}"/>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59536DD9-C871-F22B-6D24-A88B01EC7730}"/>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87B957BA-4EB1-D006-E687-18157CB08143}"/>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980C650E-D40C-5A57-1790-CC70E1A049A5}"/>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52</a:t>
            </a:r>
          </a:p>
        </p:txBody>
      </p:sp>
      <p:sp>
        <p:nvSpPr>
          <p:cNvPr id="17" name="Freeform 5">
            <a:extLst>
              <a:ext uri="{FF2B5EF4-FFF2-40B4-BE49-F238E27FC236}">
                <a16:creationId xmlns:a16="http://schemas.microsoft.com/office/drawing/2014/main" id="{049E878A-40B2-E1D4-353F-C7284298FF66}"/>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EC1AE5D6-1F3C-16D2-5F69-5A42A21D350E}"/>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BEARINGS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2" name="TextBox 11">
            <a:extLst>
              <a:ext uri="{FF2B5EF4-FFF2-40B4-BE49-F238E27FC236}">
                <a16:creationId xmlns:a16="http://schemas.microsoft.com/office/drawing/2014/main" id="{177E4CF2-ACF2-EA4B-94C1-170B6754E822}"/>
              </a:ext>
            </a:extLst>
          </p:cNvPr>
          <p:cNvSpPr txBox="1"/>
          <p:nvPr/>
        </p:nvSpPr>
        <p:spPr>
          <a:xfrm>
            <a:off x="2227915" y="1453603"/>
            <a:ext cx="16087382" cy="4147097"/>
          </a:xfrm>
          <a:prstGeom prst="rect">
            <a:avLst/>
          </a:prstGeom>
          <a:noFill/>
        </p:spPr>
        <p:txBody>
          <a:bodyPr wrap="square">
            <a:spAutoFit/>
          </a:bodyPr>
          <a:lstStyle/>
          <a:p>
            <a:pPr>
              <a:lnSpc>
                <a:spcPct val="150000"/>
              </a:lnSpc>
              <a:buNone/>
            </a:pPr>
            <a:r>
              <a:rPr lang="en-AU" sz="3600" b="1" kern="100" dirty="0">
                <a:solidFill>
                  <a:srgbClr val="FF0000"/>
                </a:solidFill>
                <a:effectLst/>
                <a:latin typeface="Arial" panose="020B0604020202020204" pitchFamily="34" charset="0"/>
                <a:ea typeface="Aptos" panose="020B0004020202020204" pitchFamily="34" charset="0"/>
                <a:cs typeface="Arial" panose="020B0604020202020204" pitchFamily="34" charset="0"/>
              </a:rPr>
              <a:t>Reduced bearings.</a:t>
            </a:r>
            <a:endParaRPr lang="en-AU" sz="3600" kern="100" dirty="0">
              <a:solidFill>
                <a:srgbClr val="FF0000"/>
              </a:solidFill>
              <a:effectLst/>
              <a:latin typeface="Arial" panose="020B0604020202020204" pitchFamily="34" charset="0"/>
              <a:ea typeface="Aptos" panose="020B0004020202020204" pitchFamily="34" charset="0"/>
              <a:cs typeface="Arial" panose="020B0604020202020204" pitchFamily="34" charset="0"/>
            </a:endParaRPr>
          </a:p>
          <a:p>
            <a:pPr>
              <a:lnSpc>
                <a:spcPct val="150000"/>
              </a:lnSpc>
              <a:buNone/>
            </a:pPr>
            <a:r>
              <a:rPr lang="en-AU" sz="3600" dirty="0">
                <a:effectLst/>
                <a:latin typeface="Arial" panose="020B0604020202020204" pitchFamily="34" charset="0"/>
                <a:ea typeface="Times New Roman" panose="02020603050405020304" pitchFamily="18" charset="0"/>
                <a:cs typeface="Arial" panose="020B0604020202020204" pitchFamily="34" charset="0"/>
              </a:rPr>
              <a:t>Reduced bearings describe a direction by measuring the smallest angle from either North or South.</a:t>
            </a:r>
          </a:p>
          <a:p>
            <a:pPr>
              <a:lnSpc>
                <a:spcPct val="150000"/>
              </a:lnSpc>
              <a:buNone/>
            </a:pPr>
            <a:r>
              <a:rPr lang="en-AU" sz="3600" dirty="0">
                <a:effectLst/>
                <a:latin typeface="Arial" panose="020B0604020202020204" pitchFamily="34" charset="0"/>
                <a:ea typeface="Times New Roman" panose="02020603050405020304" pitchFamily="18" charset="0"/>
                <a:cs typeface="Arial" panose="020B0604020202020204" pitchFamily="34" charset="0"/>
              </a:rPr>
              <a:t>Reduced bearings start with N or S (N for North, S for South), then the angle (must be less than 90</a:t>
            </a:r>
            <a:r>
              <a:rPr lang="en-AU" sz="3600" baseline="30000" dirty="0">
                <a:effectLst/>
                <a:latin typeface="Arial" panose="020B0604020202020204" pitchFamily="34" charset="0"/>
                <a:ea typeface="Times New Roman" panose="02020603050405020304" pitchFamily="18" charset="0"/>
                <a:cs typeface="Arial" panose="020B0604020202020204" pitchFamily="34" charset="0"/>
              </a:rPr>
              <a:t>o</a:t>
            </a:r>
            <a:r>
              <a:rPr lang="en-AU" sz="3600" dirty="0">
                <a:effectLst/>
                <a:latin typeface="Arial" panose="020B0604020202020204" pitchFamily="34" charset="0"/>
                <a:ea typeface="Times New Roman" panose="02020603050405020304" pitchFamily="18" charset="0"/>
                <a:cs typeface="Arial" panose="020B0604020202020204" pitchFamily="34" charset="0"/>
              </a:rPr>
              <a:t>) and then which side it is closest to (East or West).</a:t>
            </a:r>
          </a:p>
        </p:txBody>
      </p:sp>
    </p:spTree>
    <p:extLst>
      <p:ext uri="{BB962C8B-B14F-4D97-AF65-F5344CB8AC3E}">
        <p14:creationId xmlns:p14="http://schemas.microsoft.com/office/powerpoint/2010/main" val="726603941"/>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0BBFA6-041B-7596-1A1D-E829702FD3D6}"/>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FA58BBD6-4750-2B52-10BC-BEC7B88885BC}"/>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A3D9C84D-0F09-FA0E-F279-B56203EBEAD4}"/>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51B97F4B-B906-E6E1-10A6-30A113EDFA69}"/>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C757A348-6168-B826-8C71-74BA9D9E8DFC}"/>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F0082A59-DA28-7C76-932E-BEE89DEC8B8E}"/>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AD1388CE-B393-EDEC-5A27-5135C0D4DE6E}"/>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F6D6BDC9-B3F1-012A-D815-07B57B16C6FB}"/>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52</a:t>
            </a:r>
          </a:p>
        </p:txBody>
      </p:sp>
      <p:sp>
        <p:nvSpPr>
          <p:cNvPr id="17" name="Freeform 5">
            <a:extLst>
              <a:ext uri="{FF2B5EF4-FFF2-40B4-BE49-F238E27FC236}">
                <a16:creationId xmlns:a16="http://schemas.microsoft.com/office/drawing/2014/main" id="{2FFDF6D8-64F9-3496-6D38-E401B25FCDB1}"/>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F4F9AEBB-EBB8-5743-E8C7-D2782013853D}"/>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BEARINGS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diagram of angles and angles&#10;&#10;AI-generated content may be incorrect.">
            <a:extLst>
              <a:ext uri="{FF2B5EF4-FFF2-40B4-BE49-F238E27FC236}">
                <a16:creationId xmlns:a16="http://schemas.microsoft.com/office/drawing/2014/main" id="{3B4DB739-29E8-3366-A600-B23E4EFFE2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69475" y="1859697"/>
            <a:ext cx="15732897" cy="7315200"/>
          </a:xfrm>
          <a:prstGeom prst="rect">
            <a:avLst/>
          </a:prstGeom>
        </p:spPr>
      </p:pic>
    </p:spTree>
    <p:extLst>
      <p:ext uri="{BB962C8B-B14F-4D97-AF65-F5344CB8AC3E}">
        <p14:creationId xmlns:p14="http://schemas.microsoft.com/office/powerpoint/2010/main" val="1445935212"/>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4FD61A-144F-6C3A-7B7E-C6C31C5283CF}"/>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6AA1A1F7-2510-352F-7681-CB130C607163}"/>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A36AFB24-EE42-DDEA-8381-CED00DED9808}"/>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70095632-4F2F-88A5-FD4E-B5454AF2F57E}"/>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934EA596-C2D7-8E8B-A7D8-D2C4F9603415}"/>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218AE16D-77A9-B7BB-811B-4A217A22069F}"/>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CEFE02E6-147D-FDEC-2289-9CA4EDA54709}"/>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0E438CE5-480F-E2F6-A80D-67A2D4C7E7B3}"/>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52</a:t>
            </a:r>
          </a:p>
        </p:txBody>
      </p:sp>
      <p:sp>
        <p:nvSpPr>
          <p:cNvPr id="17" name="Freeform 5">
            <a:extLst>
              <a:ext uri="{FF2B5EF4-FFF2-40B4-BE49-F238E27FC236}">
                <a16:creationId xmlns:a16="http://schemas.microsoft.com/office/drawing/2014/main" id="{F902782D-1AFF-4D31-5C55-52C5BF552A4C}"/>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5E71735A-88F2-415D-7992-FA1D1D90AA40}"/>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BEARINGS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F2A3052C-ADB9-9E51-EC04-B9BE4F196328}"/>
              </a:ext>
            </a:extLst>
          </p:cNvPr>
          <p:cNvSpPr txBox="1"/>
          <p:nvPr/>
        </p:nvSpPr>
        <p:spPr>
          <a:xfrm>
            <a:off x="2217976" y="868859"/>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7" name="Picture 6" descr="A black and white circle with two people&#10;&#10;AI-generated content may be incorrect.">
            <a:extLst>
              <a:ext uri="{FF2B5EF4-FFF2-40B4-BE49-F238E27FC236}">
                <a16:creationId xmlns:a16="http://schemas.microsoft.com/office/drawing/2014/main" id="{FA0B0A92-9911-1CD5-592B-B30D3E6D044C}"/>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1" name="TextBox 10">
            <a:extLst>
              <a:ext uri="{FF2B5EF4-FFF2-40B4-BE49-F238E27FC236}">
                <a16:creationId xmlns:a16="http://schemas.microsoft.com/office/drawing/2014/main" id="{64F58ECF-BA05-79CD-2946-AA6B4A3CCBB3}"/>
              </a:ext>
            </a:extLst>
          </p:cNvPr>
          <p:cNvSpPr txBox="1"/>
          <p:nvPr/>
        </p:nvSpPr>
        <p:spPr>
          <a:xfrm>
            <a:off x="2254419" y="1593323"/>
            <a:ext cx="11696475" cy="823110"/>
          </a:xfrm>
          <a:prstGeom prst="rect">
            <a:avLst/>
          </a:prstGeom>
          <a:noFill/>
        </p:spPr>
        <p:txBody>
          <a:bodyPr wrap="square">
            <a:spAutoFit/>
          </a:bodyPr>
          <a:lstStyle/>
          <a:p>
            <a:pPr lvl="0">
              <a:lnSpc>
                <a:spcPct val="150000"/>
              </a:lnSpc>
              <a:buSzPts val="1200"/>
            </a:pPr>
            <a:r>
              <a:rPr lang="en-AU" sz="3600" b="1" dirty="0">
                <a:solidFill>
                  <a:srgbClr val="FF0000"/>
                </a:solidFill>
                <a:effectLst/>
                <a:latin typeface="Arial" panose="020B0604020202020204" pitchFamily="34" charset="0"/>
                <a:ea typeface="Times New Roman" panose="02020603050405020304" pitchFamily="18" charset="0"/>
              </a:rPr>
              <a:t>1.</a:t>
            </a:r>
            <a:r>
              <a:rPr lang="en-AU" sz="3600" dirty="0">
                <a:effectLst/>
                <a:latin typeface="Arial" panose="020B0604020202020204" pitchFamily="34" charset="0"/>
                <a:ea typeface="Times New Roman" panose="02020603050405020304" pitchFamily="18" charset="0"/>
              </a:rPr>
              <a:t> Write the reduced bearings for the following diagrams.</a:t>
            </a:r>
            <a:endParaRPr lang="en-AU" sz="3600" dirty="0">
              <a:effectLst/>
              <a:latin typeface="Times New Roman" panose="02020603050405020304" pitchFamily="18" charset="0"/>
              <a:ea typeface="Times New Roman" panose="02020603050405020304" pitchFamily="18" charset="0"/>
            </a:endParaRPr>
          </a:p>
        </p:txBody>
      </p:sp>
      <p:pic>
        <p:nvPicPr>
          <p:cNvPr id="13" name="Picture 12" descr="A pair of angles of a person&#10;&#10;AI-generated content may be incorrect.">
            <a:extLst>
              <a:ext uri="{FF2B5EF4-FFF2-40B4-BE49-F238E27FC236}">
                <a16:creationId xmlns:a16="http://schemas.microsoft.com/office/drawing/2014/main" id="{50B07F92-673D-56BD-46C1-72A0D22289D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76101" y="2590984"/>
            <a:ext cx="15720022" cy="3663950"/>
          </a:xfrm>
          <a:prstGeom prst="rect">
            <a:avLst/>
          </a:prstGeom>
        </p:spPr>
      </p:pic>
    </p:spTree>
    <p:extLst>
      <p:ext uri="{BB962C8B-B14F-4D97-AF65-F5344CB8AC3E}">
        <p14:creationId xmlns:p14="http://schemas.microsoft.com/office/powerpoint/2010/main" val="1360879058"/>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5F3159-035A-7DA3-8E47-F0C1816CBA31}"/>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0189C5E3-9609-CFDD-143E-8E677DC545B8}"/>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53633F24-2893-AD9B-A89B-BE38F12A8CA2}"/>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643E6D81-3F96-EBBE-E9DC-2AB1595E0C32}"/>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A3A5D2ED-D8D2-6B86-C6F5-CC58A5CE6871}"/>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13463A54-1143-82F2-6775-A1A9445D328A}"/>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30490B5A-551C-627E-DE50-48D3939F56FE}"/>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F7D8B2C5-0B33-2C7C-82A3-C490E5B74033}"/>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52</a:t>
            </a:r>
          </a:p>
        </p:txBody>
      </p:sp>
      <p:sp>
        <p:nvSpPr>
          <p:cNvPr id="17" name="Freeform 5">
            <a:extLst>
              <a:ext uri="{FF2B5EF4-FFF2-40B4-BE49-F238E27FC236}">
                <a16:creationId xmlns:a16="http://schemas.microsoft.com/office/drawing/2014/main" id="{C0E68788-CCB4-D236-B957-E1B5A8245317}"/>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88472FE9-0C16-AFA4-C47E-BB1C8AF89FF6}"/>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BEARINGS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1A146DAD-068A-B24A-1EA5-51565BB1689B}"/>
              </a:ext>
            </a:extLst>
          </p:cNvPr>
          <p:cNvSpPr txBox="1"/>
          <p:nvPr/>
        </p:nvSpPr>
        <p:spPr>
          <a:xfrm>
            <a:off x="2217976" y="868859"/>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7" name="Picture 6" descr="A black and white circle with two people&#10;&#10;AI-generated content may be incorrect.">
            <a:extLst>
              <a:ext uri="{FF2B5EF4-FFF2-40B4-BE49-F238E27FC236}">
                <a16:creationId xmlns:a16="http://schemas.microsoft.com/office/drawing/2014/main" id="{2BE81C1D-323F-EA7C-8D99-9D70ACB0371C}"/>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2" name="TextBox 11">
            <a:extLst>
              <a:ext uri="{FF2B5EF4-FFF2-40B4-BE49-F238E27FC236}">
                <a16:creationId xmlns:a16="http://schemas.microsoft.com/office/drawing/2014/main" id="{704AEAE1-80FE-A8F9-9A73-AE5AADA7ACFD}"/>
              </a:ext>
            </a:extLst>
          </p:cNvPr>
          <p:cNvSpPr txBox="1"/>
          <p:nvPr/>
        </p:nvSpPr>
        <p:spPr>
          <a:xfrm>
            <a:off x="2276818" y="1714500"/>
            <a:ext cx="15477782" cy="3313599"/>
          </a:xfrm>
          <a:prstGeom prst="rect">
            <a:avLst/>
          </a:prstGeom>
          <a:noFill/>
        </p:spPr>
        <p:txBody>
          <a:bodyPr wrap="square">
            <a:spAutoFit/>
          </a:bodyPr>
          <a:lstStyle/>
          <a:p>
            <a:pPr lvl="0">
              <a:lnSpc>
                <a:spcPct val="150000"/>
              </a:lnSpc>
              <a:buSzPts val="1200"/>
            </a:pPr>
            <a:r>
              <a:rPr lang="en-AU" sz="3600" b="1" dirty="0">
                <a:solidFill>
                  <a:srgbClr val="FF0000"/>
                </a:solidFill>
                <a:latin typeface="Arial" panose="020B0604020202020204" pitchFamily="34" charset="0"/>
                <a:ea typeface="Times New Roman" panose="02020603050405020304" pitchFamily="18" charset="0"/>
                <a:cs typeface="Arial" panose="020B0604020202020204" pitchFamily="34" charset="0"/>
              </a:rPr>
              <a:t>2.</a:t>
            </a:r>
            <a:r>
              <a:rPr lang="en-AU" sz="3600" dirty="0">
                <a:latin typeface="Arial" panose="020B0604020202020204" pitchFamily="34" charset="0"/>
                <a:ea typeface="Times New Roman" panose="02020603050405020304" pitchFamily="18" charset="0"/>
                <a:cs typeface="Arial" panose="020B0604020202020204" pitchFamily="34" charset="0"/>
              </a:rPr>
              <a:t> </a:t>
            </a:r>
            <a:r>
              <a:rPr lang="en-AU" sz="3600" dirty="0">
                <a:effectLst/>
                <a:latin typeface="Arial" panose="020B0604020202020204" pitchFamily="34" charset="0"/>
                <a:ea typeface="Times New Roman" panose="02020603050405020304" pitchFamily="18" charset="0"/>
                <a:cs typeface="Arial" panose="020B0604020202020204" pitchFamily="34" charset="0"/>
              </a:rPr>
              <a:t>A hiker leaves a campsite and walks 4 km on a bearing of N 60° E. </a:t>
            </a:r>
          </a:p>
          <a:p>
            <a:pPr lvl="0">
              <a:lnSpc>
                <a:spcPct val="150000"/>
              </a:lnSpc>
              <a:buSzPts val="1200"/>
            </a:pPr>
            <a:r>
              <a:rPr lang="en-AU" sz="3600" dirty="0">
                <a:effectLst/>
                <a:latin typeface="Arial" panose="020B0604020202020204" pitchFamily="34" charset="0"/>
                <a:ea typeface="Times New Roman" panose="02020603050405020304" pitchFamily="18" charset="0"/>
                <a:cs typeface="Arial" panose="020B0604020202020204" pitchFamily="34" charset="0"/>
              </a:rPr>
              <a:t>She then turns and walks 9 km on a bearing of S 30° E. </a:t>
            </a:r>
          </a:p>
          <a:p>
            <a:pPr lvl="0">
              <a:lnSpc>
                <a:spcPct val="150000"/>
              </a:lnSpc>
              <a:buSzPts val="1200"/>
            </a:pPr>
            <a:r>
              <a:rPr lang="en-AU" sz="3600" dirty="0">
                <a:effectLst/>
                <a:latin typeface="Arial" panose="020B0604020202020204" pitchFamily="34" charset="0"/>
                <a:ea typeface="Times New Roman" panose="02020603050405020304" pitchFamily="18" charset="0"/>
                <a:cs typeface="Arial" panose="020B0604020202020204" pitchFamily="34" charset="0"/>
              </a:rPr>
              <a:t>Draw a sketch of the hiker’s journey and use trigonometric ratios or Pythagoras’ theorem to calculate how far she is from the campsite.</a:t>
            </a:r>
          </a:p>
        </p:txBody>
      </p:sp>
    </p:spTree>
    <p:extLst>
      <p:ext uri="{BB962C8B-B14F-4D97-AF65-F5344CB8AC3E}">
        <p14:creationId xmlns:p14="http://schemas.microsoft.com/office/powerpoint/2010/main" val="1746772156"/>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9BDDAF-FF29-1321-D953-6C0C82CFF716}"/>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9BFAD469-1DB0-3C10-5004-0571A88D439A}"/>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6C0C9FCF-4FC9-AE1C-51C3-0A22A86F7B59}"/>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8AC622B0-3A82-ED3E-939D-691F03E8AC9F}"/>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3497A285-E046-8BBC-3AA2-13D26D7EA412}"/>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3" name="TextBox 12">
            <a:extLst>
              <a:ext uri="{FF2B5EF4-FFF2-40B4-BE49-F238E27FC236}">
                <a16:creationId xmlns:a16="http://schemas.microsoft.com/office/drawing/2014/main" id="{1E91192D-95B6-2DFB-F6F6-CA24E4757298}"/>
              </a:ext>
            </a:extLst>
          </p:cNvPr>
          <p:cNvSpPr txBox="1"/>
          <p:nvPr/>
        </p:nvSpPr>
        <p:spPr>
          <a:xfrm>
            <a:off x="2688759" y="3390900"/>
            <a:ext cx="6950541" cy="1252843"/>
          </a:xfrm>
          <a:prstGeom prst="rect">
            <a:avLst/>
          </a:prstGeom>
          <a:noFill/>
        </p:spPr>
        <p:txBody>
          <a:bodyPr wrap="square">
            <a:spAutoFit/>
          </a:bodyPr>
          <a:lstStyle/>
          <a:p>
            <a:pPr>
              <a:lnSpc>
                <a:spcPct val="150000"/>
              </a:lnSpc>
              <a:buNone/>
            </a:pPr>
            <a:r>
              <a:rPr lang="en-AU" sz="56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Try it yourself.</a:t>
            </a:r>
            <a:endParaRPr lang="en-AU" sz="56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6" name="Text Box 3">
            <a:extLst>
              <a:ext uri="{FF2B5EF4-FFF2-40B4-BE49-F238E27FC236}">
                <a16:creationId xmlns:a16="http://schemas.microsoft.com/office/drawing/2014/main" id="{9611F464-A9BF-D402-271C-623437FFDAB3}"/>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D0A020F0-A52B-5CC3-AB8E-E3B6174298A7}"/>
              </a:ext>
            </a:extLst>
          </p:cNvPr>
          <p:cNvSpPr txBox="1"/>
          <p:nvPr/>
        </p:nvSpPr>
        <p:spPr>
          <a:xfrm>
            <a:off x="2743200" y="4610100"/>
            <a:ext cx="13792200" cy="2019848"/>
          </a:xfrm>
          <a:prstGeom prst="rect">
            <a:avLst/>
          </a:prstGeom>
          <a:noFill/>
        </p:spPr>
        <p:txBody>
          <a:bodyPr wrap="square">
            <a:spAutoFit/>
          </a:bodyPr>
          <a:lstStyle/>
          <a:p>
            <a:pPr lvl="0">
              <a:lnSpc>
                <a:spcPct val="150000"/>
              </a:lnSpc>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Complete the ‘try it yourself’ questions on page 53 of your workbook.</a:t>
            </a:r>
            <a:endParaRPr lang="en-AU" sz="4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black and white circle with a person with their arms raised&#10;&#10;AI-generated content may be incorrect.">
            <a:extLst>
              <a:ext uri="{FF2B5EF4-FFF2-40B4-BE49-F238E27FC236}">
                <a16:creationId xmlns:a16="http://schemas.microsoft.com/office/drawing/2014/main" id="{74090690-9E81-9DD1-3A4D-D7438691EAA9}"/>
              </a:ext>
            </a:extLst>
          </p:cNvPr>
          <p:cNvPicPr>
            <a:picLocks noChangeAspect="1"/>
          </p:cNvPicPr>
          <p:nvPr/>
        </p:nvPicPr>
        <p:blipFill>
          <a:blip r:embed="rId2"/>
          <a:stretch>
            <a:fillRect/>
          </a:stretch>
        </p:blipFill>
        <p:spPr>
          <a:xfrm>
            <a:off x="16383000" y="122014"/>
            <a:ext cx="1821086" cy="1821086"/>
          </a:xfrm>
          <a:prstGeom prst="rect">
            <a:avLst/>
          </a:prstGeom>
        </p:spPr>
      </p:pic>
      <p:sp>
        <p:nvSpPr>
          <p:cNvPr id="10" name="TextBox 6">
            <a:extLst>
              <a:ext uri="{FF2B5EF4-FFF2-40B4-BE49-F238E27FC236}">
                <a16:creationId xmlns:a16="http://schemas.microsoft.com/office/drawing/2014/main" id="{C9541DA1-8206-CA48-662E-2DFB96575C82}"/>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2CFD8882-0DB9-03AD-8A26-FD2F171242BF}"/>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53</a:t>
            </a:r>
          </a:p>
        </p:txBody>
      </p:sp>
      <p:sp>
        <p:nvSpPr>
          <p:cNvPr id="17" name="Freeform 5">
            <a:extLst>
              <a:ext uri="{FF2B5EF4-FFF2-40B4-BE49-F238E27FC236}">
                <a16:creationId xmlns:a16="http://schemas.microsoft.com/office/drawing/2014/main" id="{F6CD24CE-61F7-5D9A-FD52-71F538B5AE71}"/>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3"/>
            <a:stretch>
              <a:fillRect/>
            </a:stretch>
          </a:blipFill>
        </p:spPr>
        <p:txBody>
          <a:bodyPr/>
          <a:lstStyle/>
          <a:p>
            <a:endParaRPr lang="en-US"/>
          </a:p>
        </p:txBody>
      </p:sp>
      <p:sp>
        <p:nvSpPr>
          <p:cNvPr id="5" name="TextBox 4">
            <a:extLst>
              <a:ext uri="{FF2B5EF4-FFF2-40B4-BE49-F238E27FC236}">
                <a16:creationId xmlns:a16="http://schemas.microsoft.com/office/drawing/2014/main" id="{4C17DBE5-5943-9F3A-F371-3D54BF24F4C9}"/>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BEARINGS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3636854"/>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4F9879-EBA9-938F-408F-78A6320ABC68}"/>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E86BC8EC-AD91-496A-4E41-858CA3A0A46E}"/>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39AA9CF8-6B04-0969-3340-BB3147DF566A}"/>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E1FB0ED8-1E07-25EF-DB91-907207DF03AD}"/>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504BAB37-26BC-D06D-2188-ACF2DBDC9C6E}"/>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3" name="TextBox 12">
            <a:extLst>
              <a:ext uri="{FF2B5EF4-FFF2-40B4-BE49-F238E27FC236}">
                <a16:creationId xmlns:a16="http://schemas.microsoft.com/office/drawing/2014/main" id="{3E502128-6F14-170A-5523-4C64A78FB638}"/>
              </a:ext>
            </a:extLst>
          </p:cNvPr>
          <p:cNvSpPr txBox="1"/>
          <p:nvPr/>
        </p:nvSpPr>
        <p:spPr>
          <a:xfrm>
            <a:off x="2688759" y="3390900"/>
            <a:ext cx="6950541" cy="1252843"/>
          </a:xfrm>
          <a:prstGeom prst="rect">
            <a:avLst/>
          </a:prstGeom>
          <a:noFill/>
        </p:spPr>
        <p:txBody>
          <a:bodyPr wrap="square">
            <a:spAutoFit/>
          </a:bodyPr>
          <a:lstStyle/>
          <a:p>
            <a:pPr>
              <a:lnSpc>
                <a:spcPct val="150000"/>
              </a:lnSpc>
              <a:buNone/>
            </a:pPr>
            <a:r>
              <a:rPr lang="en-AU" sz="56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Try it yourself.</a:t>
            </a:r>
            <a:endParaRPr lang="en-AU" sz="56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6" name="Text Box 3">
            <a:extLst>
              <a:ext uri="{FF2B5EF4-FFF2-40B4-BE49-F238E27FC236}">
                <a16:creationId xmlns:a16="http://schemas.microsoft.com/office/drawing/2014/main" id="{11F7D81B-9305-4E0E-BF9F-19ADA91CF2AE}"/>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37F3177A-A835-B9F9-639A-ECC12C8B3E4D}"/>
              </a:ext>
            </a:extLst>
          </p:cNvPr>
          <p:cNvSpPr txBox="1"/>
          <p:nvPr/>
        </p:nvSpPr>
        <p:spPr>
          <a:xfrm>
            <a:off x="2743200" y="4610100"/>
            <a:ext cx="13792200" cy="2019848"/>
          </a:xfrm>
          <a:prstGeom prst="rect">
            <a:avLst/>
          </a:prstGeom>
          <a:noFill/>
        </p:spPr>
        <p:txBody>
          <a:bodyPr wrap="square">
            <a:spAutoFit/>
          </a:bodyPr>
          <a:lstStyle/>
          <a:p>
            <a:pPr lvl="0">
              <a:lnSpc>
                <a:spcPct val="150000"/>
              </a:lnSpc>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Complete the ‘try it yourself’ questions on page 54 and 55 of your workbook.</a:t>
            </a:r>
            <a:endParaRPr lang="en-AU" sz="4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black and white circle with a person with their arms raised&#10;&#10;AI-generated content may be incorrect.">
            <a:extLst>
              <a:ext uri="{FF2B5EF4-FFF2-40B4-BE49-F238E27FC236}">
                <a16:creationId xmlns:a16="http://schemas.microsoft.com/office/drawing/2014/main" id="{74D3D2CF-58B9-1CFB-23E2-70986247408B}"/>
              </a:ext>
            </a:extLst>
          </p:cNvPr>
          <p:cNvPicPr>
            <a:picLocks noChangeAspect="1"/>
          </p:cNvPicPr>
          <p:nvPr/>
        </p:nvPicPr>
        <p:blipFill>
          <a:blip r:embed="rId2"/>
          <a:stretch>
            <a:fillRect/>
          </a:stretch>
        </p:blipFill>
        <p:spPr>
          <a:xfrm>
            <a:off x="16383000" y="122014"/>
            <a:ext cx="1821086" cy="1821086"/>
          </a:xfrm>
          <a:prstGeom prst="rect">
            <a:avLst/>
          </a:prstGeom>
        </p:spPr>
      </p:pic>
      <p:sp>
        <p:nvSpPr>
          <p:cNvPr id="10" name="TextBox 6">
            <a:extLst>
              <a:ext uri="{FF2B5EF4-FFF2-40B4-BE49-F238E27FC236}">
                <a16:creationId xmlns:a16="http://schemas.microsoft.com/office/drawing/2014/main" id="{D465461B-C5D0-6453-78F6-10111F89DF70}"/>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EACA6199-B8FB-2308-96AF-AA8CF4F1C12C}"/>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54</a:t>
            </a:r>
          </a:p>
        </p:txBody>
      </p:sp>
      <p:sp>
        <p:nvSpPr>
          <p:cNvPr id="17" name="Freeform 5">
            <a:extLst>
              <a:ext uri="{FF2B5EF4-FFF2-40B4-BE49-F238E27FC236}">
                <a16:creationId xmlns:a16="http://schemas.microsoft.com/office/drawing/2014/main" id="{CE2D575A-A7B5-769E-4CA6-BB243A5A035A}"/>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3"/>
            <a:stretch>
              <a:fillRect/>
            </a:stretch>
          </a:blipFill>
        </p:spPr>
        <p:txBody>
          <a:bodyPr/>
          <a:lstStyle/>
          <a:p>
            <a:endParaRPr lang="en-US"/>
          </a:p>
        </p:txBody>
      </p:sp>
      <p:sp>
        <p:nvSpPr>
          <p:cNvPr id="5" name="TextBox 4">
            <a:extLst>
              <a:ext uri="{FF2B5EF4-FFF2-40B4-BE49-F238E27FC236}">
                <a16:creationId xmlns:a16="http://schemas.microsoft.com/office/drawing/2014/main" id="{9D669399-AE9C-381D-7AA4-D04D87492E6C}"/>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TRIGONOMETRY CHALLENGE</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7736902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5E02A7-ABFA-B152-2D78-2585579DB347}"/>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D14F0E75-3985-9394-30B4-727AE147A1CC}"/>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6DC5C130-E535-16F2-1454-88BA4C08EE33}"/>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697423D5-F01B-B89E-5886-0CBA622D93B7}"/>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3FB4CFBE-9186-992F-DBB7-C83217EF013D}"/>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D6BF5DE5-94A6-DBD3-0914-BC64A49BC6F9}"/>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0E4875F9-8738-8C2D-95BD-93C95D2B2A0B}"/>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1C16C53A-50B6-8D06-2562-3B4A1B166780}"/>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4</a:t>
            </a:r>
          </a:p>
        </p:txBody>
      </p:sp>
      <p:sp>
        <p:nvSpPr>
          <p:cNvPr id="17" name="Freeform 5">
            <a:extLst>
              <a:ext uri="{FF2B5EF4-FFF2-40B4-BE49-F238E27FC236}">
                <a16:creationId xmlns:a16="http://schemas.microsoft.com/office/drawing/2014/main" id="{4EBD4B03-BE54-FF3E-1D06-43A94EE74327}"/>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B397F1FB-0527-B12D-8307-B1246A0B067F}"/>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PERIMETER</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02C85BA6-C096-B089-8BAA-A13A6A9DA270}"/>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7" name="Picture 6" descr="A black and white circle with two people&#10;&#10;AI-generated content may be incorrect.">
            <a:extLst>
              <a:ext uri="{FF2B5EF4-FFF2-40B4-BE49-F238E27FC236}">
                <a16:creationId xmlns:a16="http://schemas.microsoft.com/office/drawing/2014/main" id="{B2E52E07-80E3-6C8C-6C86-4474E7242088}"/>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3" name="TextBox 12">
            <a:extLst>
              <a:ext uri="{FF2B5EF4-FFF2-40B4-BE49-F238E27FC236}">
                <a16:creationId xmlns:a16="http://schemas.microsoft.com/office/drawing/2014/main" id="{FE4B190D-F4F8-6789-01F4-2E7D407FB945}"/>
              </a:ext>
            </a:extLst>
          </p:cNvPr>
          <p:cNvSpPr txBox="1"/>
          <p:nvPr/>
        </p:nvSpPr>
        <p:spPr>
          <a:xfrm>
            <a:off x="2329070" y="1714500"/>
            <a:ext cx="9253330" cy="838371"/>
          </a:xfrm>
          <a:prstGeom prst="rect">
            <a:avLst/>
          </a:prstGeom>
          <a:noFill/>
        </p:spPr>
        <p:txBody>
          <a:bodyPr wrap="square">
            <a:spAutoFit/>
          </a:bodyPr>
          <a:lstStyle/>
          <a:p>
            <a:pPr>
              <a:lnSpc>
                <a:spcPct val="150000"/>
              </a:lnSpc>
              <a:spcBef>
                <a:spcPts val="900"/>
              </a:spcBef>
              <a:spcAft>
                <a:spcPts val="900"/>
              </a:spcAft>
              <a:buNone/>
            </a:pPr>
            <a:r>
              <a:rPr lang="en-US" sz="3600" dirty="0">
                <a:solidFill>
                  <a:srgbClr val="000000"/>
                </a:solidFill>
                <a:effectLst/>
                <a:latin typeface="Arial" panose="020B0604020202020204" pitchFamily="34" charset="0"/>
                <a:ea typeface="Aptos" panose="020B0004020202020204" pitchFamily="34" charset="0"/>
                <a:cs typeface="Times New Roman" panose="02020603050405020304" pitchFamily="18" charset="0"/>
              </a:rPr>
              <a:t>Find the perimeter of the following shapes.</a:t>
            </a:r>
            <a:endParaRPr lang="en-AU" sz="36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8" name="Picture 17" descr="A diagram of a large circle with a measuring tape&#10;&#10;AI-generated content may be incorrect.">
            <a:extLst>
              <a:ext uri="{FF2B5EF4-FFF2-40B4-BE49-F238E27FC236}">
                <a16:creationId xmlns:a16="http://schemas.microsoft.com/office/drawing/2014/main" id="{D30CD837-FDA8-47A1-0627-C53286C7031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48000" y="2798491"/>
            <a:ext cx="3636971" cy="3030809"/>
          </a:xfrm>
          <a:prstGeom prst="rect">
            <a:avLst/>
          </a:prstGeom>
        </p:spPr>
      </p:pic>
      <p:pic>
        <p:nvPicPr>
          <p:cNvPr id="19" name="Picture 18" descr="A diagram of a circle with arrows and a circle&#10;&#10;AI-generated content may be incorrect.">
            <a:extLst>
              <a:ext uri="{FF2B5EF4-FFF2-40B4-BE49-F238E27FC236}">
                <a16:creationId xmlns:a16="http://schemas.microsoft.com/office/drawing/2014/main" id="{7B16035E-5070-0B7F-A61E-2A4616847CB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375068" y="2551214"/>
            <a:ext cx="3143085" cy="3257379"/>
          </a:xfrm>
          <a:prstGeom prst="rect">
            <a:avLst/>
          </a:prstGeom>
        </p:spPr>
      </p:pic>
    </p:spTree>
    <p:extLst>
      <p:ext uri="{BB962C8B-B14F-4D97-AF65-F5344CB8AC3E}">
        <p14:creationId xmlns:p14="http://schemas.microsoft.com/office/powerpoint/2010/main" val="32260343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24DF8C-7B1A-85DB-FC0D-97F0736897B4}"/>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E88EBB9F-84BC-2320-1AC4-9858A38082FB}"/>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FA62ED0B-DE9D-7AC7-5E4F-1C68EEE951D1}"/>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47C362F8-CDD3-4D70-E68E-FFB4A938E177}"/>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B63E47F0-933E-6691-8DF3-29C8E39B30D8}"/>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3" name="TextBox 12">
            <a:extLst>
              <a:ext uri="{FF2B5EF4-FFF2-40B4-BE49-F238E27FC236}">
                <a16:creationId xmlns:a16="http://schemas.microsoft.com/office/drawing/2014/main" id="{4A38FBC4-0859-DC80-3038-579DCD0E1780}"/>
              </a:ext>
            </a:extLst>
          </p:cNvPr>
          <p:cNvSpPr txBox="1"/>
          <p:nvPr/>
        </p:nvSpPr>
        <p:spPr>
          <a:xfrm>
            <a:off x="2688759" y="3390900"/>
            <a:ext cx="6950541" cy="1252843"/>
          </a:xfrm>
          <a:prstGeom prst="rect">
            <a:avLst/>
          </a:prstGeom>
          <a:noFill/>
        </p:spPr>
        <p:txBody>
          <a:bodyPr wrap="square">
            <a:spAutoFit/>
          </a:bodyPr>
          <a:lstStyle/>
          <a:p>
            <a:pPr>
              <a:lnSpc>
                <a:spcPct val="150000"/>
              </a:lnSpc>
              <a:buNone/>
            </a:pPr>
            <a:r>
              <a:rPr lang="en-AU" sz="56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Try it yourself.</a:t>
            </a:r>
            <a:endParaRPr lang="en-AU" sz="56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6" name="Text Box 3">
            <a:extLst>
              <a:ext uri="{FF2B5EF4-FFF2-40B4-BE49-F238E27FC236}">
                <a16:creationId xmlns:a16="http://schemas.microsoft.com/office/drawing/2014/main" id="{2027C587-4DE9-DB21-F387-3DC0FFB7F555}"/>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9743F44D-3FF1-29DB-BFCD-785D33A2B42B}"/>
              </a:ext>
            </a:extLst>
          </p:cNvPr>
          <p:cNvSpPr txBox="1"/>
          <p:nvPr/>
        </p:nvSpPr>
        <p:spPr>
          <a:xfrm>
            <a:off x="2743200" y="4610100"/>
            <a:ext cx="13792200" cy="2019848"/>
          </a:xfrm>
          <a:prstGeom prst="rect">
            <a:avLst/>
          </a:prstGeom>
          <a:noFill/>
        </p:spPr>
        <p:txBody>
          <a:bodyPr wrap="square">
            <a:spAutoFit/>
          </a:bodyPr>
          <a:lstStyle/>
          <a:p>
            <a:pPr lvl="0">
              <a:lnSpc>
                <a:spcPct val="150000"/>
              </a:lnSpc>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Complete the ‘try it yourself’ questions on page 5 of your workbook.</a:t>
            </a:r>
            <a:endParaRPr lang="en-AU" sz="4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black and white circle with a person with their arms raised&#10;&#10;AI-generated content may be incorrect.">
            <a:extLst>
              <a:ext uri="{FF2B5EF4-FFF2-40B4-BE49-F238E27FC236}">
                <a16:creationId xmlns:a16="http://schemas.microsoft.com/office/drawing/2014/main" id="{F8513B0C-1C96-8BFF-D2EB-6D1638139667}"/>
              </a:ext>
            </a:extLst>
          </p:cNvPr>
          <p:cNvPicPr>
            <a:picLocks noChangeAspect="1"/>
          </p:cNvPicPr>
          <p:nvPr/>
        </p:nvPicPr>
        <p:blipFill>
          <a:blip r:embed="rId2"/>
          <a:stretch>
            <a:fillRect/>
          </a:stretch>
        </p:blipFill>
        <p:spPr>
          <a:xfrm>
            <a:off x="16383000" y="122014"/>
            <a:ext cx="1821086" cy="1821086"/>
          </a:xfrm>
          <a:prstGeom prst="rect">
            <a:avLst/>
          </a:prstGeom>
        </p:spPr>
      </p:pic>
      <p:sp>
        <p:nvSpPr>
          <p:cNvPr id="10" name="TextBox 6">
            <a:extLst>
              <a:ext uri="{FF2B5EF4-FFF2-40B4-BE49-F238E27FC236}">
                <a16:creationId xmlns:a16="http://schemas.microsoft.com/office/drawing/2014/main" id="{5FCD0C1C-42A4-6706-E0E7-648A41C749D8}"/>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232545DA-B0B3-4965-3385-67976D9A034F}"/>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5</a:t>
            </a:r>
          </a:p>
        </p:txBody>
      </p:sp>
      <p:sp>
        <p:nvSpPr>
          <p:cNvPr id="17" name="Freeform 5">
            <a:extLst>
              <a:ext uri="{FF2B5EF4-FFF2-40B4-BE49-F238E27FC236}">
                <a16:creationId xmlns:a16="http://schemas.microsoft.com/office/drawing/2014/main" id="{34C22EB8-4FE7-EA02-A5DA-A984143688A8}"/>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3"/>
            <a:stretch>
              <a:fillRect/>
            </a:stretch>
          </a:blipFill>
        </p:spPr>
        <p:txBody>
          <a:bodyPr/>
          <a:lstStyle/>
          <a:p>
            <a:endParaRPr lang="en-US"/>
          </a:p>
        </p:txBody>
      </p:sp>
      <p:sp>
        <p:nvSpPr>
          <p:cNvPr id="6" name="TextBox 5">
            <a:extLst>
              <a:ext uri="{FF2B5EF4-FFF2-40B4-BE49-F238E27FC236}">
                <a16:creationId xmlns:a16="http://schemas.microsoft.com/office/drawing/2014/main" id="{176B8E8E-1D54-6F27-9596-35C35F418E18}"/>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PERIMETER</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9094165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DE023C-F273-A88F-CF7E-44810C3B438B}"/>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17042640-5BE4-BE36-907D-A44C789C1159}"/>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0202A5BF-A4E3-8E99-76AA-60E2383B36F9}"/>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A633EB8F-810F-FC80-05EA-4C6B1205F843}"/>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EF2847AD-5D6F-5D40-B330-A30DB4952409}"/>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3A44ECED-0A82-EFF7-BF6D-B90778FAE5C2}"/>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BC481D13-2661-E4BE-3564-BEAFC1342176}"/>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FF0C94F3-6C68-E072-A97B-6180181CEC26}"/>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6</a:t>
            </a:r>
          </a:p>
        </p:txBody>
      </p:sp>
      <p:sp>
        <p:nvSpPr>
          <p:cNvPr id="17" name="Freeform 5">
            <a:extLst>
              <a:ext uri="{FF2B5EF4-FFF2-40B4-BE49-F238E27FC236}">
                <a16:creationId xmlns:a16="http://schemas.microsoft.com/office/drawing/2014/main" id="{C85C2E01-157F-5185-644F-E6BB35A9367F}"/>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8C6F3F74-47AB-369A-FD56-FD171C6A938D}"/>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AREA</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6A40AE80-BAB2-783E-55DA-9473878E7912}"/>
              </a:ext>
            </a:extLst>
          </p:cNvPr>
          <p:cNvSpPr txBox="1"/>
          <p:nvPr/>
        </p:nvSpPr>
        <p:spPr>
          <a:xfrm>
            <a:off x="2200618" y="1733197"/>
            <a:ext cx="13944600" cy="1882438"/>
          </a:xfrm>
          <a:prstGeom prst="rect">
            <a:avLst/>
          </a:prstGeom>
          <a:noFill/>
        </p:spPr>
        <p:txBody>
          <a:bodyPr wrap="square">
            <a:spAutoFit/>
          </a:bodyPr>
          <a:lstStyle/>
          <a:p>
            <a:pPr>
              <a:lnSpc>
                <a:spcPct val="150000"/>
              </a:lnSpc>
              <a:spcBef>
                <a:spcPts val="900"/>
              </a:spcBef>
              <a:spcAft>
                <a:spcPts val="900"/>
              </a:spcAft>
              <a:buNone/>
            </a:pPr>
            <a:r>
              <a:rPr lang="en-US" sz="3600" b="1" dirty="0">
                <a:solidFill>
                  <a:srgbClr val="000000"/>
                </a:solidFill>
                <a:effectLst/>
                <a:latin typeface="Arial" panose="020B0604020202020204" pitchFamily="34" charset="0"/>
                <a:ea typeface="Aptos" panose="020B0004020202020204" pitchFamily="34" charset="0"/>
                <a:cs typeface="Arial" panose="020B0604020202020204" pitchFamily="34" charset="0"/>
              </a:rPr>
              <a:t>Area</a:t>
            </a:r>
            <a:r>
              <a:rPr lang="en-US" sz="3600" dirty="0">
                <a:solidFill>
                  <a:srgbClr val="000000"/>
                </a:solidFill>
                <a:effectLst/>
                <a:latin typeface="Arial" panose="020B0604020202020204" pitchFamily="34" charset="0"/>
                <a:ea typeface="Aptos" panose="020B0004020202020204" pitchFamily="34" charset="0"/>
                <a:cs typeface="Arial" panose="020B0604020202020204" pitchFamily="34" charset="0"/>
              </a:rPr>
              <a:t> is the amount of space </a:t>
            </a:r>
            <a:r>
              <a:rPr lang="en-US" sz="3600" b="1" dirty="0">
                <a:solidFill>
                  <a:srgbClr val="000000"/>
                </a:solidFill>
                <a:effectLst/>
                <a:latin typeface="Arial" panose="020B0604020202020204" pitchFamily="34" charset="0"/>
                <a:ea typeface="Aptos" panose="020B0004020202020204" pitchFamily="34" charset="0"/>
                <a:cs typeface="Arial" panose="020B0604020202020204" pitchFamily="34" charset="0"/>
              </a:rPr>
              <a:t>inside</a:t>
            </a:r>
            <a:r>
              <a:rPr lang="en-US" sz="3600" dirty="0">
                <a:solidFill>
                  <a:srgbClr val="000000"/>
                </a:solidFill>
                <a:effectLst/>
                <a:latin typeface="Arial" panose="020B0604020202020204" pitchFamily="34" charset="0"/>
                <a:ea typeface="Aptos" panose="020B0004020202020204" pitchFamily="34" charset="0"/>
                <a:cs typeface="Arial" panose="020B0604020202020204" pitchFamily="34" charset="0"/>
              </a:rPr>
              <a:t> a two-dimensional shape. </a:t>
            </a:r>
            <a:endParaRPr lang="en-AU" sz="3600" dirty="0">
              <a:effectLst/>
              <a:latin typeface="Arial" panose="020B0604020202020204" pitchFamily="34" charset="0"/>
              <a:ea typeface="Aptos" panose="020B0004020202020204" pitchFamily="34" charset="0"/>
              <a:cs typeface="Arial" panose="020B0604020202020204" pitchFamily="34" charset="0"/>
            </a:endParaRPr>
          </a:p>
          <a:p>
            <a:pPr>
              <a:lnSpc>
                <a:spcPct val="150000"/>
              </a:lnSpc>
              <a:spcBef>
                <a:spcPts val="900"/>
              </a:spcBef>
              <a:spcAft>
                <a:spcPts val="900"/>
              </a:spcAft>
              <a:buNone/>
            </a:pPr>
            <a:r>
              <a:rPr lang="en-US" sz="3600" dirty="0">
                <a:solidFill>
                  <a:srgbClr val="000000"/>
                </a:solidFill>
                <a:effectLst/>
                <a:latin typeface="Arial" panose="020B0604020202020204" pitchFamily="34" charset="0"/>
                <a:ea typeface="Aptos" panose="020B0004020202020204" pitchFamily="34" charset="0"/>
                <a:cs typeface="Arial" panose="020B0604020202020204" pitchFamily="34" charset="0"/>
              </a:rPr>
              <a:t>It is measured in square units such as mm</a:t>
            </a:r>
            <a:r>
              <a:rPr lang="en-US" sz="3600" baseline="30000" dirty="0">
                <a:solidFill>
                  <a:srgbClr val="000000"/>
                </a:solidFill>
                <a:effectLst/>
                <a:latin typeface="Arial" panose="020B0604020202020204" pitchFamily="34" charset="0"/>
                <a:ea typeface="Aptos" panose="020B0004020202020204" pitchFamily="34" charset="0"/>
                <a:cs typeface="Arial" panose="020B0604020202020204" pitchFamily="34" charset="0"/>
              </a:rPr>
              <a:t>2</a:t>
            </a:r>
            <a:r>
              <a:rPr lang="en-US" sz="3600" dirty="0">
                <a:solidFill>
                  <a:srgbClr val="000000"/>
                </a:solidFill>
                <a:effectLst/>
                <a:latin typeface="Arial" panose="020B0604020202020204" pitchFamily="34" charset="0"/>
                <a:ea typeface="Aptos" panose="020B0004020202020204" pitchFamily="34" charset="0"/>
                <a:cs typeface="Arial" panose="020B0604020202020204" pitchFamily="34" charset="0"/>
              </a:rPr>
              <a:t>, cm</a:t>
            </a:r>
            <a:r>
              <a:rPr lang="en-US" sz="3600" baseline="30000" dirty="0">
                <a:solidFill>
                  <a:srgbClr val="000000"/>
                </a:solidFill>
                <a:effectLst/>
                <a:latin typeface="Arial" panose="020B0604020202020204" pitchFamily="34" charset="0"/>
                <a:ea typeface="Aptos" panose="020B0004020202020204" pitchFamily="34" charset="0"/>
                <a:cs typeface="Arial" panose="020B0604020202020204" pitchFamily="34" charset="0"/>
              </a:rPr>
              <a:t>2</a:t>
            </a:r>
            <a:r>
              <a:rPr lang="en-US" sz="3600" dirty="0">
                <a:solidFill>
                  <a:srgbClr val="000000"/>
                </a:solidFill>
                <a:effectLst/>
                <a:latin typeface="Arial" panose="020B0604020202020204" pitchFamily="34" charset="0"/>
                <a:ea typeface="Aptos" panose="020B0004020202020204" pitchFamily="34" charset="0"/>
                <a:cs typeface="Arial" panose="020B0604020202020204" pitchFamily="34" charset="0"/>
              </a:rPr>
              <a:t>, m</a:t>
            </a:r>
            <a:r>
              <a:rPr lang="en-US" sz="3600" baseline="30000" dirty="0">
                <a:solidFill>
                  <a:srgbClr val="000000"/>
                </a:solidFill>
                <a:effectLst/>
                <a:latin typeface="Arial" panose="020B0604020202020204" pitchFamily="34" charset="0"/>
                <a:ea typeface="Aptos" panose="020B0004020202020204" pitchFamily="34" charset="0"/>
                <a:cs typeface="Arial" panose="020B0604020202020204" pitchFamily="34" charset="0"/>
              </a:rPr>
              <a:t>2</a:t>
            </a:r>
            <a:r>
              <a:rPr lang="en-US" sz="3600" dirty="0">
                <a:solidFill>
                  <a:srgbClr val="000000"/>
                </a:solidFill>
                <a:effectLst/>
                <a:latin typeface="Arial" panose="020B0604020202020204" pitchFamily="34" charset="0"/>
                <a:ea typeface="Aptos" panose="020B0004020202020204" pitchFamily="34" charset="0"/>
                <a:cs typeface="Arial" panose="020B0604020202020204" pitchFamily="34" charset="0"/>
              </a:rPr>
              <a:t> and km</a:t>
            </a:r>
            <a:r>
              <a:rPr lang="en-US" sz="3600" baseline="30000" dirty="0">
                <a:solidFill>
                  <a:srgbClr val="000000"/>
                </a:solidFill>
                <a:effectLst/>
                <a:latin typeface="Arial" panose="020B0604020202020204" pitchFamily="34" charset="0"/>
                <a:ea typeface="Aptos" panose="020B0004020202020204" pitchFamily="34" charset="0"/>
                <a:cs typeface="Arial" panose="020B0604020202020204" pitchFamily="34" charset="0"/>
              </a:rPr>
              <a:t>2</a:t>
            </a:r>
            <a:r>
              <a:rPr lang="en-US" sz="3600" dirty="0">
                <a:solidFill>
                  <a:srgbClr val="000000"/>
                </a:solidFill>
                <a:effectLst/>
                <a:latin typeface="Arial" panose="020B0604020202020204" pitchFamily="34" charset="0"/>
                <a:ea typeface="Aptos" panose="020B0004020202020204" pitchFamily="34" charset="0"/>
                <a:cs typeface="Arial" panose="020B0604020202020204" pitchFamily="34" charset="0"/>
              </a:rPr>
              <a:t>.</a:t>
            </a:r>
            <a:endParaRPr lang="en-AU" sz="3600" dirty="0">
              <a:effectLst/>
              <a:latin typeface="Arial" panose="020B0604020202020204" pitchFamily="34" charset="0"/>
              <a:ea typeface="Aptos" panose="020B0004020202020204" pitchFamily="34" charset="0"/>
              <a:cs typeface="Arial" panose="020B0604020202020204" pitchFamily="34" charset="0"/>
            </a:endParaRPr>
          </a:p>
        </p:txBody>
      </p:sp>
      <p:pic>
        <p:nvPicPr>
          <p:cNvPr id="9" name="Picture 8" descr="A black and white square with arrows&#10;&#10;AI-generated content may be incorrect.">
            <a:extLst>
              <a:ext uri="{FF2B5EF4-FFF2-40B4-BE49-F238E27FC236}">
                <a16:creationId xmlns:a16="http://schemas.microsoft.com/office/drawing/2014/main" id="{9D8BBC5C-9CF1-F302-78C6-1ADFAAD6348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420600" y="4688416"/>
            <a:ext cx="5288280" cy="5329595"/>
          </a:xfrm>
          <a:prstGeom prst="rect">
            <a:avLst/>
          </a:prstGeom>
        </p:spPr>
      </p:pic>
      <p:sp>
        <p:nvSpPr>
          <p:cNvPr id="18" name="TextBox 17">
            <a:extLst>
              <a:ext uri="{FF2B5EF4-FFF2-40B4-BE49-F238E27FC236}">
                <a16:creationId xmlns:a16="http://schemas.microsoft.com/office/drawing/2014/main" id="{5C60A171-6156-D91C-20DD-E86865B36933}"/>
              </a:ext>
            </a:extLst>
          </p:cNvPr>
          <p:cNvSpPr txBox="1"/>
          <p:nvPr/>
        </p:nvSpPr>
        <p:spPr>
          <a:xfrm>
            <a:off x="2148785" y="6182808"/>
            <a:ext cx="10018698" cy="1669368"/>
          </a:xfrm>
          <a:prstGeom prst="rect">
            <a:avLst/>
          </a:prstGeom>
          <a:noFill/>
        </p:spPr>
        <p:txBody>
          <a:bodyPr wrap="square">
            <a:spAutoFit/>
          </a:bodyPr>
          <a:lstStyle/>
          <a:p>
            <a:pPr algn="ctr">
              <a:lnSpc>
                <a:spcPct val="150000"/>
              </a:lnSpc>
              <a:buNone/>
            </a:pPr>
            <a:r>
              <a:rPr lang="en-AU" sz="3600" b="1" kern="100" dirty="0">
                <a:solidFill>
                  <a:srgbClr val="28466A"/>
                </a:solidFill>
                <a:effectLst/>
                <a:latin typeface="Arial" panose="020B0604020202020204" pitchFamily="34" charset="0"/>
                <a:ea typeface="Aptos" panose="020B0004020202020204" pitchFamily="34" charset="0"/>
                <a:cs typeface="Times New Roman" panose="02020603050405020304" pitchFamily="18" charset="0"/>
              </a:rPr>
              <a:t>*Make sure all dimensions are in the same unit before you start.*</a:t>
            </a:r>
            <a:endParaRPr lang="en-AU" sz="3600" kern="100" dirty="0">
              <a:solidFill>
                <a:srgbClr val="28466A"/>
              </a:solidFill>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8564808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2B9619-B824-4932-D847-75008D28EB25}"/>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7C6009BE-C799-33B6-B0F2-AF39E8A100F8}"/>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BD5D909E-1894-AA02-52CD-E9F089927AC5}"/>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13668796-30C4-97C3-8A63-DEEC789AB544}"/>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D86F885F-F7A6-CCEF-CEF7-AB9A203C22B1}"/>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0C83FEBA-BD9B-0F31-40B4-DC5136D116AC}"/>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012CAB94-7586-2631-E3CF-A68668EA8163}"/>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0D65AB2B-EB00-1B47-1426-DDE02C16B020}"/>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6</a:t>
            </a:r>
          </a:p>
        </p:txBody>
      </p:sp>
      <p:sp>
        <p:nvSpPr>
          <p:cNvPr id="17" name="Freeform 5">
            <a:extLst>
              <a:ext uri="{FF2B5EF4-FFF2-40B4-BE49-F238E27FC236}">
                <a16:creationId xmlns:a16="http://schemas.microsoft.com/office/drawing/2014/main" id="{4A7FBBB0-3316-F6B6-3FD2-171C98D73773}"/>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B8362380-F37B-C649-7712-07C116933409}"/>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AREA</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1" name="Picture 10" descr="A rectangular white background with black text&#10;&#10;AI-generated content may be incorrect.">
            <a:extLst>
              <a:ext uri="{FF2B5EF4-FFF2-40B4-BE49-F238E27FC236}">
                <a16:creationId xmlns:a16="http://schemas.microsoft.com/office/drawing/2014/main" id="{B7ADD9B1-8B03-968E-04CC-E8A4E007420F}"/>
              </a:ext>
            </a:extLst>
          </p:cNvPr>
          <p:cNvPicPr>
            <a:picLocks noChangeAspect="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2221289" y="1132884"/>
            <a:ext cx="15809682" cy="3401016"/>
          </a:xfrm>
          <a:prstGeom prst="rect">
            <a:avLst/>
          </a:prstGeom>
        </p:spPr>
      </p:pic>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1F6F401B-C396-E08F-73FE-BBE63C1CA434}"/>
                  </a:ext>
                </a:extLst>
              </p:cNvPr>
              <p:cNvSpPr txBox="1"/>
              <p:nvPr/>
            </p:nvSpPr>
            <p:spPr>
              <a:xfrm>
                <a:off x="2286000" y="6007820"/>
                <a:ext cx="13335000" cy="3326680"/>
              </a:xfrm>
              <a:prstGeom prst="rect">
                <a:avLst/>
              </a:prstGeom>
              <a:noFill/>
            </p:spPr>
            <p:txBody>
              <a:bodyPr wrap="square">
                <a:spAutoFit/>
              </a:bodyPr>
              <a:lstStyle/>
              <a:p>
                <a:pPr>
                  <a:lnSpc>
                    <a:spcPct val="150000"/>
                  </a:lnSpc>
                  <a:buNone/>
                </a:pPr>
                <a:r>
                  <a:rPr lang="en-AU" sz="3600" kern="100" dirty="0">
                    <a:effectLst/>
                    <a:latin typeface="Arial" panose="020B0604020202020204" pitchFamily="34" charset="0"/>
                    <a:ea typeface="Aptos" panose="020B0004020202020204" pitchFamily="34" charset="0"/>
                    <a:cs typeface="Times New Roman" panose="02020603050405020304" pitchFamily="18" charset="0"/>
                  </a:rPr>
                  <a:t>Find the area of a rectangle with sides of 20mm and 5cm.</a:t>
                </a:r>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a:p>
                <a:pPr marL="914400">
                  <a:lnSpc>
                    <a:spcPct val="150000"/>
                  </a:lnSpc>
                  <a:buNone/>
                </a:pPr>
                <a:r>
                  <a:rPr lang="en-AU" sz="3600" kern="100" dirty="0">
                    <a:effectLst/>
                    <a:latin typeface="Arial" panose="020B0604020202020204" pitchFamily="34" charset="0"/>
                    <a:ea typeface="Times New Roman" panose="02020603050405020304" pitchFamily="18" charset="0"/>
                    <a:cs typeface="Times New Roman" panose="02020603050405020304" pitchFamily="18" charset="0"/>
                  </a:rPr>
                  <a:t>L = 5cm, W = 2cm </a:t>
                </a:r>
                <a:r>
                  <a:rPr lang="en-AU" sz="3600" kern="100" dirty="0">
                    <a:solidFill>
                      <a:srgbClr val="7F7F7F"/>
                    </a:solidFill>
                    <a:effectLst/>
                    <a:latin typeface="Arial" panose="020B0604020202020204" pitchFamily="34" charset="0"/>
                    <a:ea typeface="Times New Roman" panose="02020603050405020304" pitchFamily="18" charset="0"/>
                    <a:cs typeface="Arial" panose="020B0604020202020204" pitchFamily="34" charset="0"/>
                    <a:sym typeface="Symbol" pitchFamily="2" charset="2"/>
                  </a:rPr>
                  <a:t></a:t>
                </a:r>
                <a:r>
                  <a:rPr lang="en-AU" sz="3600" kern="100" dirty="0">
                    <a:solidFill>
                      <a:srgbClr val="7F7F7F"/>
                    </a:solidFill>
                    <a:effectLst/>
                    <a:latin typeface="Arial" panose="020B0604020202020204" pitchFamily="34" charset="0"/>
                    <a:ea typeface="Times New Roman" panose="02020603050405020304" pitchFamily="18" charset="0"/>
                    <a:cs typeface="Times New Roman" panose="02020603050405020304" pitchFamily="18" charset="0"/>
                  </a:rPr>
                  <a:t> </a:t>
                </a:r>
                <a:r>
                  <a:rPr lang="en-AU" sz="3600" i="1" kern="100" dirty="0">
                    <a:solidFill>
                      <a:srgbClr val="7F7F7F"/>
                    </a:solidFill>
                    <a:effectLst/>
                    <a:latin typeface="Arial" panose="020B0604020202020204" pitchFamily="34" charset="0"/>
                    <a:ea typeface="Times New Roman" panose="02020603050405020304" pitchFamily="18" charset="0"/>
                    <a:cs typeface="Times New Roman" panose="02020603050405020304" pitchFamily="18" charset="0"/>
                  </a:rPr>
                  <a:t>Convert the units </a:t>
                </a:r>
                <a:r>
                  <a:rPr lang="en-AU" sz="3600" b="1" i="1" kern="100" dirty="0">
                    <a:solidFill>
                      <a:srgbClr val="7F7F7F"/>
                    </a:solidFill>
                    <a:effectLst/>
                    <a:latin typeface="Arial" panose="020B0604020202020204" pitchFamily="34" charset="0"/>
                    <a:ea typeface="Times New Roman" panose="02020603050405020304" pitchFamily="18" charset="0"/>
                    <a:cs typeface="Times New Roman" panose="02020603050405020304" pitchFamily="18" charset="0"/>
                  </a:rPr>
                  <a:t>first</a:t>
                </a:r>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a:p>
                <a:pPr marL="914400">
                  <a:lnSpc>
                    <a:spcPct val="150000"/>
                  </a:lnSpc>
                  <a:buNone/>
                </a:pPr>
                <a14:m>
                  <m:oMathPara xmlns:m="http://schemas.openxmlformats.org/officeDocument/2006/math">
                    <m:oMathParaPr>
                      <m:jc m:val="left"/>
                    </m:oMathParaPr>
                    <m:oMath xmlns:m="http://schemas.openxmlformats.org/officeDocument/2006/math">
                      <m:r>
                        <a:rPr lang="en-AU" sz="3600" i="1" kern="100">
                          <a:effectLst/>
                          <a:latin typeface="Cambria Math" panose="02040503050406030204" pitchFamily="18" charset="0"/>
                          <a:ea typeface="Aptos" panose="020B0004020202020204" pitchFamily="34" charset="0"/>
                          <a:cs typeface="Arial" panose="020B0604020202020204" pitchFamily="34" charset="0"/>
                        </a:rPr>
                        <m:t>𝐴</m:t>
                      </m:r>
                      <m:r>
                        <a:rPr lang="en-AU" sz="3600" i="1" kern="100">
                          <a:effectLst/>
                          <a:latin typeface="Cambria Math" panose="02040503050406030204" pitchFamily="18" charset="0"/>
                          <a:ea typeface="Aptos" panose="020B0004020202020204" pitchFamily="34" charset="0"/>
                          <a:cs typeface="Arial" panose="020B0604020202020204" pitchFamily="34" charset="0"/>
                        </a:rPr>
                        <m:t>=5×2</m:t>
                      </m:r>
                    </m:oMath>
                  </m:oMathPara>
                </a14:m>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50000"/>
                  </a:lnSpc>
                  <a:buNone/>
                </a:pPr>
                <a:r>
                  <a:rPr lang="en-AU" sz="3600" dirty="0">
                    <a:effectLst/>
                    <a:ea typeface="Aptos" panose="020B0004020202020204" pitchFamily="34" charset="0"/>
                    <a:cs typeface="Arial" panose="020B0604020202020204" pitchFamily="34" charset="0"/>
                  </a:rPr>
                  <a:t>	</a:t>
                </a:r>
                <a14:m>
                  <m:oMath xmlns:m="http://schemas.openxmlformats.org/officeDocument/2006/math">
                    <m:r>
                      <a:rPr lang="en-AU" sz="3600" i="1">
                        <a:effectLst/>
                        <a:latin typeface="Cambria Math" panose="02040503050406030204" pitchFamily="18" charset="0"/>
                        <a:ea typeface="Aptos" panose="020B0004020202020204" pitchFamily="34" charset="0"/>
                        <a:cs typeface="Arial" panose="020B0604020202020204" pitchFamily="34" charset="0"/>
                      </a:rPr>
                      <m:t>𝐴</m:t>
                    </m:r>
                    <m:r>
                      <a:rPr lang="en-AU" sz="3600" i="1">
                        <a:effectLst/>
                        <a:latin typeface="Cambria Math" panose="02040503050406030204" pitchFamily="18" charset="0"/>
                        <a:ea typeface="Aptos" panose="020B0004020202020204" pitchFamily="34" charset="0"/>
                        <a:cs typeface="Arial" panose="020B0604020202020204" pitchFamily="34" charset="0"/>
                      </a:rPr>
                      <m:t>=10</m:t>
                    </m:r>
                    <m:sSup>
                      <m:sSupPr>
                        <m:ctrlPr>
                          <a:rPr lang="en-AU" sz="3600" i="1">
                            <a:effectLst/>
                            <a:latin typeface="Cambria Math" panose="02040503050406030204" pitchFamily="18" charset="0"/>
                            <a:cs typeface="Arial" panose="020B0604020202020204" pitchFamily="34" charset="0"/>
                          </a:rPr>
                        </m:ctrlPr>
                      </m:sSupPr>
                      <m:e>
                        <m:r>
                          <a:rPr lang="en-AU" sz="3600" i="1">
                            <a:effectLst/>
                            <a:latin typeface="Cambria Math" panose="02040503050406030204" pitchFamily="18" charset="0"/>
                            <a:ea typeface="Aptos" panose="020B0004020202020204" pitchFamily="34" charset="0"/>
                            <a:cs typeface="Arial" panose="020B0604020202020204" pitchFamily="34" charset="0"/>
                          </a:rPr>
                          <m:t>𝑐𝑚</m:t>
                        </m:r>
                      </m:e>
                      <m:sup>
                        <m:r>
                          <a:rPr lang="en-AU" sz="3600" i="1">
                            <a:effectLst/>
                            <a:latin typeface="Cambria Math" panose="02040503050406030204" pitchFamily="18" charset="0"/>
                            <a:ea typeface="Aptos" panose="020B0004020202020204" pitchFamily="34" charset="0"/>
                            <a:cs typeface="Arial" panose="020B0604020202020204" pitchFamily="34" charset="0"/>
                          </a:rPr>
                          <m:t>2</m:t>
                        </m:r>
                      </m:sup>
                    </m:sSup>
                  </m:oMath>
                </a14:m>
                <a:r>
                  <a:rPr lang="en-AU" sz="3600" dirty="0">
                    <a:effectLst/>
                  </a:rPr>
                  <a:t> </a:t>
                </a:r>
                <a:endParaRPr lang="en-US" sz="3600" dirty="0"/>
              </a:p>
            </p:txBody>
          </p:sp>
        </mc:Choice>
        <mc:Fallback xmlns="">
          <p:sp>
            <p:nvSpPr>
              <p:cNvPr id="13" name="TextBox 12">
                <a:extLst>
                  <a:ext uri="{FF2B5EF4-FFF2-40B4-BE49-F238E27FC236}">
                    <a16:creationId xmlns:a16="http://schemas.microsoft.com/office/drawing/2014/main" id="{1F6F401B-C396-E08F-73FE-BBE63C1CA434}"/>
                  </a:ext>
                </a:extLst>
              </p:cNvPr>
              <p:cNvSpPr txBox="1">
                <a:spLocks noRot="1" noChangeAspect="1" noMove="1" noResize="1" noEditPoints="1" noAdjustHandles="1" noChangeArrowheads="1" noChangeShapeType="1" noTextEdit="1"/>
              </p:cNvSpPr>
              <p:nvPr/>
            </p:nvSpPr>
            <p:spPr>
              <a:xfrm>
                <a:off x="2286000" y="6007820"/>
                <a:ext cx="13335000" cy="3326680"/>
              </a:xfrm>
              <a:prstGeom prst="rect">
                <a:avLst/>
              </a:prstGeom>
              <a:blipFill>
                <a:blip r:embed="rId4"/>
                <a:stretch>
                  <a:fillRect l="-1427"/>
                </a:stretch>
              </a:blipFill>
            </p:spPr>
            <p:txBody>
              <a:bodyPr/>
              <a:lstStyle/>
              <a:p>
                <a:r>
                  <a:rPr lang="en-US">
                    <a:noFill/>
                  </a:rPr>
                  <a:t> </a:t>
                </a:r>
              </a:p>
            </p:txBody>
          </p:sp>
        </mc:Fallback>
      </mc:AlternateContent>
      <p:pic>
        <p:nvPicPr>
          <p:cNvPr id="15" name="Picture 14" descr="A white rectangle with black text&#10;&#10;AI-generated content may be incorrect.">
            <a:extLst>
              <a:ext uri="{FF2B5EF4-FFF2-40B4-BE49-F238E27FC236}">
                <a16:creationId xmlns:a16="http://schemas.microsoft.com/office/drawing/2014/main" id="{F86D03A3-CD56-6633-B78F-9C0BB61DA2A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258800" y="7143951"/>
            <a:ext cx="4562443" cy="2081771"/>
          </a:xfrm>
          <a:prstGeom prst="rect">
            <a:avLst/>
          </a:prstGeom>
        </p:spPr>
      </p:pic>
      <p:sp>
        <p:nvSpPr>
          <p:cNvPr id="19" name="TextBox 18">
            <a:extLst>
              <a:ext uri="{FF2B5EF4-FFF2-40B4-BE49-F238E27FC236}">
                <a16:creationId xmlns:a16="http://schemas.microsoft.com/office/drawing/2014/main" id="{F5A12673-5638-8785-0F3F-29A8B6A1A643}"/>
              </a:ext>
            </a:extLst>
          </p:cNvPr>
          <p:cNvSpPr txBox="1"/>
          <p:nvPr/>
        </p:nvSpPr>
        <p:spPr>
          <a:xfrm>
            <a:off x="2217976" y="5288459"/>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21" name="Picture 20" descr="A black and white logo of a person reading a book&#10;&#10;AI-generated content may be incorrect.">
            <a:extLst>
              <a:ext uri="{FF2B5EF4-FFF2-40B4-BE49-F238E27FC236}">
                <a16:creationId xmlns:a16="http://schemas.microsoft.com/office/drawing/2014/main" id="{FD72108A-B7DB-B0FE-F414-7D6C4415F1D0}"/>
              </a:ext>
            </a:extLst>
          </p:cNvPr>
          <p:cNvPicPr>
            <a:picLocks noChangeAspect="1"/>
          </p:cNvPicPr>
          <p:nvPr/>
        </p:nvPicPr>
        <p:blipFill>
          <a:blip r:embed="rId6"/>
          <a:stretch>
            <a:fillRect/>
          </a:stretch>
        </p:blipFill>
        <p:spPr>
          <a:xfrm>
            <a:off x="16800877" y="5485177"/>
            <a:ext cx="1334723" cy="1334723"/>
          </a:xfrm>
          <a:prstGeom prst="rect">
            <a:avLst/>
          </a:prstGeom>
        </p:spPr>
      </p:pic>
    </p:spTree>
    <p:extLst>
      <p:ext uri="{BB962C8B-B14F-4D97-AF65-F5344CB8AC3E}">
        <p14:creationId xmlns:p14="http://schemas.microsoft.com/office/powerpoint/2010/main" val="25805686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B58E7D-65E4-D553-3021-A5C019C0C02D}"/>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3F02D91F-CA09-EAA4-334C-B95B3D0B4E54}"/>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C6C5A3FE-8F67-2476-9048-648531963694}"/>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F36E5007-7546-CD9D-6CEA-50E8C52D1449}"/>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516CE792-5E51-A65B-F694-8E57FA0C5EFD}"/>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A4ADEC59-65B0-807A-8B37-D01D6509249F}"/>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53BE0D33-3D08-25D1-849A-F9B4EF5F5DBC}"/>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6DE2AC69-4539-49AF-B069-7670FD5291B6}"/>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6</a:t>
            </a:r>
          </a:p>
        </p:txBody>
      </p:sp>
      <p:sp>
        <p:nvSpPr>
          <p:cNvPr id="17" name="Freeform 5">
            <a:extLst>
              <a:ext uri="{FF2B5EF4-FFF2-40B4-BE49-F238E27FC236}">
                <a16:creationId xmlns:a16="http://schemas.microsoft.com/office/drawing/2014/main" id="{557B3C19-1EE9-323A-E9E0-49175E8F0B38}"/>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E49A09C5-8B4D-FD8B-730A-085AE58EA482}"/>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AREA</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7" name="Picture 6" descr="A black line on a white background&#10;&#10;AI-generated content may be incorrect.">
            <a:extLst>
              <a:ext uri="{FF2B5EF4-FFF2-40B4-BE49-F238E27FC236}">
                <a16:creationId xmlns:a16="http://schemas.microsoft.com/office/drawing/2014/main" id="{5CAB7357-311B-024E-67C1-DF61492029BD}"/>
              </a:ext>
            </a:extLst>
          </p:cNvPr>
          <p:cNvPicPr>
            <a:picLocks noChangeAspect="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3048000" y="937591"/>
            <a:ext cx="13639800" cy="4786146"/>
          </a:xfrm>
          <a:prstGeom prst="rect">
            <a:avLst/>
          </a:prstGeom>
        </p:spPr>
      </p:pic>
      <p:sp>
        <p:nvSpPr>
          <p:cNvPr id="9" name="TextBox 8">
            <a:extLst>
              <a:ext uri="{FF2B5EF4-FFF2-40B4-BE49-F238E27FC236}">
                <a16:creationId xmlns:a16="http://schemas.microsoft.com/office/drawing/2014/main" id="{67CD26A0-B038-1B4C-9B9C-8C2695CD7DC4}"/>
              </a:ext>
            </a:extLst>
          </p:cNvPr>
          <p:cNvSpPr txBox="1"/>
          <p:nvPr/>
        </p:nvSpPr>
        <p:spPr>
          <a:xfrm>
            <a:off x="2217976" y="5974259"/>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C22A1507-3EE1-4C2B-A147-E3AF704E8221}"/>
                  </a:ext>
                </a:extLst>
              </p:cNvPr>
              <p:cNvSpPr txBox="1"/>
              <p:nvPr/>
            </p:nvSpPr>
            <p:spPr>
              <a:xfrm>
                <a:off x="2244714" y="6633165"/>
                <a:ext cx="16374824" cy="3416320"/>
              </a:xfrm>
              <a:prstGeom prst="rect">
                <a:avLst/>
              </a:prstGeom>
              <a:noFill/>
            </p:spPr>
            <p:txBody>
              <a:bodyPr wrap="square">
                <a:spAutoFit/>
              </a:bodyPr>
              <a:lstStyle/>
              <a:p>
                <a:pPr>
                  <a:lnSpc>
                    <a:spcPct val="150000"/>
                  </a:lnSpc>
                  <a:buNone/>
                </a:pPr>
                <a:r>
                  <a:rPr lang="en-AU" sz="3600" kern="100" dirty="0">
                    <a:solidFill>
                      <a:srgbClr val="000000"/>
                    </a:solidFill>
                    <a:effectLst/>
                    <a:latin typeface="Arial" panose="020B0604020202020204" pitchFamily="34" charset="0"/>
                    <a:ea typeface="Aptos" panose="020B0004020202020204" pitchFamily="34" charset="0"/>
                    <a:cs typeface="Times New Roman" panose="02020603050405020304" pitchFamily="18" charset="0"/>
                  </a:rPr>
                  <a:t>Find the area of a parallelogram with a base of 12 cm and a height of 6 cm.</a:t>
                </a:r>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a:lnSpc>
                    <a:spcPct val="150000"/>
                  </a:lnSpc>
                  <a:buNone/>
                </a:pPr>
                <a14:m>
                  <m:oMathPara xmlns:m="http://schemas.openxmlformats.org/officeDocument/2006/math">
                    <m:oMathParaPr>
                      <m:jc m:val="left"/>
                    </m:oMathParaPr>
                    <m:oMath xmlns:m="http://schemas.openxmlformats.org/officeDocument/2006/math">
                      <m:r>
                        <a:rPr lang="en-AU" sz="3600" i="1" kern="100">
                          <a:effectLst/>
                          <a:latin typeface="Cambria Math" panose="02040503050406030204" pitchFamily="18" charset="0"/>
                          <a:ea typeface="Aptos" panose="020B0004020202020204" pitchFamily="34" charset="0"/>
                          <a:cs typeface="Arial" panose="020B0604020202020204" pitchFamily="34" charset="0"/>
                        </a:rPr>
                        <m:t>𝐴</m:t>
                      </m:r>
                      <m:r>
                        <a:rPr lang="en-AU" sz="3600" i="1" kern="100">
                          <a:effectLst/>
                          <a:latin typeface="Cambria Math" panose="02040503050406030204" pitchFamily="18" charset="0"/>
                          <a:ea typeface="Aptos" panose="020B0004020202020204" pitchFamily="34" charset="0"/>
                          <a:cs typeface="Arial" panose="020B0604020202020204" pitchFamily="34" charset="0"/>
                        </a:rPr>
                        <m:t>=</m:t>
                      </m:r>
                      <m:r>
                        <a:rPr lang="en-AU" sz="3600" i="1" kern="100">
                          <a:effectLst/>
                          <a:latin typeface="Cambria Math" panose="02040503050406030204" pitchFamily="18" charset="0"/>
                          <a:ea typeface="Aptos" panose="020B0004020202020204" pitchFamily="34" charset="0"/>
                          <a:cs typeface="Arial" panose="020B0604020202020204" pitchFamily="34" charset="0"/>
                        </a:rPr>
                        <m:t>𝑏</m:t>
                      </m:r>
                      <m:r>
                        <a:rPr lang="en-AU" sz="3600" i="1" kern="100">
                          <a:effectLst/>
                          <a:latin typeface="Cambria Math" panose="02040503050406030204" pitchFamily="18" charset="0"/>
                          <a:ea typeface="Aptos" panose="020B0004020202020204" pitchFamily="34" charset="0"/>
                          <a:cs typeface="Arial" panose="020B0604020202020204" pitchFamily="34" charset="0"/>
                        </a:rPr>
                        <m:t>×</m:t>
                      </m:r>
                      <m:r>
                        <a:rPr lang="en-AU" sz="3600" i="1" kern="100">
                          <a:effectLst/>
                          <a:latin typeface="Cambria Math" panose="02040503050406030204" pitchFamily="18" charset="0"/>
                          <a:ea typeface="Aptos" panose="020B0004020202020204" pitchFamily="34" charset="0"/>
                          <a:cs typeface="Arial" panose="020B0604020202020204" pitchFamily="34" charset="0"/>
                        </a:rPr>
                        <m:t>h</m:t>
                      </m:r>
                    </m:oMath>
                  </m:oMathPara>
                </a14:m>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a:lnSpc>
                    <a:spcPct val="150000"/>
                  </a:lnSpc>
                  <a:buNone/>
                </a:pPr>
                <a14:m>
                  <m:oMathPara xmlns:m="http://schemas.openxmlformats.org/officeDocument/2006/math">
                    <m:oMathParaPr>
                      <m:jc m:val="left"/>
                    </m:oMathParaPr>
                    <m:oMath xmlns:m="http://schemas.openxmlformats.org/officeDocument/2006/math">
                      <m:r>
                        <a:rPr lang="en-AU" sz="3600" i="1" kern="100">
                          <a:effectLst/>
                          <a:latin typeface="Cambria Math" panose="02040503050406030204" pitchFamily="18" charset="0"/>
                          <a:ea typeface="Aptos" panose="020B0004020202020204" pitchFamily="34" charset="0"/>
                          <a:cs typeface="Arial" panose="020B0604020202020204" pitchFamily="34" charset="0"/>
                        </a:rPr>
                        <m:t>𝐴</m:t>
                      </m:r>
                      <m:r>
                        <a:rPr lang="en-AU" sz="3600" i="1" kern="100">
                          <a:effectLst/>
                          <a:latin typeface="Cambria Math" panose="02040503050406030204" pitchFamily="18" charset="0"/>
                          <a:ea typeface="Aptos" panose="020B0004020202020204" pitchFamily="34" charset="0"/>
                          <a:cs typeface="Arial" panose="020B0604020202020204" pitchFamily="34" charset="0"/>
                        </a:rPr>
                        <m:t>=12×6</m:t>
                      </m:r>
                    </m:oMath>
                  </m:oMathPara>
                </a14:m>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a:lnSpc>
                    <a:spcPct val="150000"/>
                  </a:lnSpc>
                  <a:buNone/>
                </a:pPr>
                <a14:m>
                  <m:oMathPara xmlns:m="http://schemas.openxmlformats.org/officeDocument/2006/math">
                    <m:oMathParaPr>
                      <m:jc m:val="left"/>
                    </m:oMathParaPr>
                    <m:oMath xmlns:m="http://schemas.openxmlformats.org/officeDocument/2006/math">
                      <m:r>
                        <a:rPr lang="en-AU" sz="3600" i="1" kern="100">
                          <a:effectLst/>
                          <a:latin typeface="Cambria Math" panose="02040503050406030204" pitchFamily="18" charset="0"/>
                          <a:ea typeface="Aptos" panose="020B0004020202020204" pitchFamily="34" charset="0"/>
                          <a:cs typeface="Arial" panose="020B0604020202020204" pitchFamily="34" charset="0"/>
                        </a:rPr>
                        <m:t>𝐴</m:t>
                      </m:r>
                      <m:r>
                        <a:rPr lang="en-AU" sz="3600" i="1" kern="100">
                          <a:effectLst/>
                          <a:latin typeface="Cambria Math" panose="02040503050406030204" pitchFamily="18" charset="0"/>
                          <a:ea typeface="Aptos" panose="020B0004020202020204" pitchFamily="34" charset="0"/>
                          <a:cs typeface="Arial" panose="020B0604020202020204" pitchFamily="34" charset="0"/>
                        </a:rPr>
                        <m:t>=72</m:t>
                      </m:r>
                      <m:sSup>
                        <m:sSupPr>
                          <m:ctrlPr>
                            <a:rPr lang="en-AU" sz="3600" i="1" kern="100">
                              <a:effectLst/>
                              <a:latin typeface="Cambria Math" panose="02040503050406030204" pitchFamily="18" charset="0"/>
                              <a:ea typeface="Aptos" panose="020B0004020202020204" pitchFamily="34" charset="0"/>
                              <a:cs typeface="Arial" panose="020B0604020202020204" pitchFamily="34" charset="0"/>
                            </a:rPr>
                          </m:ctrlPr>
                        </m:sSupPr>
                        <m:e>
                          <m:r>
                            <a:rPr lang="en-AU" sz="3600" i="1" kern="100">
                              <a:effectLst/>
                              <a:latin typeface="Cambria Math" panose="02040503050406030204" pitchFamily="18" charset="0"/>
                              <a:ea typeface="Aptos" panose="020B0004020202020204" pitchFamily="34" charset="0"/>
                              <a:cs typeface="Arial" panose="020B0604020202020204" pitchFamily="34" charset="0"/>
                            </a:rPr>
                            <m:t>𝑐𝑚</m:t>
                          </m:r>
                        </m:e>
                        <m:sup>
                          <m:r>
                            <a:rPr lang="en-AU" sz="3600" i="1" kern="100">
                              <a:effectLst/>
                              <a:latin typeface="Cambria Math" panose="02040503050406030204" pitchFamily="18" charset="0"/>
                              <a:ea typeface="Aptos" panose="020B0004020202020204" pitchFamily="34" charset="0"/>
                              <a:cs typeface="Arial" panose="020B0604020202020204" pitchFamily="34" charset="0"/>
                            </a:rPr>
                            <m:t>2</m:t>
                          </m:r>
                        </m:sup>
                      </m:sSup>
                    </m:oMath>
                  </m:oMathPara>
                </a14:m>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p:txBody>
          </p:sp>
        </mc:Choice>
        <mc:Fallback xmlns="">
          <p:sp>
            <p:nvSpPr>
              <p:cNvPr id="18" name="TextBox 17">
                <a:extLst>
                  <a:ext uri="{FF2B5EF4-FFF2-40B4-BE49-F238E27FC236}">
                    <a16:creationId xmlns:a16="http://schemas.microsoft.com/office/drawing/2014/main" id="{C22A1507-3EE1-4C2B-A147-E3AF704E8221}"/>
                  </a:ext>
                </a:extLst>
              </p:cNvPr>
              <p:cNvSpPr txBox="1">
                <a:spLocks noRot="1" noChangeAspect="1" noMove="1" noResize="1" noEditPoints="1" noAdjustHandles="1" noChangeArrowheads="1" noChangeShapeType="1" noTextEdit="1"/>
              </p:cNvSpPr>
              <p:nvPr/>
            </p:nvSpPr>
            <p:spPr>
              <a:xfrm>
                <a:off x="2244714" y="6633165"/>
                <a:ext cx="16374824" cy="3416320"/>
              </a:xfrm>
              <a:prstGeom prst="rect">
                <a:avLst/>
              </a:prstGeom>
              <a:blipFill>
                <a:blip r:embed="rId4"/>
                <a:stretch>
                  <a:fillRect l="-1085"/>
                </a:stretch>
              </a:blipFill>
            </p:spPr>
            <p:txBody>
              <a:bodyPr/>
              <a:lstStyle/>
              <a:p>
                <a:r>
                  <a:rPr lang="en-US">
                    <a:noFill/>
                  </a:rPr>
                  <a:t> </a:t>
                </a:r>
              </a:p>
            </p:txBody>
          </p:sp>
        </mc:Fallback>
      </mc:AlternateContent>
      <p:pic>
        <p:nvPicPr>
          <p:cNvPr id="21" name="Picture 20" descr="A white rectangular object with black lines&#10;&#10;AI-generated content may be incorrect.">
            <a:extLst>
              <a:ext uri="{FF2B5EF4-FFF2-40B4-BE49-F238E27FC236}">
                <a16:creationId xmlns:a16="http://schemas.microsoft.com/office/drawing/2014/main" id="{8ED57BBA-5BC1-331E-AA1D-32AAC984AB3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049000" y="7650797"/>
            <a:ext cx="5703643" cy="2367214"/>
          </a:xfrm>
          <a:prstGeom prst="rect">
            <a:avLst/>
          </a:prstGeom>
        </p:spPr>
      </p:pic>
      <p:pic>
        <p:nvPicPr>
          <p:cNvPr id="22" name="Picture 21" descr="A black and white logo of a person reading a book&#10;&#10;AI-generated content may be incorrect.">
            <a:extLst>
              <a:ext uri="{FF2B5EF4-FFF2-40B4-BE49-F238E27FC236}">
                <a16:creationId xmlns:a16="http://schemas.microsoft.com/office/drawing/2014/main" id="{AEED6DFC-23D4-3F77-581C-5CA413EB9BB5}"/>
              </a:ext>
            </a:extLst>
          </p:cNvPr>
          <p:cNvPicPr>
            <a:picLocks noChangeAspect="1"/>
          </p:cNvPicPr>
          <p:nvPr/>
        </p:nvPicPr>
        <p:blipFill>
          <a:blip r:embed="rId6"/>
          <a:stretch>
            <a:fillRect/>
          </a:stretch>
        </p:blipFill>
        <p:spPr>
          <a:xfrm>
            <a:off x="16800877" y="5485177"/>
            <a:ext cx="1334723" cy="1334723"/>
          </a:xfrm>
          <a:prstGeom prst="rect">
            <a:avLst/>
          </a:prstGeom>
        </p:spPr>
      </p:pic>
    </p:spTree>
    <p:extLst>
      <p:ext uri="{BB962C8B-B14F-4D97-AF65-F5344CB8AC3E}">
        <p14:creationId xmlns:p14="http://schemas.microsoft.com/office/powerpoint/2010/main" val="40677287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65063E-1839-F066-6DE5-FA52F85B0168}"/>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E9721ED7-099E-08E1-FF53-AC11359B03E5}"/>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DA79EE6C-6394-D74B-5F65-0E63F71491CE}"/>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22D21A2A-FBD1-987E-E3F8-5FEA99702E48}"/>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2B8DA8E5-5170-2567-AE95-E98CDF53C902}"/>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300F2F82-FFC7-84F6-3AB8-269BABEF73D2}"/>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033B4DCF-D866-73C2-1DEA-D9B8CACD48AF}"/>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7F55E07E-98A1-7AE8-6AB2-D8FF81CCEB6A}"/>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6</a:t>
            </a:r>
          </a:p>
        </p:txBody>
      </p:sp>
      <p:sp>
        <p:nvSpPr>
          <p:cNvPr id="17" name="Freeform 5">
            <a:extLst>
              <a:ext uri="{FF2B5EF4-FFF2-40B4-BE49-F238E27FC236}">
                <a16:creationId xmlns:a16="http://schemas.microsoft.com/office/drawing/2014/main" id="{B3CFB6A4-01F4-21EA-680F-1BB3A0D04D3A}"/>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8E2B6695-E4F7-9E67-ACAF-73359C8C25F4}"/>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AREA</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F1640172-AC4C-FBF0-3B5E-3C63F0F3BDC1}"/>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1" name="Picture 10" descr="A black and white circle with two people&#10;&#10;AI-generated content may be incorrect.">
            <a:extLst>
              <a:ext uri="{FF2B5EF4-FFF2-40B4-BE49-F238E27FC236}">
                <a16:creationId xmlns:a16="http://schemas.microsoft.com/office/drawing/2014/main" id="{1973E417-7281-6891-BA9D-081084B28A41}"/>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3" name="TextBox 12">
            <a:extLst>
              <a:ext uri="{FF2B5EF4-FFF2-40B4-BE49-F238E27FC236}">
                <a16:creationId xmlns:a16="http://schemas.microsoft.com/office/drawing/2014/main" id="{365BD9F5-B02D-3EA0-70D5-D12D377BA55B}"/>
              </a:ext>
            </a:extLst>
          </p:cNvPr>
          <p:cNvSpPr txBox="1"/>
          <p:nvPr/>
        </p:nvSpPr>
        <p:spPr>
          <a:xfrm>
            <a:off x="2217976" y="1798811"/>
            <a:ext cx="9253330" cy="646331"/>
          </a:xfrm>
          <a:prstGeom prst="rect">
            <a:avLst/>
          </a:prstGeom>
          <a:noFill/>
        </p:spPr>
        <p:txBody>
          <a:bodyPr wrap="square">
            <a:spAutoFit/>
          </a:bodyPr>
          <a:lstStyle/>
          <a:p>
            <a:r>
              <a:rPr lang="en-AU" sz="3600" dirty="0">
                <a:effectLst/>
                <a:latin typeface="Arial" panose="020B0604020202020204" pitchFamily="34" charset="0"/>
                <a:ea typeface="Aptos" panose="020B0004020202020204" pitchFamily="34" charset="0"/>
                <a:cs typeface="Arial" panose="020B0604020202020204" pitchFamily="34" charset="0"/>
              </a:rPr>
              <a:t>Find the area of the following shapes.</a:t>
            </a:r>
            <a:r>
              <a:rPr lang="en-AU" sz="3600" dirty="0">
                <a:effectLst/>
                <a:latin typeface="Arial" panose="020B0604020202020204" pitchFamily="34" charset="0"/>
                <a:cs typeface="Arial" panose="020B0604020202020204" pitchFamily="34" charset="0"/>
              </a:rPr>
              <a:t> </a:t>
            </a:r>
            <a:endParaRPr lang="en-US" sz="3600" dirty="0">
              <a:latin typeface="Arial" panose="020B0604020202020204" pitchFamily="34" charset="0"/>
              <a:cs typeface="Arial" panose="020B0604020202020204" pitchFamily="34" charset="0"/>
            </a:endParaRPr>
          </a:p>
        </p:txBody>
      </p:sp>
      <p:pic>
        <p:nvPicPr>
          <p:cNvPr id="15" name="Picture 14" descr="A white rectangular object with black text&#10;&#10;AI-generated content may be incorrect.">
            <a:extLst>
              <a:ext uri="{FF2B5EF4-FFF2-40B4-BE49-F238E27FC236}">
                <a16:creationId xmlns:a16="http://schemas.microsoft.com/office/drawing/2014/main" id="{5A42C0ED-785D-B952-9C9D-C175B56C3C0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17976" y="2730359"/>
            <a:ext cx="4691529" cy="2071370"/>
          </a:xfrm>
          <a:prstGeom prst="rect">
            <a:avLst/>
          </a:prstGeom>
        </p:spPr>
      </p:pic>
      <p:pic>
        <p:nvPicPr>
          <p:cNvPr id="19" name="Picture 18" descr="A diagram of a rectangular object with a square in the middle&#10;&#10;AI-generated content may be incorrect.">
            <a:extLst>
              <a:ext uri="{FF2B5EF4-FFF2-40B4-BE49-F238E27FC236}">
                <a16:creationId xmlns:a16="http://schemas.microsoft.com/office/drawing/2014/main" id="{C71636BF-B248-CE51-3184-C6A6F44099F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097909" y="2717971"/>
            <a:ext cx="5972115" cy="2289810"/>
          </a:xfrm>
          <a:prstGeom prst="rect">
            <a:avLst/>
          </a:prstGeom>
        </p:spPr>
      </p:pic>
    </p:spTree>
    <p:extLst>
      <p:ext uri="{BB962C8B-B14F-4D97-AF65-F5344CB8AC3E}">
        <p14:creationId xmlns:p14="http://schemas.microsoft.com/office/powerpoint/2010/main" val="23315731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0E1CE9-0C87-AFFA-7070-006A7372731B}"/>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AA4E2B12-F210-3096-392C-8C18BD4F27D9}"/>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CB93A3E9-26E7-EFA1-0EB7-1345496817DF}"/>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5959D312-1448-E0E1-9BE5-1F83AE2CAC25}"/>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pic>
        <p:nvPicPr>
          <p:cNvPr id="9" name="Picture 8" descr="A black and white circle with two people&#10;&#10;AI-generated content may be incorrect.">
            <a:extLst>
              <a:ext uri="{FF2B5EF4-FFF2-40B4-BE49-F238E27FC236}">
                <a16:creationId xmlns:a16="http://schemas.microsoft.com/office/drawing/2014/main" id="{D7613936-A704-4438-D0D9-C9EC8B330694}"/>
              </a:ext>
            </a:extLst>
          </p:cNvPr>
          <p:cNvPicPr>
            <a:picLocks noChangeAspect="1"/>
          </p:cNvPicPr>
          <p:nvPr/>
        </p:nvPicPr>
        <p:blipFill>
          <a:blip r:embed="rId2"/>
          <a:stretch>
            <a:fillRect/>
          </a:stretch>
        </p:blipFill>
        <p:spPr>
          <a:xfrm>
            <a:off x="16306800" y="88548"/>
            <a:ext cx="1866583" cy="1866583"/>
          </a:xfrm>
          <a:prstGeom prst="rect">
            <a:avLst/>
          </a:prstGeom>
        </p:spPr>
      </p:pic>
      <p:sp>
        <p:nvSpPr>
          <p:cNvPr id="14" name="TextBox 13">
            <a:extLst>
              <a:ext uri="{FF2B5EF4-FFF2-40B4-BE49-F238E27FC236}">
                <a16:creationId xmlns:a16="http://schemas.microsoft.com/office/drawing/2014/main" id="{0D074FAE-04ED-A676-4516-02122F090C24}"/>
              </a:ext>
            </a:extLst>
          </p:cNvPr>
          <p:cNvSpPr txBox="1"/>
          <p:nvPr/>
        </p:nvSpPr>
        <p:spPr>
          <a:xfrm>
            <a:off x="2269659" y="945059"/>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21" name="TextBox 6">
            <a:extLst>
              <a:ext uri="{FF2B5EF4-FFF2-40B4-BE49-F238E27FC236}">
                <a16:creationId xmlns:a16="http://schemas.microsoft.com/office/drawing/2014/main" id="{B4328B2B-50DE-CD3C-D966-D031EF53CC30}"/>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23" name="TextBox 7">
            <a:extLst>
              <a:ext uri="{FF2B5EF4-FFF2-40B4-BE49-F238E27FC236}">
                <a16:creationId xmlns:a16="http://schemas.microsoft.com/office/drawing/2014/main" id="{C8688D5A-DE4F-E27E-BF82-02AE51ADF628}"/>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a:t>
            </a:r>
          </a:p>
        </p:txBody>
      </p:sp>
      <p:sp>
        <p:nvSpPr>
          <p:cNvPr id="24" name="Freeform 5">
            <a:extLst>
              <a:ext uri="{FF2B5EF4-FFF2-40B4-BE49-F238E27FC236}">
                <a16:creationId xmlns:a16="http://schemas.microsoft.com/office/drawing/2014/main" id="{79B5BF32-E1FF-60DD-3764-871961C9A4DC}"/>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3"/>
            <a:stretch>
              <a:fillRect/>
            </a:stretch>
          </a:blipFill>
        </p:spPr>
        <p:txBody>
          <a:bodyPr/>
          <a:lstStyle/>
          <a:p>
            <a:endParaRPr lang="en-US"/>
          </a:p>
        </p:txBody>
      </p:sp>
      <p:sp>
        <p:nvSpPr>
          <p:cNvPr id="6" name="TextBox 5">
            <a:extLst>
              <a:ext uri="{FF2B5EF4-FFF2-40B4-BE49-F238E27FC236}">
                <a16:creationId xmlns:a16="http://schemas.microsoft.com/office/drawing/2014/main" id="{CB758CD8-DA1B-A9F3-2924-A12D9F789E18}"/>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INTRO TO MEASUREMENT</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8" name="TextBox 7">
            <a:extLst>
              <a:ext uri="{FF2B5EF4-FFF2-40B4-BE49-F238E27FC236}">
                <a16:creationId xmlns:a16="http://schemas.microsoft.com/office/drawing/2014/main" id="{3F6916D5-F109-AA26-6AF6-1151414350A1}"/>
              </a:ext>
            </a:extLst>
          </p:cNvPr>
          <p:cNvSpPr txBox="1"/>
          <p:nvPr/>
        </p:nvSpPr>
        <p:spPr>
          <a:xfrm>
            <a:off x="2299476" y="1711906"/>
            <a:ext cx="11201400" cy="688394"/>
          </a:xfrm>
          <a:prstGeom prst="rect">
            <a:avLst/>
          </a:prstGeom>
          <a:noFill/>
        </p:spPr>
        <p:txBody>
          <a:bodyPr wrap="square">
            <a:spAutoFit/>
          </a:bodyPr>
          <a:lstStyle/>
          <a:p>
            <a:pPr lvl="0">
              <a:lnSpc>
                <a:spcPct val="115000"/>
              </a:lnSpc>
              <a:spcAft>
                <a:spcPts val="1000"/>
              </a:spcAft>
            </a:pPr>
            <a:r>
              <a:rPr lang="en-AU" sz="3600" b="1" u="sng"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1.</a:t>
            </a:r>
            <a:r>
              <a:rPr lang="en-AU" sz="36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Convert the following units.</a:t>
            </a:r>
            <a:endParaRPr lang="en-AU" sz="3600" dirty="0">
              <a:effectLst/>
              <a:latin typeface="Calibri" panose="020F0502020204030204" pitchFamily="34" charset="0"/>
              <a:ea typeface="Times New Roman" panose="02020603050405020304" pitchFamily="18" charset="0"/>
              <a:cs typeface="Times New Roman" panose="02020603050405020304" pitchFamily="18" charset="0"/>
            </a:endParaRPr>
          </a:p>
        </p:txBody>
      </p:sp>
      <p:graphicFrame>
        <p:nvGraphicFramePr>
          <p:cNvPr id="5" name="Table 4">
            <a:extLst>
              <a:ext uri="{FF2B5EF4-FFF2-40B4-BE49-F238E27FC236}">
                <a16:creationId xmlns:a16="http://schemas.microsoft.com/office/drawing/2014/main" id="{6F7D7A49-8DF6-AAB2-9510-7E455C1DC864}"/>
              </a:ext>
            </a:extLst>
          </p:cNvPr>
          <p:cNvGraphicFramePr>
            <a:graphicFrameLocks noGrp="1"/>
          </p:cNvGraphicFramePr>
          <p:nvPr>
            <p:extLst>
              <p:ext uri="{D42A27DB-BD31-4B8C-83A1-F6EECF244321}">
                <p14:modId xmlns:p14="http://schemas.microsoft.com/office/powerpoint/2010/main" val="1750138164"/>
              </p:ext>
            </p:extLst>
          </p:nvPr>
        </p:nvGraphicFramePr>
        <p:xfrm>
          <a:off x="2743200" y="2476500"/>
          <a:ext cx="8192821" cy="7565503"/>
        </p:xfrm>
        <a:graphic>
          <a:graphicData uri="http://schemas.openxmlformats.org/drawingml/2006/table">
            <a:tbl>
              <a:tblPr firstRow="1" firstCol="1" bandRow="1">
                <a:tableStyleId>{5C22544A-7EE6-4342-B048-85BDC9FD1C3A}</a:tableStyleId>
              </a:tblPr>
              <a:tblGrid>
                <a:gridCol w="4095340">
                  <a:extLst>
                    <a:ext uri="{9D8B030D-6E8A-4147-A177-3AD203B41FA5}">
                      <a16:colId xmlns:a16="http://schemas.microsoft.com/office/drawing/2014/main" val="2034726400"/>
                    </a:ext>
                  </a:extLst>
                </a:gridCol>
                <a:gridCol w="4097481">
                  <a:extLst>
                    <a:ext uri="{9D8B030D-6E8A-4147-A177-3AD203B41FA5}">
                      <a16:colId xmlns:a16="http://schemas.microsoft.com/office/drawing/2014/main" val="1318395001"/>
                    </a:ext>
                  </a:extLst>
                </a:gridCol>
              </a:tblGrid>
              <a:tr h="687773">
                <a:tc>
                  <a:txBody>
                    <a:bodyPr/>
                    <a:lstStyle/>
                    <a:p>
                      <a:pPr algn="ctr">
                        <a:lnSpc>
                          <a:spcPct val="100000"/>
                        </a:lnSpc>
                        <a:buNone/>
                      </a:pPr>
                      <a:r>
                        <a:rPr lang="en-AU" sz="3600" b="0" kern="100">
                          <a:solidFill>
                            <a:sysClr val="windowText" lastClr="000000"/>
                          </a:solidFill>
                          <a:effectLst/>
                          <a:latin typeface="Arial" panose="020B0604020202020204" pitchFamily="34" charset="0"/>
                          <a:cs typeface="Arial" panose="020B0604020202020204" pitchFamily="34" charset="0"/>
                        </a:rPr>
                        <a:t>Original</a:t>
                      </a:r>
                      <a:endParaRPr lang="en-AU" sz="3600" b="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ct val="100000"/>
                        </a:lnSpc>
                        <a:buNone/>
                      </a:pPr>
                      <a:r>
                        <a:rPr lang="en-AU" sz="3600" b="0" kern="100" dirty="0">
                          <a:solidFill>
                            <a:sysClr val="windowText" lastClr="000000"/>
                          </a:solidFill>
                          <a:effectLst/>
                          <a:latin typeface="Arial" panose="020B0604020202020204" pitchFamily="34" charset="0"/>
                          <a:cs typeface="Arial" panose="020B0604020202020204" pitchFamily="34" charset="0"/>
                        </a:rPr>
                        <a:t>Convert to</a:t>
                      </a:r>
                      <a:endParaRPr lang="en-AU" sz="3600" b="0" kern="100" dirty="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44405336"/>
                  </a:ext>
                </a:extLst>
              </a:tr>
              <a:tr h="687773">
                <a:tc>
                  <a:txBody>
                    <a:bodyPr/>
                    <a:lstStyle/>
                    <a:p>
                      <a:pPr algn="ctr">
                        <a:lnSpc>
                          <a:spcPct val="100000"/>
                        </a:lnSpc>
                        <a:buNone/>
                      </a:pPr>
                      <a:r>
                        <a:rPr lang="en-AU" sz="3600" b="0" kern="100" dirty="0">
                          <a:solidFill>
                            <a:sysClr val="windowText" lastClr="000000"/>
                          </a:solidFill>
                          <a:effectLst/>
                          <a:latin typeface="Arial" panose="020B0604020202020204" pitchFamily="34" charset="0"/>
                          <a:cs typeface="Arial" panose="020B0604020202020204" pitchFamily="34" charset="0"/>
                        </a:rPr>
                        <a:t>100mm</a:t>
                      </a:r>
                      <a:endParaRPr lang="en-AU" sz="3600" b="0" kern="100" dirty="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lnSpc>
                          <a:spcPct val="100000"/>
                        </a:lnSpc>
                        <a:buNone/>
                      </a:pPr>
                      <a:r>
                        <a:rPr lang="en-AU" sz="3600" b="0" kern="100">
                          <a:solidFill>
                            <a:sysClr val="windowText" lastClr="000000"/>
                          </a:solidFill>
                          <a:effectLst/>
                          <a:latin typeface="Arial" panose="020B0604020202020204" pitchFamily="34" charset="0"/>
                          <a:cs typeface="Arial" panose="020B0604020202020204" pitchFamily="34" charset="0"/>
                        </a:rPr>
                        <a:t>cm</a:t>
                      </a:r>
                      <a:endParaRPr lang="en-AU" sz="3600" b="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55461142"/>
                  </a:ext>
                </a:extLst>
              </a:tr>
              <a:tr h="687773">
                <a:tc>
                  <a:txBody>
                    <a:bodyPr/>
                    <a:lstStyle/>
                    <a:p>
                      <a:pPr algn="ctr">
                        <a:lnSpc>
                          <a:spcPct val="100000"/>
                        </a:lnSpc>
                        <a:buNone/>
                      </a:pPr>
                      <a:r>
                        <a:rPr lang="en-AU" sz="3600" b="0" kern="100">
                          <a:solidFill>
                            <a:sysClr val="windowText" lastClr="000000"/>
                          </a:solidFill>
                          <a:effectLst/>
                          <a:latin typeface="Arial" panose="020B0604020202020204" pitchFamily="34" charset="0"/>
                          <a:cs typeface="Arial" panose="020B0604020202020204" pitchFamily="34" charset="0"/>
                        </a:rPr>
                        <a:t>3,506mm</a:t>
                      </a:r>
                      <a:endParaRPr lang="en-AU" sz="3600" b="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lnSpc>
                          <a:spcPct val="100000"/>
                        </a:lnSpc>
                        <a:buNone/>
                      </a:pPr>
                      <a:r>
                        <a:rPr lang="en-AU" sz="3600" b="0" kern="100">
                          <a:solidFill>
                            <a:sysClr val="windowText" lastClr="000000"/>
                          </a:solidFill>
                          <a:effectLst/>
                          <a:latin typeface="Arial" panose="020B0604020202020204" pitchFamily="34" charset="0"/>
                          <a:cs typeface="Arial" panose="020B0604020202020204" pitchFamily="34" charset="0"/>
                        </a:rPr>
                        <a:t>cm</a:t>
                      </a:r>
                      <a:endParaRPr lang="en-AU" sz="3600" b="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21225964"/>
                  </a:ext>
                </a:extLst>
              </a:tr>
              <a:tr h="687773">
                <a:tc>
                  <a:txBody>
                    <a:bodyPr/>
                    <a:lstStyle/>
                    <a:p>
                      <a:pPr algn="ctr">
                        <a:lnSpc>
                          <a:spcPct val="100000"/>
                        </a:lnSpc>
                        <a:buNone/>
                      </a:pPr>
                      <a:r>
                        <a:rPr lang="en-AU" sz="3600" b="0" kern="100">
                          <a:solidFill>
                            <a:sysClr val="windowText" lastClr="000000"/>
                          </a:solidFill>
                          <a:effectLst/>
                          <a:latin typeface="Arial" panose="020B0604020202020204" pitchFamily="34" charset="0"/>
                          <a:cs typeface="Arial" panose="020B0604020202020204" pitchFamily="34" charset="0"/>
                        </a:rPr>
                        <a:t>200cm</a:t>
                      </a:r>
                      <a:endParaRPr lang="en-AU" sz="3600" b="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lnSpc>
                          <a:spcPct val="100000"/>
                        </a:lnSpc>
                        <a:buNone/>
                      </a:pPr>
                      <a:r>
                        <a:rPr lang="en-AU" sz="3600" b="0" kern="100">
                          <a:solidFill>
                            <a:sysClr val="windowText" lastClr="000000"/>
                          </a:solidFill>
                          <a:effectLst/>
                          <a:latin typeface="Arial" panose="020B0604020202020204" pitchFamily="34" charset="0"/>
                          <a:cs typeface="Arial" panose="020B0604020202020204" pitchFamily="34" charset="0"/>
                        </a:rPr>
                        <a:t>m</a:t>
                      </a:r>
                      <a:endParaRPr lang="en-AU" sz="3600" b="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47979920"/>
                  </a:ext>
                </a:extLst>
              </a:tr>
              <a:tr h="687773">
                <a:tc>
                  <a:txBody>
                    <a:bodyPr/>
                    <a:lstStyle/>
                    <a:p>
                      <a:pPr algn="ctr">
                        <a:lnSpc>
                          <a:spcPct val="100000"/>
                        </a:lnSpc>
                        <a:buNone/>
                      </a:pPr>
                      <a:r>
                        <a:rPr lang="en-AU" sz="3600" b="0" kern="100">
                          <a:solidFill>
                            <a:sysClr val="windowText" lastClr="000000"/>
                          </a:solidFill>
                          <a:effectLst/>
                          <a:latin typeface="Arial" panose="020B0604020202020204" pitchFamily="34" charset="0"/>
                          <a:cs typeface="Arial" panose="020B0604020202020204" pitchFamily="34" charset="0"/>
                        </a:rPr>
                        <a:t>1,346cm</a:t>
                      </a:r>
                      <a:endParaRPr lang="en-AU" sz="3600" b="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lnSpc>
                          <a:spcPct val="100000"/>
                        </a:lnSpc>
                        <a:buNone/>
                      </a:pPr>
                      <a:r>
                        <a:rPr lang="en-AU" sz="3600" b="0" kern="100">
                          <a:solidFill>
                            <a:sysClr val="windowText" lastClr="000000"/>
                          </a:solidFill>
                          <a:effectLst/>
                          <a:latin typeface="Arial" panose="020B0604020202020204" pitchFamily="34" charset="0"/>
                          <a:cs typeface="Arial" panose="020B0604020202020204" pitchFamily="34" charset="0"/>
                        </a:rPr>
                        <a:t>m</a:t>
                      </a:r>
                      <a:endParaRPr lang="en-AU" sz="3600" b="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90519450"/>
                  </a:ext>
                </a:extLst>
              </a:tr>
              <a:tr h="687773">
                <a:tc>
                  <a:txBody>
                    <a:bodyPr/>
                    <a:lstStyle/>
                    <a:p>
                      <a:pPr algn="ctr">
                        <a:lnSpc>
                          <a:spcPct val="100000"/>
                        </a:lnSpc>
                        <a:buNone/>
                      </a:pPr>
                      <a:r>
                        <a:rPr lang="en-AU" sz="3600" b="0" kern="100">
                          <a:solidFill>
                            <a:sysClr val="windowText" lastClr="000000"/>
                          </a:solidFill>
                          <a:effectLst/>
                          <a:latin typeface="Arial" panose="020B0604020202020204" pitchFamily="34" charset="0"/>
                          <a:cs typeface="Arial" panose="020B0604020202020204" pitchFamily="34" charset="0"/>
                        </a:rPr>
                        <a:t>2,000m</a:t>
                      </a:r>
                      <a:endParaRPr lang="en-AU" sz="3600" b="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lnSpc>
                          <a:spcPct val="100000"/>
                        </a:lnSpc>
                        <a:buNone/>
                      </a:pPr>
                      <a:r>
                        <a:rPr lang="en-AU" sz="3600" b="0" kern="100" dirty="0">
                          <a:solidFill>
                            <a:sysClr val="windowText" lastClr="000000"/>
                          </a:solidFill>
                          <a:effectLst/>
                          <a:latin typeface="Arial" panose="020B0604020202020204" pitchFamily="34" charset="0"/>
                          <a:cs typeface="Arial" panose="020B0604020202020204" pitchFamily="34" charset="0"/>
                        </a:rPr>
                        <a:t>km</a:t>
                      </a:r>
                      <a:endParaRPr lang="en-AU" sz="3600" b="0" kern="100" dirty="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44555943"/>
                  </a:ext>
                </a:extLst>
              </a:tr>
              <a:tr h="687773">
                <a:tc>
                  <a:txBody>
                    <a:bodyPr/>
                    <a:lstStyle/>
                    <a:p>
                      <a:pPr algn="ctr">
                        <a:lnSpc>
                          <a:spcPct val="100000"/>
                        </a:lnSpc>
                        <a:buNone/>
                      </a:pPr>
                      <a:r>
                        <a:rPr lang="en-AU" sz="3600" b="0" kern="100">
                          <a:solidFill>
                            <a:sysClr val="windowText" lastClr="000000"/>
                          </a:solidFill>
                          <a:effectLst/>
                          <a:latin typeface="Arial" panose="020B0604020202020204" pitchFamily="34" charset="0"/>
                          <a:cs typeface="Arial" panose="020B0604020202020204" pitchFamily="34" charset="0"/>
                        </a:rPr>
                        <a:t>3,506mm</a:t>
                      </a:r>
                      <a:endParaRPr lang="en-AU" sz="3600" b="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lnSpc>
                          <a:spcPct val="100000"/>
                        </a:lnSpc>
                        <a:buNone/>
                      </a:pPr>
                      <a:r>
                        <a:rPr lang="en-AU" sz="3600" b="0" kern="100">
                          <a:solidFill>
                            <a:sysClr val="windowText" lastClr="000000"/>
                          </a:solidFill>
                          <a:effectLst/>
                          <a:latin typeface="Arial" panose="020B0604020202020204" pitchFamily="34" charset="0"/>
                          <a:cs typeface="Arial" panose="020B0604020202020204" pitchFamily="34" charset="0"/>
                        </a:rPr>
                        <a:t>m</a:t>
                      </a:r>
                      <a:endParaRPr lang="en-AU" sz="3600" b="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43931071"/>
                  </a:ext>
                </a:extLst>
              </a:tr>
              <a:tr h="687773">
                <a:tc>
                  <a:txBody>
                    <a:bodyPr/>
                    <a:lstStyle/>
                    <a:p>
                      <a:pPr algn="ctr">
                        <a:lnSpc>
                          <a:spcPct val="100000"/>
                        </a:lnSpc>
                        <a:buNone/>
                      </a:pPr>
                      <a:r>
                        <a:rPr lang="en-AU" sz="3600" b="0" kern="100">
                          <a:solidFill>
                            <a:sysClr val="windowText" lastClr="000000"/>
                          </a:solidFill>
                          <a:effectLst/>
                          <a:latin typeface="Arial" panose="020B0604020202020204" pitchFamily="34" charset="0"/>
                          <a:cs typeface="Arial" panose="020B0604020202020204" pitchFamily="34" charset="0"/>
                        </a:rPr>
                        <a:t>210km</a:t>
                      </a:r>
                      <a:endParaRPr lang="en-AU" sz="3600" b="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lnSpc>
                          <a:spcPct val="100000"/>
                        </a:lnSpc>
                        <a:buNone/>
                      </a:pPr>
                      <a:r>
                        <a:rPr lang="en-AU" sz="3600" b="0" kern="100">
                          <a:solidFill>
                            <a:sysClr val="windowText" lastClr="000000"/>
                          </a:solidFill>
                          <a:effectLst/>
                          <a:latin typeface="Arial" panose="020B0604020202020204" pitchFamily="34" charset="0"/>
                          <a:cs typeface="Arial" panose="020B0604020202020204" pitchFamily="34" charset="0"/>
                        </a:rPr>
                        <a:t>m</a:t>
                      </a:r>
                      <a:endParaRPr lang="en-AU" sz="3600" b="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42349152"/>
                  </a:ext>
                </a:extLst>
              </a:tr>
              <a:tr h="687773">
                <a:tc>
                  <a:txBody>
                    <a:bodyPr/>
                    <a:lstStyle/>
                    <a:p>
                      <a:pPr algn="ctr">
                        <a:lnSpc>
                          <a:spcPct val="100000"/>
                        </a:lnSpc>
                        <a:buNone/>
                      </a:pPr>
                      <a:r>
                        <a:rPr lang="en-AU" sz="3600" b="0" kern="100">
                          <a:solidFill>
                            <a:sysClr val="windowText" lastClr="000000"/>
                          </a:solidFill>
                          <a:effectLst/>
                          <a:latin typeface="Arial" panose="020B0604020202020204" pitchFamily="34" charset="0"/>
                          <a:cs typeface="Arial" panose="020B0604020202020204" pitchFamily="34" charset="0"/>
                        </a:rPr>
                        <a:t>35m</a:t>
                      </a:r>
                      <a:endParaRPr lang="en-AU" sz="3600" b="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lnSpc>
                          <a:spcPct val="100000"/>
                        </a:lnSpc>
                        <a:buNone/>
                      </a:pPr>
                      <a:r>
                        <a:rPr lang="en-AU" sz="3600" b="0" kern="100">
                          <a:solidFill>
                            <a:sysClr val="windowText" lastClr="000000"/>
                          </a:solidFill>
                          <a:effectLst/>
                          <a:latin typeface="Arial" panose="020B0604020202020204" pitchFamily="34" charset="0"/>
                          <a:cs typeface="Arial" panose="020B0604020202020204" pitchFamily="34" charset="0"/>
                        </a:rPr>
                        <a:t>cm</a:t>
                      </a:r>
                      <a:endParaRPr lang="en-AU" sz="3600" b="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5142751"/>
                  </a:ext>
                </a:extLst>
              </a:tr>
              <a:tr h="687773">
                <a:tc>
                  <a:txBody>
                    <a:bodyPr/>
                    <a:lstStyle/>
                    <a:p>
                      <a:pPr algn="ctr">
                        <a:lnSpc>
                          <a:spcPct val="100000"/>
                        </a:lnSpc>
                        <a:buNone/>
                      </a:pPr>
                      <a:r>
                        <a:rPr lang="en-AU" sz="3600" b="0" kern="100">
                          <a:solidFill>
                            <a:sysClr val="windowText" lastClr="000000"/>
                          </a:solidFill>
                          <a:effectLst/>
                          <a:latin typeface="Arial" panose="020B0604020202020204" pitchFamily="34" charset="0"/>
                          <a:cs typeface="Arial" panose="020B0604020202020204" pitchFamily="34" charset="0"/>
                        </a:rPr>
                        <a:t>22.5cm</a:t>
                      </a:r>
                      <a:endParaRPr lang="en-AU" sz="3600" b="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lnSpc>
                          <a:spcPct val="100000"/>
                        </a:lnSpc>
                        <a:buNone/>
                      </a:pPr>
                      <a:r>
                        <a:rPr lang="en-AU" sz="3600" b="0" kern="100">
                          <a:solidFill>
                            <a:sysClr val="windowText" lastClr="000000"/>
                          </a:solidFill>
                          <a:effectLst/>
                          <a:latin typeface="Arial" panose="020B0604020202020204" pitchFamily="34" charset="0"/>
                          <a:cs typeface="Arial" panose="020B0604020202020204" pitchFamily="34" charset="0"/>
                        </a:rPr>
                        <a:t>mm</a:t>
                      </a:r>
                      <a:endParaRPr lang="en-AU" sz="3600" b="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92542014"/>
                  </a:ext>
                </a:extLst>
              </a:tr>
              <a:tr h="687773">
                <a:tc>
                  <a:txBody>
                    <a:bodyPr/>
                    <a:lstStyle/>
                    <a:p>
                      <a:pPr algn="ctr">
                        <a:lnSpc>
                          <a:spcPct val="100000"/>
                        </a:lnSpc>
                        <a:buNone/>
                      </a:pPr>
                      <a:r>
                        <a:rPr lang="en-AU" sz="3600" b="0" kern="100">
                          <a:solidFill>
                            <a:sysClr val="windowText" lastClr="000000"/>
                          </a:solidFill>
                          <a:effectLst/>
                          <a:latin typeface="Arial" panose="020B0604020202020204" pitchFamily="34" charset="0"/>
                          <a:cs typeface="Arial" panose="020B0604020202020204" pitchFamily="34" charset="0"/>
                        </a:rPr>
                        <a:t>2.5km</a:t>
                      </a:r>
                      <a:endParaRPr lang="en-AU" sz="3600" b="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lnSpc>
                          <a:spcPct val="100000"/>
                        </a:lnSpc>
                        <a:buNone/>
                      </a:pPr>
                      <a:r>
                        <a:rPr lang="en-AU" sz="3600" b="0" kern="100" dirty="0">
                          <a:solidFill>
                            <a:sysClr val="windowText" lastClr="000000"/>
                          </a:solidFill>
                          <a:effectLst/>
                          <a:latin typeface="Arial" panose="020B0604020202020204" pitchFamily="34" charset="0"/>
                          <a:cs typeface="Arial" panose="020B0604020202020204" pitchFamily="34" charset="0"/>
                        </a:rPr>
                        <a:t>mm</a:t>
                      </a:r>
                      <a:endParaRPr lang="en-AU" sz="3600" b="0" kern="100" dirty="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54689406"/>
                  </a:ext>
                </a:extLst>
              </a:tr>
            </a:tbl>
          </a:graphicData>
        </a:graphic>
      </p:graphicFrame>
      <p:pic>
        <p:nvPicPr>
          <p:cNvPr id="7" name="Picture 6">
            <a:extLst>
              <a:ext uri="{FF2B5EF4-FFF2-40B4-BE49-F238E27FC236}">
                <a16:creationId xmlns:a16="http://schemas.microsoft.com/office/drawing/2014/main" id="{E6F60F22-6C90-7D90-5588-4B23810C67D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658600" y="2598809"/>
            <a:ext cx="5696959" cy="7345291"/>
          </a:xfrm>
          <a:prstGeom prst="rect">
            <a:avLst/>
          </a:prstGeom>
        </p:spPr>
      </p:pic>
    </p:spTree>
    <p:extLst>
      <p:ext uri="{BB962C8B-B14F-4D97-AF65-F5344CB8AC3E}">
        <p14:creationId xmlns:p14="http://schemas.microsoft.com/office/powerpoint/2010/main" val="24418361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26B24C-3CCB-94C1-3EF6-5377A7B78628}"/>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6BC2BB4F-7B72-6C4A-E3AF-806E479A1DAC}"/>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87A00D83-3F1A-84F6-AE62-BA7286C921C0}"/>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CE29E8C7-3213-C72E-766C-785BD61823F5}"/>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0D14C789-99A5-6DAB-30BF-D4CCDFF2CAC2}"/>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3" name="TextBox 12">
            <a:extLst>
              <a:ext uri="{FF2B5EF4-FFF2-40B4-BE49-F238E27FC236}">
                <a16:creationId xmlns:a16="http://schemas.microsoft.com/office/drawing/2014/main" id="{52787A6F-B237-F3C2-87B3-C4B5B1C050CF}"/>
              </a:ext>
            </a:extLst>
          </p:cNvPr>
          <p:cNvSpPr txBox="1"/>
          <p:nvPr/>
        </p:nvSpPr>
        <p:spPr>
          <a:xfrm>
            <a:off x="2688759" y="3390900"/>
            <a:ext cx="6950541" cy="1252843"/>
          </a:xfrm>
          <a:prstGeom prst="rect">
            <a:avLst/>
          </a:prstGeom>
          <a:noFill/>
        </p:spPr>
        <p:txBody>
          <a:bodyPr wrap="square">
            <a:spAutoFit/>
          </a:bodyPr>
          <a:lstStyle/>
          <a:p>
            <a:pPr>
              <a:lnSpc>
                <a:spcPct val="150000"/>
              </a:lnSpc>
              <a:buNone/>
            </a:pPr>
            <a:r>
              <a:rPr lang="en-AU" sz="56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Try it yourself.</a:t>
            </a:r>
            <a:endParaRPr lang="en-AU" sz="56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6" name="Text Box 3">
            <a:extLst>
              <a:ext uri="{FF2B5EF4-FFF2-40B4-BE49-F238E27FC236}">
                <a16:creationId xmlns:a16="http://schemas.microsoft.com/office/drawing/2014/main" id="{4AEF099F-EA1E-ABD8-09E6-BDDF258C7691}"/>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38C9D0FF-9B84-D355-7E95-398FB3072F01}"/>
              </a:ext>
            </a:extLst>
          </p:cNvPr>
          <p:cNvSpPr txBox="1"/>
          <p:nvPr/>
        </p:nvSpPr>
        <p:spPr>
          <a:xfrm>
            <a:off x="2743200" y="4610100"/>
            <a:ext cx="13792200" cy="2019848"/>
          </a:xfrm>
          <a:prstGeom prst="rect">
            <a:avLst/>
          </a:prstGeom>
          <a:noFill/>
        </p:spPr>
        <p:txBody>
          <a:bodyPr wrap="square">
            <a:spAutoFit/>
          </a:bodyPr>
          <a:lstStyle/>
          <a:p>
            <a:pPr lvl="0">
              <a:lnSpc>
                <a:spcPct val="150000"/>
              </a:lnSpc>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Complete the ‘try it yourself’ questions on page 7 of your workbook.</a:t>
            </a:r>
            <a:endParaRPr lang="en-AU" sz="4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black and white circle with a person with their arms raised&#10;&#10;AI-generated content may be incorrect.">
            <a:extLst>
              <a:ext uri="{FF2B5EF4-FFF2-40B4-BE49-F238E27FC236}">
                <a16:creationId xmlns:a16="http://schemas.microsoft.com/office/drawing/2014/main" id="{CB32A0A6-216D-E15D-F6EC-EBDE33FAC7D1}"/>
              </a:ext>
            </a:extLst>
          </p:cNvPr>
          <p:cNvPicPr>
            <a:picLocks noChangeAspect="1"/>
          </p:cNvPicPr>
          <p:nvPr/>
        </p:nvPicPr>
        <p:blipFill>
          <a:blip r:embed="rId2"/>
          <a:stretch>
            <a:fillRect/>
          </a:stretch>
        </p:blipFill>
        <p:spPr>
          <a:xfrm>
            <a:off x="16383000" y="122014"/>
            <a:ext cx="1821086" cy="1821086"/>
          </a:xfrm>
          <a:prstGeom prst="rect">
            <a:avLst/>
          </a:prstGeom>
        </p:spPr>
      </p:pic>
      <p:sp>
        <p:nvSpPr>
          <p:cNvPr id="10" name="TextBox 6">
            <a:extLst>
              <a:ext uri="{FF2B5EF4-FFF2-40B4-BE49-F238E27FC236}">
                <a16:creationId xmlns:a16="http://schemas.microsoft.com/office/drawing/2014/main" id="{15761D4B-DF2F-12EF-44A0-CC2814F4A0BA}"/>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30CB3103-9509-F37B-C8F8-14259CA0D386}"/>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7</a:t>
            </a:r>
          </a:p>
        </p:txBody>
      </p:sp>
      <p:sp>
        <p:nvSpPr>
          <p:cNvPr id="17" name="Freeform 5">
            <a:extLst>
              <a:ext uri="{FF2B5EF4-FFF2-40B4-BE49-F238E27FC236}">
                <a16:creationId xmlns:a16="http://schemas.microsoft.com/office/drawing/2014/main" id="{9A691B11-C425-9277-4571-70067E4CF5E5}"/>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3"/>
            <a:stretch>
              <a:fillRect/>
            </a:stretch>
          </a:blipFill>
        </p:spPr>
        <p:txBody>
          <a:bodyPr/>
          <a:lstStyle/>
          <a:p>
            <a:endParaRPr lang="en-US"/>
          </a:p>
        </p:txBody>
      </p:sp>
      <p:sp>
        <p:nvSpPr>
          <p:cNvPr id="5" name="TextBox 4">
            <a:extLst>
              <a:ext uri="{FF2B5EF4-FFF2-40B4-BE49-F238E27FC236}">
                <a16:creationId xmlns:a16="http://schemas.microsoft.com/office/drawing/2014/main" id="{4F3F0C94-373D-1D4D-0A9F-65B7578F9397}"/>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AREA</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0795786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9D6416-9E11-376E-DCBB-D94AEC52D203}"/>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515FA1FF-D766-610E-1677-E3C94FC509C1}"/>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2F6B6506-7810-DC1B-56CB-5AD227A887E5}"/>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3ACB80C7-478D-5350-0B77-4CD204EA0D1F}"/>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0B4B89E8-3DF6-72CE-4C67-FE6D2745B2C1}"/>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FB842487-C21D-3975-177C-AEAB314FE103}"/>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57CFC074-E7FB-391C-AAD9-610626B159CD}"/>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DC42078F-1DDE-8838-632E-9C0B718C2DBB}"/>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7</a:t>
            </a:r>
          </a:p>
        </p:txBody>
      </p:sp>
      <p:sp>
        <p:nvSpPr>
          <p:cNvPr id="17" name="Freeform 5">
            <a:extLst>
              <a:ext uri="{FF2B5EF4-FFF2-40B4-BE49-F238E27FC236}">
                <a16:creationId xmlns:a16="http://schemas.microsoft.com/office/drawing/2014/main" id="{0E548DFD-6088-6FF6-B4A9-A84D32CE76B8}"/>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1DDC16E4-53B3-63A9-DF2B-A70275E89297}"/>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AREA</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7" name="Picture 6" descr="A diagram of a triangle with text&#10;&#10;AI-generated content may be incorrect.">
            <a:extLst>
              <a:ext uri="{FF2B5EF4-FFF2-40B4-BE49-F238E27FC236}">
                <a16:creationId xmlns:a16="http://schemas.microsoft.com/office/drawing/2014/main" id="{477D4F43-419D-4F3F-24F1-ACC0466637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95390" y="952500"/>
            <a:ext cx="14554410" cy="8935826"/>
          </a:xfrm>
          <a:prstGeom prst="rect">
            <a:avLst/>
          </a:prstGeom>
        </p:spPr>
      </p:pic>
    </p:spTree>
    <p:extLst>
      <p:ext uri="{BB962C8B-B14F-4D97-AF65-F5344CB8AC3E}">
        <p14:creationId xmlns:p14="http://schemas.microsoft.com/office/powerpoint/2010/main" val="17371199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700E07-ECEC-12F1-4256-6CB597F52970}"/>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387D9FA3-1C85-52B1-F2DC-0ECB5CA2E14C}"/>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2D948AA2-546A-0276-F315-964EB6F10234}"/>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735CCE35-F0DE-44A7-625D-D29CB824082B}"/>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09516F41-E8E3-EE4F-254A-3C69131C9F85}"/>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EC7784BA-5612-BE44-310A-B90F91DEBC2A}"/>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83BE5D09-0696-BD5A-0169-A06786F8B0CF}"/>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C9E0FE22-0F2D-C8AA-BDCF-41FF2A151141}"/>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7</a:t>
            </a:r>
          </a:p>
        </p:txBody>
      </p:sp>
      <p:sp>
        <p:nvSpPr>
          <p:cNvPr id="17" name="Freeform 5">
            <a:extLst>
              <a:ext uri="{FF2B5EF4-FFF2-40B4-BE49-F238E27FC236}">
                <a16:creationId xmlns:a16="http://schemas.microsoft.com/office/drawing/2014/main" id="{AB2994AA-515E-34F7-926C-C277D51C9E3C}"/>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E581F962-FA81-0807-1CAE-F6D30E4548EB}"/>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AREA</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2791E9A7-2B40-2070-7AD6-45100EEE8D6C}"/>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examples.</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descr="A black and white logo of a person reading a book&#10;&#10;AI-generated content may be incorrect.">
            <a:extLst>
              <a:ext uri="{FF2B5EF4-FFF2-40B4-BE49-F238E27FC236}">
                <a16:creationId xmlns:a16="http://schemas.microsoft.com/office/drawing/2014/main" id="{7E53D641-CDB8-530A-B15A-7D8C478B6E90}"/>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12" name="TextBox 11">
            <a:extLst>
              <a:ext uri="{FF2B5EF4-FFF2-40B4-BE49-F238E27FC236}">
                <a16:creationId xmlns:a16="http://schemas.microsoft.com/office/drawing/2014/main" id="{35F71412-64E8-90CD-088A-8E8795C56208}"/>
              </a:ext>
            </a:extLst>
          </p:cNvPr>
          <p:cNvSpPr txBox="1"/>
          <p:nvPr/>
        </p:nvSpPr>
        <p:spPr>
          <a:xfrm>
            <a:off x="2304115" y="1790700"/>
            <a:ext cx="14002685" cy="646331"/>
          </a:xfrm>
          <a:prstGeom prst="rect">
            <a:avLst/>
          </a:prstGeom>
          <a:noFill/>
        </p:spPr>
        <p:txBody>
          <a:bodyPr wrap="square">
            <a:spAutoFit/>
          </a:bodyPr>
          <a:lstStyle/>
          <a:p>
            <a:r>
              <a:rPr lang="en-AU" sz="3600" dirty="0">
                <a:solidFill>
                  <a:srgbClr val="000000"/>
                </a:solidFill>
                <a:latin typeface="Arial" panose="020B0604020202020204" pitchFamily="34" charset="0"/>
                <a:ea typeface="Aptos" panose="020B0004020202020204" pitchFamily="34" charset="0"/>
                <a:cs typeface="Arial" panose="020B0604020202020204" pitchFamily="34" charset="0"/>
              </a:rPr>
              <a:t>Use </a:t>
            </a:r>
            <a:r>
              <a:rPr lang="en-AU" sz="3600" dirty="0">
                <a:solidFill>
                  <a:srgbClr val="000000"/>
                </a:solidFill>
                <a:effectLst/>
                <a:latin typeface="Arial" panose="020B0604020202020204" pitchFamily="34" charset="0"/>
                <a:ea typeface="Aptos" panose="020B0004020202020204" pitchFamily="34" charset="0"/>
                <a:cs typeface="Arial" panose="020B0604020202020204" pitchFamily="34" charset="0"/>
              </a:rPr>
              <a:t>an appropriate formula to find the areas of the triangles.</a:t>
            </a:r>
            <a:r>
              <a:rPr lang="en-AU" sz="3600" dirty="0">
                <a:effectLst/>
                <a:latin typeface="Arial" panose="020B0604020202020204" pitchFamily="34" charset="0"/>
                <a:cs typeface="Arial" panose="020B0604020202020204" pitchFamily="34" charset="0"/>
              </a:rPr>
              <a:t> </a:t>
            </a:r>
            <a:endParaRPr lang="en-US" sz="3600" dirty="0">
              <a:latin typeface="Arial" panose="020B0604020202020204" pitchFamily="34" charset="0"/>
              <a:cs typeface="Arial" panose="020B0604020202020204" pitchFamily="34" charset="0"/>
            </a:endParaRPr>
          </a:p>
        </p:txBody>
      </p:sp>
      <p:pic>
        <p:nvPicPr>
          <p:cNvPr id="13" name="Picture 12" descr="A triangle with a straight line&#10;&#10;AI-generated content may be incorrect.">
            <a:extLst>
              <a:ext uri="{FF2B5EF4-FFF2-40B4-BE49-F238E27FC236}">
                <a16:creationId xmlns:a16="http://schemas.microsoft.com/office/drawing/2014/main" id="{921E1772-511B-20C0-1652-11C210D6B8D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87862" y="3619500"/>
            <a:ext cx="6462267" cy="3743960"/>
          </a:xfrm>
          <a:prstGeom prst="rect">
            <a:avLst/>
          </a:prstGeom>
        </p:spPr>
      </p:pic>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60BBACF9-59A3-C6A0-CFAA-5FED2FE0228E}"/>
                  </a:ext>
                </a:extLst>
              </p:cNvPr>
              <p:cNvSpPr txBox="1"/>
              <p:nvPr/>
            </p:nvSpPr>
            <p:spPr>
              <a:xfrm>
                <a:off x="10444779" y="3098577"/>
                <a:ext cx="5474181" cy="3945183"/>
              </a:xfrm>
              <a:prstGeom prst="rect">
                <a:avLst/>
              </a:prstGeom>
              <a:noFill/>
            </p:spPr>
            <p:txBody>
              <a:bodyPr wrap="square">
                <a:spAutoFit/>
              </a:bodyPr>
              <a:lstStyle/>
              <a:p>
                <a:pPr>
                  <a:lnSpc>
                    <a:spcPct val="150000"/>
                  </a:lnSpc>
                  <a:buNone/>
                </a:pPr>
                <a14:m>
                  <m:oMathPara xmlns:m="http://schemas.openxmlformats.org/officeDocument/2006/math">
                    <m:oMathParaPr>
                      <m:jc m:val="left"/>
                    </m:oMathParaPr>
                    <m:oMath xmlns:m="http://schemas.openxmlformats.org/officeDocument/2006/math">
                      <m:r>
                        <a:rPr lang="en-AU" sz="3600" i="1" kern="100" smtClean="0">
                          <a:effectLst/>
                          <a:latin typeface="Cambria Math" panose="02040503050406030204" pitchFamily="18" charset="0"/>
                          <a:ea typeface="Aptos" panose="020B0004020202020204" pitchFamily="34" charset="0"/>
                          <a:cs typeface="Arial" panose="020B0604020202020204" pitchFamily="34" charset="0"/>
                        </a:rPr>
                        <m:t>𝐴</m:t>
                      </m:r>
                      <m:r>
                        <a:rPr lang="en-AU" sz="3600" i="1" kern="100" smtClean="0">
                          <a:effectLst/>
                          <a:latin typeface="Cambria Math" panose="02040503050406030204" pitchFamily="18" charset="0"/>
                          <a:ea typeface="Aptos" panose="020B0004020202020204" pitchFamily="34" charset="0"/>
                          <a:cs typeface="Arial" panose="020B0604020202020204" pitchFamily="34" charset="0"/>
                        </a:rPr>
                        <m:t>=</m:t>
                      </m:r>
                      <m:f>
                        <m:fPr>
                          <m:ctrlPr>
                            <a:rPr lang="en-AU" sz="3600" i="1" kern="100">
                              <a:effectLst/>
                              <a:latin typeface="Cambria Math" panose="02040503050406030204" pitchFamily="18" charset="0"/>
                              <a:ea typeface="Aptos" panose="020B0004020202020204" pitchFamily="34" charset="0"/>
                              <a:cs typeface="Arial" panose="020B0604020202020204" pitchFamily="34" charset="0"/>
                            </a:rPr>
                          </m:ctrlPr>
                        </m:fPr>
                        <m:num>
                          <m:r>
                            <a:rPr lang="en-AU" sz="3600" i="1" kern="100">
                              <a:effectLst/>
                              <a:latin typeface="Cambria Math" panose="02040503050406030204" pitchFamily="18" charset="0"/>
                              <a:ea typeface="Aptos" panose="020B0004020202020204" pitchFamily="34" charset="0"/>
                              <a:cs typeface="Arial" panose="020B0604020202020204" pitchFamily="34" charset="0"/>
                            </a:rPr>
                            <m:t>1</m:t>
                          </m:r>
                        </m:num>
                        <m:den>
                          <m:r>
                            <a:rPr lang="en-AU" sz="3600" i="1" kern="100">
                              <a:effectLst/>
                              <a:latin typeface="Cambria Math" panose="02040503050406030204" pitchFamily="18" charset="0"/>
                              <a:ea typeface="Aptos" panose="020B0004020202020204" pitchFamily="34" charset="0"/>
                              <a:cs typeface="Arial" panose="020B0604020202020204" pitchFamily="34" charset="0"/>
                            </a:rPr>
                            <m:t>2</m:t>
                          </m:r>
                        </m:den>
                      </m:f>
                      <m:r>
                        <a:rPr lang="en-AU" sz="3600" i="1" kern="100">
                          <a:effectLst/>
                          <a:latin typeface="Cambria Math" panose="02040503050406030204" pitchFamily="18" charset="0"/>
                          <a:ea typeface="Aptos" panose="020B0004020202020204" pitchFamily="34" charset="0"/>
                          <a:cs typeface="Arial" panose="020B0604020202020204" pitchFamily="34" charset="0"/>
                        </a:rPr>
                        <m:t>×</m:t>
                      </m:r>
                      <m:r>
                        <a:rPr lang="en-AU" sz="3600" i="1" kern="100">
                          <a:effectLst/>
                          <a:latin typeface="Cambria Math" panose="02040503050406030204" pitchFamily="18" charset="0"/>
                          <a:ea typeface="Aptos" panose="020B0004020202020204" pitchFamily="34" charset="0"/>
                          <a:cs typeface="Arial" panose="020B0604020202020204" pitchFamily="34" charset="0"/>
                        </a:rPr>
                        <m:t>𝑏</m:t>
                      </m:r>
                      <m:r>
                        <a:rPr lang="en-AU" sz="3600" i="1" kern="100">
                          <a:effectLst/>
                          <a:latin typeface="Cambria Math" panose="02040503050406030204" pitchFamily="18" charset="0"/>
                          <a:ea typeface="Aptos" panose="020B0004020202020204" pitchFamily="34" charset="0"/>
                          <a:cs typeface="Arial" panose="020B0604020202020204" pitchFamily="34" charset="0"/>
                        </a:rPr>
                        <m:t>×</m:t>
                      </m:r>
                      <m:r>
                        <a:rPr lang="en-AU" sz="3600" i="1" kern="100">
                          <a:effectLst/>
                          <a:latin typeface="Cambria Math" panose="02040503050406030204" pitchFamily="18" charset="0"/>
                          <a:ea typeface="Aptos" panose="020B0004020202020204" pitchFamily="34" charset="0"/>
                          <a:cs typeface="Arial" panose="020B0604020202020204" pitchFamily="34" charset="0"/>
                        </a:rPr>
                        <m:t>h</m:t>
                      </m:r>
                    </m:oMath>
                  </m:oMathPara>
                </a14:m>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50000"/>
                  </a:lnSpc>
                  <a:buNone/>
                </a:pPr>
                <a14:m>
                  <m:oMathPara xmlns:m="http://schemas.openxmlformats.org/officeDocument/2006/math">
                    <m:oMathParaPr>
                      <m:jc m:val="left"/>
                    </m:oMathParaPr>
                    <m:oMath xmlns:m="http://schemas.openxmlformats.org/officeDocument/2006/math">
                      <m:r>
                        <a:rPr lang="en-AU" sz="3600" i="1" kern="100">
                          <a:effectLst/>
                          <a:latin typeface="Cambria Math" panose="02040503050406030204" pitchFamily="18" charset="0"/>
                          <a:ea typeface="Aptos" panose="020B0004020202020204" pitchFamily="34" charset="0"/>
                          <a:cs typeface="Arial" panose="020B0604020202020204" pitchFamily="34" charset="0"/>
                        </a:rPr>
                        <m:t>𝐴</m:t>
                      </m:r>
                      <m:r>
                        <a:rPr lang="en-AU" sz="3600" i="1" kern="100">
                          <a:effectLst/>
                          <a:latin typeface="Cambria Math" panose="02040503050406030204" pitchFamily="18" charset="0"/>
                          <a:ea typeface="Aptos" panose="020B0004020202020204" pitchFamily="34" charset="0"/>
                          <a:cs typeface="Arial" panose="020B0604020202020204" pitchFamily="34" charset="0"/>
                        </a:rPr>
                        <m:t>=</m:t>
                      </m:r>
                      <m:f>
                        <m:fPr>
                          <m:ctrlPr>
                            <a:rPr lang="en-AU" sz="3600" i="1" kern="100">
                              <a:effectLst/>
                              <a:latin typeface="Cambria Math" panose="02040503050406030204" pitchFamily="18" charset="0"/>
                              <a:ea typeface="Aptos" panose="020B0004020202020204" pitchFamily="34" charset="0"/>
                              <a:cs typeface="Arial" panose="020B0604020202020204" pitchFamily="34" charset="0"/>
                            </a:rPr>
                          </m:ctrlPr>
                        </m:fPr>
                        <m:num>
                          <m:r>
                            <a:rPr lang="en-AU" sz="3600" i="1" kern="100">
                              <a:effectLst/>
                              <a:latin typeface="Cambria Math" panose="02040503050406030204" pitchFamily="18" charset="0"/>
                              <a:ea typeface="Aptos" panose="020B0004020202020204" pitchFamily="34" charset="0"/>
                              <a:cs typeface="Arial" panose="020B0604020202020204" pitchFamily="34" charset="0"/>
                            </a:rPr>
                            <m:t>1</m:t>
                          </m:r>
                        </m:num>
                        <m:den>
                          <m:r>
                            <a:rPr lang="en-AU" sz="3600" i="1" kern="100">
                              <a:effectLst/>
                              <a:latin typeface="Cambria Math" panose="02040503050406030204" pitchFamily="18" charset="0"/>
                              <a:ea typeface="Aptos" panose="020B0004020202020204" pitchFamily="34" charset="0"/>
                              <a:cs typeface="Arial" panose="020B0604020202020204" pitchFamily="34" charset="0"/>
                            </a:rPr>
                            <m:t>2</m:t>
                          </m:r>
                        </m:den>
                      </m:f>
                      <m:r>
                        <a:rPr lang="en-AU" sz="3600" i="1" kern="100">
                          <a:effectLst/>
                          <a:latin typeface="Cambria Math" panose="02040503050406030204" pitchFamily="18" charset="0"/>
                          <a:ea typeface="Aptos" panose="020B0004020202020204" pitchFamily="34" charset="0"/>
                          <a:cs typeface="Arial" panose="020B0604020202020204" pitchFamily="34" charset="0"/>
                        </a:rPr>
                        <m:t>×10×5</m:t>
                      </m:r>
                    </m:oMath>
                  </m:oMathPara>
                </a14:m>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50000"/>
                  </a:lnSpc>
                  <a:buNone/>
                </a:pPr>
                <a14:m>
                  <m:oMath xmlns:m="http://schemas.openxmlformats.org/officeDocument/2006/math">
                    <m:r>
                      <a:rPr lang="en-AU" sz="3600" i="1">
                        <a:effectLst/>
                        <a:latin typeface="Cambria Math" panose="02040503050406030204" pitchFamily="18" charset="0"/>
                        <a:ea typeface="Aptos" panose="020B0004020202020204" pitchFamily="34" charset="0"/>
                        <a:cs typeface="Arial" panose="020B0604020202020204" pitchFamily="34" charset="0"/>
                      </a:rPr>
                      <m:t>𝐴</m:t>
                    </m:r>
                    <m:r>
                      <a:rPr lang="en-AU" sz="3600" i="1">
                        <a:effectLst/>
                        <a:latin typeface="Cambria Math" panose="02040503050406030204" pitchFamily="18" charset="0"/>
                        <a:ea typeface="Aptos" panose="020B0004020202020204" pitchFamily="34" charset="0"/>
                        <a:cs typeface="Arial" panose="020B0604020202020204" pitchFamily="34" charset="0"/>
                      </a:rPr>
                      <m:t>=25</m:t>
                    </m:r>
                    <m:sSup>
                      <m:sSupPr>
                        <m:ctrlPr>
                          <a:rPr lang="en-AU" sz="3600" i="1">
                            <a:effectLst/>
                            <a:latin typeface="Cambria Math" panose="02040503050406030204" pitchFamily="18" charset="0"/>
                            <a:cs typeface="Arial" panose="020B0604020202020204" pitchFamily="34" charset="0"/>
                          </a:rPr>
                        </m:ctrlPr>
                      </m:sSupPr>
                      <m:e>
                        <m:r>
                          <a:rPr lang="en-AU" sz="3600" i="1">
                            <a:effectLst/>
                            <a:latin typeface="Cambria Math" panose="02040503050406030204" pitchFamily="18" charset="0"/>
                            <a:ea typeface="Aptos" panose="020B0004020202020204" pitchFamily="34" charset="0"/>
                            <a:cs typeface="Arial" panose="020B0604020202020204" pitchFamily="34" charset="0"/>
                          </a:rPr>
                          <m:t>𝑐𝑚</m:t>
                        </m:r>
                      </m:e>
                      <m:sup>
                        <m:r>
                          <a:rPr lang="en-AU" sz="3600" i="1">
                            <a:effectLst/>
                            <a:latin typeface="Cambria Math" panose="02040503050406030204" pitchFamily="18" charset="0"/>
                            <a:ea typeface="Aptos" panose="020B0004020202020204" pitchFamily="34" charset="0"/>
                            <a:cs typeface="Arial" panose="020B0604020202020204" pitchFamily="34" charset="0"/>
                          </a:rPr>
                          <m:t>2</m:t>
                        </m:r>
                      </m:sup>
                    </m:sSup>
                  </m:oMath>
                </a14:m>
                <a:r>
                  <a:rPr lang="en-AU" sz="3600" dirty="0">
                    <a:effectLst/>
                  </a:rPr>
                  <a:t> </a:t>
                </a:r>
                <a:endParaRPr lang="en-US" sz="3600" dirty="0"/>
              </a:p>
            </p:txBody>
          </p:sp>
        </mc:Choice>
        <mc:Fallback xmlns="">
          <p:sp>
            <p:nvSpPr>
              <p:cNvPr id="18" name="TextBox 17">
                <a:extLst>
                  <a:ext uri="{FF2B5EF4-FFF2-40B4-BE49-F238E27FC236}">
                    <a16:creationId xmlns:a16="http://schemas.microsoft.com/office/drawing/2014/main" id="{60BBACF9-59A3-C6A0-CFAA-5FED2FE0228E}"/>
                  </a:ext>
                </a:extLst>
              </p:cNvPr>
              <p:cNvSpPr txBox="1">
                <a:spLocks noRot="1" noChangeAspect="1" noMove="1" noResize="1" noEditPoints="1" noAdjustHandles="1" noChangeArrowheads="1" noChangeShapeType="1" noTextEdit="1"/>
              </p:cNvSpPr>
              <p:nvPr/>
            </p:nvSpPr>
            <p:spPr>
              <a:xfrm>
                <a:off x="10444779" y="3098577"/>
                <a:ext cx="5474181" cy="3945183"/>
              </a:xfrm>
              <a:prstGeom prst="rect">
                <a:avLst/>
              </a:prstGeom>
              <a:blipFill>
                <a:blip r:embed="rId5"/>
                <a:stretch>
                  <a:fillRect l="-1157"/>
                </a:stretch>
              </a:blipFill>
            </p:spPr>
            <p:txBody>
              <a:bodyPr/>
              <a:lstStyle/>
              <a:p>
                <a:r>
                  <a:rPr lang="en-US">
                    <a:noFill/>
                  </a:rPr>
                  <a:t> </a:t>
                </a:r>
              </a:p>
            </p:txBody>
          </p:sp>
        </mc:Fallback>
      </mc:AlternateContent>
      <p:sp>
        <p:nvSpPr>
          <p:cNvPr id="20" name="TextBox 19">
            <a:extLst>
              <a:ext uri="{FF2B5EF4-FFF2-40B4-BE49-F238E27FC236}">
                <a16:creationId xmlns:a16="http://schemas.microsoft.com/office/drawing/2014/main" id="{A8AF16BA-522B-960C-AD0D-55B44F1DC970}"/>
              </a:ext>
            </a:extLst>
          </p:cNvPr>
          <p:cNvSpPr txBox="1"/>
          <p:nvPr/>
        </p:nvSpPr>
        <p:spPr>
          <a:xfrm>
            <a:off x="2694222" y="3374768"/>
            <a:ext cx="930574" cy="769441"/>
          </a:xfrm>
          <a:prstGeom prst="rect">
            <a:avLst/>
          </a:prstGeom>
          <a:noFill/>
        </p:spPr>
        <p:txBody>
          <a:bodyPr wrap="square">
            <a:spAutoFit/>
          </a:bodyPr>
          <a:lstStyle/>
          <a:p>
            <a:r>
              <a:rPr lang="en-AU" sz="4400" b="1" u="sng" dirty="0">
                <a:solidFill>
                  <a:srgbClr val="FF0000"/>
                </a:solidFill>
                <a:latin typeface="Arial" panose="020B0604020202020204" pitchFamily="34" charset="0"/>
                <a:cs typeface="Arial" panose="020B0604020202020204" pitchFamily="34" charset="0"/>
              </a:rPr>
              <a:t>1.</a:t>
            </a:r>
            <a:endParaRPr lang="en-US" sz="4400" b="1" u="sng" dirty="0">
              <a:solidFill>
                <a:srgbClr val="FF0000"/>
              </a:solidFill>
            </a:endParaRPr>
          </a:p>
        </p:txBody>
      </p:sp>
    </p:spTree>
    <p:extLst>
      <p:ext uri="{BB962C8B-B14F-4D97-AF65-F5344CB8AC3E}">
        <p14:creationId xmlns:p14="http://schemas.microsoft.com/office/powerpoint/2010/main" val="27906229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DE4124-8FBE-CFE5-F6AE-D62738F2BD8A}"/>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123A1A23-36F6-18BF-3974-CDDB43423132}"/>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58499587-CB60-0474-6B63-1A568A0FFEA9}"/>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EC7AD2C8-5EE0-43EE-BA63-4181B9DF2D82}"/>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FEB1A9FA-D1BC-6D6D-5EB1-5A8970C082BF}"/>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CC19F581-4D87-64B5-EB2A-4D32508525DC}"/>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E746351F-866E-B589-1BBC-99320240EE76}"/>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ABF53E4E-E2BC-22B1-81B3-350091E5BE71}"/>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8</a:t>
            </a:r>
          </a:p>
        </p:txBody>
      </p:sp>
      <p:sp>
        <p:nvSpPr>
          <p:cNvPr id="17" name="Freeform 5">
            <a:extLst>
              <a:ext uri="{FF2B5EF4-FFF2-40B4-BE49-F238E27FC236}">
                <a16:creationId xmlns:a16="http://schemas.microsoft.com/office/drawing/2014/main" id="{1F034118-76A7-11DA-1D91-D0D03F23DE6C}"/>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141E86A3-0733-0509-C855-939EFF0512D2}"/>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AREA</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616292D3-A6A1-9A95-B696-33E5036F7020}"/>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examples.</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descr="A black and white logo of a person reading a book&#10;&#10;AI-generated content may be incorrect.">
            <a:extLst>
              <a:ext uri="{FF2B5EF4-FFF2-40B4-BE49-F238E27FC236}">
                <a16:creationId xmlns:a16="http://schemas.microsoft.com/office/drawing/2014/main" id="{5EC0C089-4CBB-1C1D-50AC-42B0D87E2A27}"/>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12" name="TextBox 11">
            <a:extLst>
              <a:ext uri="{FF2B5EF4-FFF2-40B4-BE49-F238E27FC236}">
                <a16:creationId xmlns:a16="http://schemas.microsoft.com/office/drawing/2014/main" id="{388344D0-0AD7-432E-8A10-0C408E5DB205}"/>
              </a:ext>
            </a:extLst>
          </p:cNvPr>
          <p:cNvSpPr txBox="1"/>
          <p:nvPr/>
        </p:nvSpPr>
        <p:spPr>
          <a:xfrm>
            <a:off x="2304115" y="1790700"/>
            <a:ext cx="14002685" cy="646331"/>
          </a:xfrm>
          <a:prstGeom prst="rect">
            <a:avLst/>
          </a:prstGeom>
          <a:noFill/>
        </p:spPr>
        <p:txBody>
          <a:bodyPr wrap="square">
            <a:spAutoFit/>
          </a:bodyPr>
          <a:lstStyle/>
          <a:p>
            <a:r>
              <a:rPr lang="en-AU" sz="3600" dirty="0">
                <a:solidFill>
                  <a:srgbClr val="000000"/>
                </a:solidFill>
                <a:effectLst/>
                <a:latin typeface="Arial" panose="020B0604020202020204" pitchFamily="34" charset="0"/>
                <a:ea typeface="Aptos" panose="020B0004020202020204" pitchFamily="34" charset="0"/>
                <a:cs typeface="Arial" panose="020B0604020202020204" pitchFamily="34" charset="0"/>
              </a:rPr>
              <a:t>Use an appropriate formula to find the areas of the triangles.</a:t>
            </a:r>
            <a:r>
              <a:rPr lang="en-AU" sz="3600" dirty="0">
                <a:effectLst/>
                <a:latin typeface="Arial" panose="020B0604020202020204" pitchFamily="34" charset="0"/>
                <a:cs typeface="Arial" panose="020B0604020202020204" pitchFamily="34" charset="0"/>
              </a:rPr>
              <a:t> </a:t>
            </a:r>
            <a:endParaRPr lang="en-US" sz="3600" dirty="0">
              <a:latin typeface="Arial" panose="020B0604020202020204" pitchFamily="34" charset="0"/>
              <a:cs typeface="Arial" panose="020B0604020202020204" pitchFamily="34" charset="0"/>
            </a:endParaRPr>
          </a:p>
        </p:txBody>
      </p:sp>
      <p:pic>
        <p:nvPicPr>
          <p:cNvPr id="11" name="Picture 10" descr="A black triangle with text&#10;&#10;AI-generated content may be incorrect.">
            <a:extLst>
              <a:ext uri="{FF2B5EF4-FFF2-40B4-BE49-F238E27FC236}">
                <a16:creationId xmlns:a16="http://schemas.microsoft.com/office/drawing/2014/main" id="{31998F33-6760-1CE9-70CA-BAA7E5815B6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65295" y="3492279"/>
            <a:ext cx="6940162" cy="4611425"/>
          </a:xfrm>
          <a:prstGeom prst="rect">
            <a:avLst/>
          </a:prstGeom>
        </p:spPr>
      </p:pic>
      <p:sp>
        <p:nvSpPr>
          <p:cNvPr id="15" name="TextBox 14">
            <a:extLst>
              <a:ext uri="{FF2B5EF4-FFF2-40B4-BE49-F238E27FC236}">
                <a16:creationId xmlns:a16="http://schemas.microsoft.com/office/drawing/2014/main" id="{168E2630-8089-D83E-EFDC-64485CCB4F9B}"/>
              </a:ext>
            </a:extLst>
          </p:cNvPr>
          <p:cNvSpPr txBox="1"/>
          <p:nvPr/>
        </p:nvSpPr>
        <p:spPr>
          <a:xfrm>
            <a:off x="2694222" y="3374768"/>
            <a:ext cx="930574" cy="769441"/>
          </a:xfrm>
          <a:prstGeom prst="rect">
            <a:avLst/>
          </a:prstGeom>
          <a:noFill/>
        </p:spPr>
        <p:txBody>
          <a:bodyPr wrap="square">
            <a:spAutoFit/>
          </a:bodyPr>
          <a:lstStyle/>
          <a:p>
            <a:r>
              <a:rPr lang="en-AU" sz="4400" b="1" u="sng" dirty="0">
                <a:solidFill>
                  <a:srgbClr val="FF0000"/>
                </a:solidFill>
                <a:latin typeface="Arial" panose="020B0604020202020204" pitchFamily="34" charset="0"/>
                <a:cs typeface="Arial" panose="020B0604020202020204" pitchFamily="34" charset="0"/>
              </a:rPr>
              <a:t>2.</a:t>
            </a:r>
            <a:endParaRPr lang="en-US" sz="4400" b="1" u="sng" dirty="0">
              <a:solidFill>
                <a:srgbClr val="FF0000"/>
              </a:solidFill>
            </a:endParaRPr>
          </a:p>
        </p:txBody>
      </p:sp>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F3724E42-A0E5-A096-B04D-70943B6985DD}"/>
                  </a:ext>
                </a:extLst>
              </p:cNvPr>
              <p:cNvSpPr txBox="1"/>
              <p:nvPr/>
            </p:nvSpPr>
            <p:spPr>
              <a:xfrm>
                <a:off x="9715832" y="3673680"/>
                <a:ext cx="5709186" cy="4034822"/>
              </a:xfrm>
              <a:prstGeom prst="rect">
                <a:avLst/>
              </a:prstGeom>
              <a:noFill/>
            </p:spPr>
            <p:txBody>
              <a:bodyPr wrap="square">
                <a:spAutoFit/>
              </a:bodyPr>
              <a:lstStyle/>
              <a:p>
                <a:pPr algn="just">
                  <a:lnSpc>
                    <a:spcPct val="150000"/>
                  </a:lnSpc>
                  <a:buNone/>
                </a:pPr>
                <a14:m>
                  <m:oMathPara xmlns:m="http://schemas.openxmlformats.org/officeDocument/2006/math">
                    <m:oMathParaPr>
                      <m:jc m:val="left"/>
                    </m:oMathParaPr>
                    <m:oMath xmlns:m="http://schemas.openxmlformats.org/officeDocument/2006/math">
                      <m:r>
                        <a:rPr lang="en-AU" sz="3600" i="1" kern="100" smtClean="0">
                          <a:effectLst/>
                          <a:latin typeface="Cambria Math" panose="02040503050406030204" pitchFamily="18" charset="0"/>
                          <a:ea typeface="Aptos" panose="020B0004020202020204" pitchFamily="34" charset="0"/>
                          <a:cs typeface="Arial" panose="020B0604020202020204" pitchFamily="34" charset="0"/>
                        </a:rPr>
                        <m:t>𝐴</m:t>
                      </m:r>
                      <m:r>
                        <a:rPr lang="en-AU" sz="3600" i="1" kern="100" smtClean="0">
                          <a:effectLst/>
                          <a:latin typeface="Cambria Math" panose="02040503050406030204" pitchFamily="18" charset="0"/>
                          <a:ea typeface="Aptos" panose="020B0004020202020204" pitchFamily="34" charset="0"/>
                          <a:cs typeface="Arial" panose="020B0604020202020204" pitchFamily="34" charset="0"/>
                        </a:rPr>
                        <m:t>=</m:t>
                      </m:r>
                      <m:f>
                        <m:fPr>
                          <m:ctrlPr>
                            <a:rPr lang="en-AU" sz="3600" i="1" kern="100">
                              <a:effectLst/>
                              <a:latin typeface="Cambria Math" panose="02040503050406030204" pitchFamily="18" charset="0"/>
                              <a:ea typeface="Aptos" panose="020B0004020202020204" pitchFamily="34" charset="0"/>
                              <a:cs typeface="Arial" panose="020B0604020202020204" pitchFamily="34" charset="0"/>
                            </a:rPr>
                          </m:ctrlPr>
                        </m:fPr>
                        <m:num>
                          <m:r>
                            <a:rPr lang="en-AU" sz="3600" i="1" kern="100">
                              <a:effectLst/>
                              <a:latin typeface="Cambria Math" panose="02040503050406030204" pitchFamily="18" charset="0"/>
                              <a:ea typeface="Aptos" panose="020B0004020202020204" pitchFamily="34" charset="0"/>
                              <a:cs typeface="Arial" panose="020B0604020202020204" pitchFamily="34" charset="0"/>
                            </a:rPr>
                            <m:t>1</m:t>
                          </m:r>
                        </m:num>
                        <m:den>
                          <m:r>
                            <a:rPr lang="en-AU" sz="3600" i="1" kern="100">
                              <a:effectLst/>
                              <a:latin typeface="Cambria Math" panose="02040503050406030204" pitchFamily="18" charset="0"/>
                              <a:ea typeface="Aptos" panose="020B0004020202020204" pitchFamily="34" charset="0"/>
                              <a:cs typeface="Arial" panose="020B0604020202020204" pitchFamily="34" charset="0"/>
                            </a:rPr>
                            <m:t>2</m:t>
                          </m:r>
                        </m:den>
                      </m:f>
                      <m:r>
                        <a:rPr lang="en-AU" sz="3600" i="1" kern="100">
                          <a:effectLst/>
                          <a:latin typeface="Cambria Math" panose="02040503050406030204" pitchFamily="18" charset="0"/>
                          <a:ea typeface="Aptos" panose="020B0004020202020204" pitchFamily="34" charset="0"/>
                          <a:cs typeface="Arial" panose="020B0604020202020204" pitchFamily="34" charset="0"/>
                        </a:rPr>
                        <m:t>𝑎𝑏</m:t>
                      </m:r>
                      <m:r>
                        <a:rPr lang="en-AU" sz="3600" i="1" kern="100">
                          <a:effectLst/>
                          <a:latin typeface="Cambria Math" panose="02040503050406030204" pitchFamily="18" charset="0"/>
                          <a:ea typeface="Aptos" panose="020B0004020202020204" pitchFamily="34" charset="0"/>
                          <a:cs typeface="Arial" panose="020B0604020202020204" pitchFamily="34" charset="0"/>
                        </a:rPr>
                        <m:t>×</m:t>
                      </m:r>
                      <m:func>
                        <m:funcPr>
                          <m:ctrlPr>
                            <a:rPr lang="en-AU" sz="3600" i="1" kern="100">
                              <a:effectLst/>
                              <a:latin typeface="Cambria Math" panose="02040503050406030204" pitchFamily="18" charset="0"/>
                              <a:ea typeface="Aptos" panose="020B0004020202020204" pitchFamily="34" charset="0"/>
                              <a:cs typeface="Arial" panose="020B0604020202020204" pitchFamily="34" charset="0"/>
                            </a:rPr>
                          </m:ctrlPr>
                        </m:funcPr>
                        <m:fName>
                          <m:r>
                            <m:rPr>
                              <m:sty m:val="p"/>
                            </m:rPr>
                            <a:rPr lang="en-AU" sz="3600" kern="100">
                              <a:effectLst/>
                              <a:latin typeface="Cambria Math" panose="02040503050406030204" pitchFamily="18" charset="0"/>
                              <a:ea typeface="Aptos" panose="020B0004020202020204" pitchFamily="34" charset="0"/>
                              <a:cs typeface="Arial" panose="020B0604020202020204" pitchFamily="34" charset="0"/>
                            </a:rPr>
                            <m:t>sin</m:t>
                          </m:r>
                        </m:fName>
                        <m:e>
                          <m:r>
                            <a:rPr lang="en-AU" sz="3600" i="1" kern="100">
                              <a:effectLst/>
                              <a:latin typeface="Cambria Math" panose="02040503050406030204" pitchFamily="18" charset="0"/>
                              <a:ea typeface="Aptos" panose="020B0004020202020204" pitchFamily="34" charset="0"/>
                              <a:cs typeface="Arial" panose="020B0604020202020204" pitchFamily="34" charset="0"/>
                            </a:rPr>
                            <m:t>𝐶</m:t>
                          </m:r>
                        </m:e>
                      </m:func>
                    </m:oMath>
                  </m:oMathPara>
                </a14:m>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50000"/>
                  </a:lnSpc>
                  <a:buNone/>
                </a:pPr>
                <a14:m>
                  <m:oMathPara xmlns:m="http://schemas.openxmlformats.org/officeDocument/2006/math">
                    <m:oMathParaPr>
                      <m:jc m:val="left"/>
                    </m:oMathParaPr>
                    <m:oMath xmlns:m="http://schemas.openxmlformats.org/officeDocument/2006/math">
                      <m:r>
                        <a:rPr lang="en-AU" sz="3600" i="1" kern="100">
                          <a:effectLst/>
                          <a:latin typeface="Cambria Math" panose="02040503050406030204" pitchFamily="18" charset="0"/>
                          <a:ea typeface="Aptos" panose="020B0004020202020204" pitchFamily="34" charset="0"/>
                          <a:cs typeface="Arial" panose="020B0604020202020204" pitchFamily="34" charset="0"/>
                        </a:rPr>
                        <m:t>𝐴</m:t>
                      </m:r>
                      <m:r>
                        <a:rPr lang="en-AU" sz="3600" i="1" kern="100">
                          <a:effectLst/>
                          <a:latin typeface="Cambria Math" panose="02040503050406030204" pitchFamily="18" charset="0"/>
                          <a:ea typeface="Aptos" panose="020B0004020202020204" pitchFamily="34" charset="0"/>
                          <a:cs typeface="Arial" panose="020B0604020202020204" pitchFamily="34" charset="0"/>
                        </a:rPr>
                        <m:t>=</m:t>
                      </m:r>
                      <m:f>
                        <m:fPr>
                          <m:ctrlPr>
                            <a:rPr lang="en-AU" sz="3600" i="1" kern="100">
                              <a:effectLst/>
                              <a:latin typeface="Cambria Math" panose="02040503050406030204" pitchFamily="18" charset="0"/>
                              <a:ea typeface="Aptos" panose="020B0004020202020204" pitchFamily="34" charset="0"/>
                              <a:cs typeface="Arial" panose="020B0604020202020204" pitchFamily="34" charset="0"/>
                            </a:rPr>
                          </m:ctrlPr>
                        </m:fPr>
                        <m:num>
                          <m:r>
                            <a:rPr lang="en-AU" sz="3600" i="1" kern="100">
                              <a:effectLst/>
                              <a:latin typeface="Cambria Math" panose="02040503050406030204" pitchFamily="18" charset="0"/>
                              <a:ea typeface="Aptos" panose="020B0004020202020204" pitchFamily="34" charset="0"/>
                              <a:cs typeface="Arial" panose="020B0604020202020204" pitchFamily="34" charset="0"/>
                            </a:rPr>
                            <m:t>1</m:t>
                          </m:r>
                        </m:num>
                        <m:den>
                          <m:r>
                            <a:rPr lang="en-AU" sz="3600" i="1" kern="100">
                              <a:effectLst/>
                              <a:latin typeface="Cambria Math" panose="02040503050406030204" pitchFamily="18" charset="0"/>
                              <a:ea typeface="Aptos" panose="020B0004020202020204" pitchFamily="34" charset="0"/>
                              <a:cs typeface="Arial" panose="020B0604020202020204" pitchFamily="34" charset="0"/>
                            </a:rPr>
                            <m:t>2</m:t>
                          </m:r>
                        </m:den>
                      </m:f>
                      <m:r>
                        <a:rPr lang="en-AU" sz="3600" i="1" kern="100">
                          <a:effectLst/>
                          <a:latin typeface="Cambria Math" panose="02040503050406030204" pitchFamily="18" charset="0"/>
                          <a:ea typeface="Aptos" panose="020B0004020202020204" pitchFamily="34" charset="0"/>
                          <a:cs typeface="Arial" panose="020B0604020202020204" pitchFamily="34" charset="0"/>
                        </a:rPr>
                        <m:t>×3×6×</m:t>
                      </m:r>
                      <m:func>
                        <m:funcPr>
                          <m:ctrlPr>
                            <a:rPr lang="en-AU" sz="3600" i="1" kern="100">
                              <a:effectLst/>
                              <a:latin typeface="Cambria Math" panose="02040503050406030204" pitchFamily="18" charset="0"/>
                              <a:ea typeface="Aptos" panose="020B0004020202020204" pitchFamily="34" charset="0"/>
                              <a:cs typeface="Arial" panose="020B0604020202020204" pitchFamily="34" charset="0"/>
                            </a:rPr>
                          </m:ctrlPr>
                        </m:funcPr>
                        <m:fName>
                          <m:r>
                            <m:rPr>
                              <m:sty m:val="p"/>
                            </m:rPr>
                            <a:rPr lang="en-AU" sz="3600" kern="100">
                              <a:effectLst/>
                              <a:latin typeface="Cambria Math" panose="02040503050406030204" pitchFamily="18" charset="0"/>
                              <a:ea typeface="Aptos" panose="020B0004020202020204" pitchFamily="34" charset="0"/>
                              <a:cs typeface="Arial" panose="020B0604020202020204" pitchFamily="34" charset="0"/>
                            </a:rPr>
                            <m:t>sin</m:t>
                          </m:r>
                        </m:fName>
                        <m:e>
                          <m:r>
                            <a:rPr lang="en-AU" sz="3600" i="1" kern="100">
                              <a:effectLst/>
                              <a:latin typeface="Cambria Math" panose="02040503050406030204" pitchFamily="18" charset="0"/>
                              <a:ea typeface="Aptos" panose="020B0004020202020204" pitchFamily="34" charset="0"/>
                              <a:cs typeface="Arial" panose="020B0604020202020204" pitchFamily="34" charset="0"/>
                            </a:rPr>
                            <m:t>30</m:t>
                          </m:r>
                        </m:e>
                      </m:func>
                    </m:oMath>
                  </m:oMathPara>
                </a14:m>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50000"/>
                  </a:lnSpc>
                  <a:buNone/>
                </a:pPr>
                <a14:m>
                  <m:oMathPara xmlns:m="http://schemas.openxmlformats.org/officeDocument/2006/math">
                    <m:oMathParaPr>
                      <m:jc m:val="left"/>
                    </m:oMathParaPr>
                    <m:oMath xmlns:m="http://schemas.openxmlformats.org/officeDocument/2006/math">
                      <m:r>
                        <a:rPr lang="en-AU" sz="3600" i="1" kern="100">
                          <a:effectLst/>
                          <a:latin typeface="Cambria Math" panose="02040503050406030204" pitchFamily="18" charset="0"/>
                          <a:ea typeface="Aptos" panose="020B0004020202020204" pitchFamily="34" charset="0"/>
                          <a:cs typeface="Arial" panose="020B0604020202020204" pitchFamily="34" charset="0"/>
                        </a:rPr>
                        <m:t>𝐴</m:t>
                      </m:r>
                      <m:r>
                        <a:rPr lang="en-AU" sz="3600" i="1" kern="100">
                          <a:effectLst/>
                          <a:latin typeface="Cambria Math" panose="02040503050406030204" pitchFamily="18" charset="0"/>
                          <a:ea typeface="Aptos" panose="020B0004020202020204" pitchFamily="34" charset="0"/>
                          <a:cs typeface="Arial" panose="020B0604020202020204" pitchFamily="34" charset="0"/>
                        </a:rPr>
                        <m:t>=4.5</m:t>
                      </m:r>
                      <m:sSup>
                        <m:sSupPr>
                          <m:ctrlPr>
                            <a:rPr lang="en-AU" sz="3600" i="1" kern="100">
                              <a:effectLst/>
                              <a:latin typeface="Cambria Math" panose="02040503050406030204" pitchFamily="18" charset="0"/>
                              <a:ea typeface="Aptos" panose="020B0004020202020204" pitchFamily="34" charset="0"/>
                              <a:cs typeface="Arial" panose="020B0604020202020204" pitchFamily="34" charset="0"/>
                            </a:rPr>
                          </m:ctrlPr>
                        </m:sSupPr>
                        <m:e>
                          <m:r>
                            <a:rPr lang="en-AU" sz="3600" i="1" kern="100">
                              <a:effectLst/>
                              <a:latin typeface="Cambria Math" panose="02040503050406030204" pitchFamily="18" charset="0"/>
                              <a:ea typeface="Aptos" panose="020B0004020202020204" pitchFamily="34" charset="0"/>
                              <a:cs typeface="Arial" panose="020B0604020202020204" pitchFamily="34" charset="0"/>
                            </a:rPr>
                            <m:t>𝑘𝑚</m:t>
                          </m:r>
                        </m:e>
                        <m:sup>
                          <m:r>
                            <a:rPr lang="en-AU" sz="3600" i="1" kern="100">
                              <a:effectLst/>
                              <a:latin typeface="Cambria Math" panose="02040503050406030204" pitchFamily="18" charset="0"/>
                              <a:ea typeface="Aptos" panose="020B0004020202020204" pitchFamily="34" charset="0"/>
                              <a:cs typeface="Arial" panose="020B0604020202020204" pitchFamily="34" charset="0"/>
                            </a:rPr>
                            <m:t>2</m:t>
                          </m:r>
                        </m:sup>
                      </m:sSup>
                    </m:oMath>
                  </m:oMathPara>
                </a14:m>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p:txBody>
          </p:sp>
        </mc:Choice>
        <mc:Fallback xmlns="">
          <p:sp>
            <p:nvSpPr>
              <p:cNvPr id="20" name="TextBox 19">
                <a:extLst>
                  <a:ext uri="{FF2B5EF4-FFF2-40B4-BE49-F238E27FC236}">
                    <a16:creationId xmlns:a16="http://schemas.microsoft.com/office/drawing/2014/main" id="{F3724E42-A0E5-A096-B04D-70943B6985DD}"/>
                  </a:ext>
                </a:extLst>
              </p:cNvPr>
              <p:cNvSpPr txBox="1">
                <a:spLocks noRot="1" noChangeAspect="1" noMove="1" noResize="1" noEditPoints="1" noAdjustHandles="1" noChangeArrowheads="1" noChangeShapeType="1" noTextEdit="1"/>
              </p:cNvSpPr>
              <p:nvPr/>
            </p:nvSpPr>
            <p:spPr>
              <a:xfrm>
                <a:off x="9715832" y="3673680"/>
                <a:ext cx="5709186" cy="4034822"/>
              </a:xfrm>
              <a:prstGeom prst="rect">
                <a:avLst/>
              </a:prstGeom>
              <a:blipFill>
                <a:blip r:embed="rId5"/>
                <a:stretch>
                  <a:fillRect l="-1333"/>
                </a:stretch>
              </a:blipFill>
            </p:spPr>
            <p:txBody>
              <a:bodyPr/>
              <a:lstStyle/>
              <a:p>
                <a:r>
                  <a:rPr lang="en-US">
                    <a:noFill/>
                  </a:rPr>
                  <a:t> </a:t>
                </a:r>
              </a:p>
            </p:txBody>
          </p:sp>
        </mc:Fallback>
      </mc:AlternateContent>
      <p:sp>
        <p:nvSpPr>
          <p:cNvPr id="22" name="TextBox 21">
            <a:extLst>
              <a:ext uri="{FF2B5EF4-FFF2-40B4-BE49-F238E27FC236}">
                <a16:creationId xmlns:a16="http://schemas.microsoft.com/office/drawing/2014/main" id="{164FEADA-93DF-E3AC-96BD-D01C2FA8D8EF}"/>
              </a:ext>
            </a:extLst>
          </p:cNvPr>
          <p:cNvSpPr txBox="1"/>
          <p:nvPr/>
        </p:nvSpPr>
        <p:spPr>
          <a:xfrm>
            <a:off x="3982512" y="8965488"/>
            <a:ext cx="13748804" cy="646331"/>
          </a:xfrm>
          <a:prstGeom prst="rect">
            <a:avLst/>
          </a:prstGeom>
          <a:noFill/>
        </p:spPr>
        <p:txBody>
          <a:bodyPr wrap="square">
            <a:spAutoFit/>
          </a:bodyPr>
          <a:lstStyle/>
          <a:p>
            <a:pPr>
              <a:buNone/>
            </a:pPr>
            <a:r>
              <a:rPr lang="en-AU" sz="3600" i="1" dirty="0">
                <a:solidFill>
                  <a:srgbClr val="FF0000"/>
                </a:solidFill>
                <a:effectLst/>
                <a:latin typeface="Arial" panose="020B0604020202020204" pitchFamily="34" charset="0"/>
                <a:ea typeface="Times New Roman" panose="02020603050405020304" pitchFamily="18" charset="0"/>
              </a:rPr>
              <a:t>*Make sure your calculator is in degrees mode for this course*</a:t>
            </a:r>
            <a:r>
              <a:rPr lang="en-AU" sz="3600" dirty="0">
                <a:solidFill>
                  <a:srgbClr val="FF0000"/>
                </a:solidFill>
                <a:effectLst/>
              </a:rPr>
              <a:t> </a:t>
            </a:r>
            <a:endParaRPr lang="en-US" sz="3600" dirty="0">
              <a:solidFill>
                <a:srgbClr val="FF0000"/>
              </a:solidFill>
            </a:endParaRPr>
          </a:p>
        </p:txBody>
      </p:sp>
    </p:spTree>
    <p:extLst>
      <p:ext uri="{BB962C8B-B14F-4D97-AF65-F5344CB8AC3E}">
        <p14:creationId xmlns:p14="http://schemas.microsoft.com/office/powerpoint/2010/main" val="3178478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48F0EF-79F1-B163-B139-B2202B630041}"/>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50DD66DC-E55B-8D68-4958-AA6D40C7E713}"/>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A7DF00F6-0747-3B47-994E-41DE83931FB1}"/>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E43337A1-DE40-67EA-80BE-46F40DEFC576}"/>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765A27F0-07A5-B0DA-2EC8-B3D3C1D29530}"/>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AE4589BC-8B7C-2C48-5847-13192CC7BFB0}"/>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1F6B7FB4-724D-20C4-7ADC-46988F5E73B5}"/>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DDF2837A-0C4B-1E37-43E7-22CCCCAFFC79}"/>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8</a:t>
            </a:r>
          </a:p>
        </p:txBody>
      </p:sp>
      <p:sp>
        <p:nvSpPr>
          <p:cNvPr id="17" name="Freeform 5">
            <a:extLst>
              <a:ext uri="{FF2B5EF4-FFF2-40B4-BE49-F238E27FC236}">
                <a16:creationId xmlns:a16="http://schemas.microsoft.com/office/drawing/2014/main" id="{4C7EB314-A90D-8BE0-24AE-00BFBA45F949}"/>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6838DE8D-98F9-5190-C5D1-025E94D77ABE}"/>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AREA</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42D214C5-B6D1-13D7-21E5-679CC8D3B5FF}"/>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examples.</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descr="A black and white logo of a person reading a book&#10;&#10;AI-generated content may be incorrect.">
            <a:extLst>
              <a:ext uri="{FF2B5EF4-FFF2-40B4-BE49-F238E27FC236}">
                <a16:creationId xmlns:a16="http://schemas.microsoft.com/office/drawing/2014/main" id="{77E5D1AB-C992-1AC6-EB7B-BB7239ADD4AC}"/>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12" name="TextBox 11">
            <a:extLst>
              <a:ext uri="{FF2B5EF4-FFF2-40B4-BE49-F238E27FC236}">
                <a16:creationId xmlns:a16="http://schemas.microsoft.com/office/drawing/2014/main" id="{30EFC65D-BE9B-9547-AEC1-7A2BF1845644}"/>
              </a:ext>
            </a:extLst>
          </p:cNvPr>
          <p:cNvSpPr txBox="1"/>
          <p:nvPr/>
        </p:nvSpPr>
        <p:spPr>
          <a:xfrm>
            <a:off x="2304115" y="1790700"/>
            <a:ext cx="14002685" cy="646331"/>
          </a:xfrm>
          <a:prstGeom prst="rect">
            <a:avLst/>
          </a:prstGeom>
          <a:noFill/>
        </p:spPr>
        <p:txBody>
          <a:bodyPr wrap="square">
            <a:spAutoFit/>
          </a:bodyPr>
          <a:lstStyle/>
          <a:p>
            <a:r>
              <a:rPr lang="en-AU" sz="3600" dirty="0">
                <a:solidFill>
                  <a:srgbClr val="000000"/>
                </a:solidFill>
                <a:effectLst/>
                <a:latin typeface="Arial" panose="020B0604020202020204" pitchFamily="34" charset="0"/>
                <a:ea typeface="Aptos" panose="020B0004020202020204" pitchFamily="34" charset="0"/>
                <a:cs typeface="Arial" panose="020B0604020202020204" pitchFamily="34" charset="0"/>
              </a:rPr>
              <a:t>Use an appropriate formula to find the areas of the triangles.</a:t>
            </a:r>
            <a:r>
              <a:rPr lang="en-AU" sz="3600" dirty="0">
                <a:effectLst/>
                <a:latin typeface="Arial" panose="020B0604020202020204" pitchFamily="34" charset="0"/>
                <a:cs typeface="Arial" panose="020B0604020202020204" pitchFamily="34" charset="0"/>
              </a:rPr>
              <a:t> </a:t>
            </a:r>
            <a:endParaRPr lang="en-US" sz="3600" dirty="0">
              <a:latin typeface="Arial" panose="020B0604020202020204" pitchFamily="34" charset="0"/>
              <a:cs typeface="Arial" panose="020B0604020202020204" pitchFamily="34" charset="0"/>
            </a:endParaRPr>
          </a:p>
        </p:txBody>
      </p:sp>
      <p:pic>
        <p:nvPicPr>
          <p:cNvPr id="7" name="Picture 6" descr="A triangle with the size of the triangle&#10;&#10;AI-generated content may be incorrect.">
            <a:extLst>
              <a:ext uri="{FF2B5EF4-FFF2-40B4-BE49-F238E27FC236}">
                <a16:creationId xmlns:a16="http://schemas.microsoft.com/office/drawing/2014/main" id="{AB61D762-2C51-EE02-FD28-5A400260109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14600" y="3306705"/>
            <a:ext cx="6200504" cy="4358119"/>
          </a:xfrm>
          <a:prstGeom prst="rect">
            <a:avLst/>
          </a:prstGeom>
        </p:spPr>
      </p:pic>
      <p:sp>
        <p:nvSpPr>
          <p:cNvPr id="13" name="TextBox 12">
            <a:extLst>
              <a:ext uri="{FF2B5EF4-FFF2-40B4-BE49-F238E27FC236}">
                <a16:creationId xmlns:a16="http://schemas.microsoft.com/office/drawing/2014/main" id="{06DEEB85-B9A9-9953-ED4C-1D4042A51B2C}"/>
              </a:ext>
            </a:extLst>
          </p:cNvPr>
          <p:cNvSpPr txBox="1"/>
          <p:nvPr/>
        </p:nvSpPr>
        <p:spPr>
          <a:xfrm>
            <a:off x="2694222" y="3374768"/>
            <a:ext cx="930574" cy="769441"/>
          </a:xfrm>
          <a:prstGeom prst="rect">
            <a:avLst/>
          </a:prstGeom>
          <a:noFill/>
        </p:spPr>
        <p:txBody>
          <a:bodyPr wrap="square">
            <a:spAutoFit/>
          </a:bodyPr>
          <a:lstStyle/>
          <a:p>
            <a:r>
              <a:rPr lang="en-AU" sz="4400" b="1" u="sng" dirty="0">
                <a:solidFill>
                  <a:srgbClr val="FF0000"/>
                </a:solidFill>
                <a:latin typeface="Arial" panose="020B0604020202020204" pitchFamily="34" charset="0"/>
                <a:cs typeface="Arial" panose="020B0604020202020204" pitchFamily="34" charset="0"/>
              </a:rPr>
              <a:t>3.</a:t>
            </a:r>
            <a:endParaRPr lang="en-US" sz="4400" b="1" u="sng" dirty="0">
              <a:solidFill>
                <a:srgbClr val="FF0000"/>
              </a:solidFill>
            </a:endParaRPr>
          </a:p>
        </p:txBody>
      </p:sp>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B030D930-5BF6-EBDB-C336-F7F3C1ACE480}"/>
                  </a:ext>
                </a:extLst>
              </p:cNvPr>
              <p:cNvSpPr txBox="1"/>
              <p:nvPr/>
            </p:nvSpPr>
            <p:spPr>
              <a:xfrm>
                <a:off x="10148158" y="3808006"/>
                <a:ext cx="7244333" cy="2670988"/>
              </a:xfrm>
              <a:prstGeom prst="rect">
                <a:avLst/>
              </a:prstGeom>
              <a:noFill/>
            </p:spPr>
            <p:txBody>
              <a:bodyPr wrap="square">
                <a:spAutoFit/>
              </a:bodyPr>
              <a:lstStyle/>
              <a:p>
                <a:pPr>
                  <a:lnSpc>
                    <a:spcPct val="150000"/>
                  </a:lnSpc>
                  <a:buNone/>
                </a:pPr>
                <a14:m>
                  <m:oMathPara xmlns:m="http://schemas.openxmlformats.org/officeDocument/2006/math">
                    <m:oMathParaPr>
                      <m:jc m:val="left"/>
                    </m:oMathParaPr>
                    <m:oMath xmlns:m="http://schemas.openxmlformats.org/officeDocument/2006/math">
                      <m:r>
                        <a:rPr lang="en-AU" sz="3600" i="1" kern="100" smtClean="0">
                          <a:effectLst/>
                          <a:latin typeface="Cambria Math" panose="02040503050406030204" pitchFamily="18" charset="0"/>
                          <a:ea typeface="Aptos" panose="020B0004020202020204" pitchFamily="34" charset="0"/>
                          <a:cs typeface="Arial" panose="020B0604020202020204" pitchFamily="34" charset="0"/>
                        </a:rPr>
                        <m:t>𝑠</m:t>
                      </m:r>
                      <m:r>
                        <a:rPr lang="en-AU" sz="3600" i="1" kern="100" smtClean="0">
                          <a:effectLst/>
                          <a:latin typeface="Cambria Math" panose="02040503050406030204" pitchFamily="18" charset="0"/>
                          <a:ea typeface="Aptos" panose="020B0004020202020204" pitchFamily="34" charset="0"/>
                          <a:cs typeface="Arial" panose="020B0604020202020204" pitchFamily="34" charset="0"/>
                        </a:rPr>
                        <m:t>=</m:t>
                      </m:r>
                      <m:d>
                        <m:dPr>
                          <m:ctrlPr>
                            <a:rPr lang="en-AU" sz="3600" i="1" kern="100">
                              <a:effectLst/>
                              <a:latin typeface="Cambria Math" panose="02040503050406030204" pitchFamily="18" charset="0"/>
                              <a:ea typeface="Aptos" panose="020B0004020202020204" pitchFamily="34" charset="0"/>
                              <a:cs typeface="Arial" panose="020B0604020202020204" pitchFamily="34" charset="0"/>
                            </a:rPr>
                          </m:ctrlPr>
                        </m:dPr>
                        <m:e>
                          <m:r>
                            <a:rPr lang="en-AU" sz="3600" i="1" kern="100">
                              <a:effectLst/>
                              <a:latin typeface="Cambria Math" panose="02040503050406030204" pitchFamily="18" charset="0"/>
                              <a:ea typeface="Aptos" panose="020B0004020202020204" pitchFamily="34" charset="0"/>
                              <a:cs typeface="Arial" panose="020B0604020202020204" pitchFamily="34" charset="0"/>
                            </a:rPr>
                            <m:t>6+5+7</m:t>
                          </m:r>
                        </m:e>
                      </m:d>
                      <m:r>
                        <a:rPr lang="en-AU" sz="3600" i="1" kern="100">
                          <a:effectLst/>
                          <a:latin typeface="Cambria Math" panose="02040503050406030204" pitchFamily="18" charset="0"/>
                          <a:ea typeface="Aptos" panose="020B0004020202020204" pitchFamily="34" charset="0"/>
                          <a:cs typeface="Arial" panose="020B0604020202020204" pitchFamily="34" charset="0"/>
                        </a:rPr>
                        <m:t>÷2=9</m:t>
                      </m:r>
                    </m:oMath>
                  </m:oMathPara>
                </a14:m>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50000"/>
                  </a:lnSpc>
                  <a:buNone/>
                </a:pPr>
                <a14:m>
                  <m:oMathPara xmlns:m="http://schemas.openxmlformats.org/officeDocument/2006/math">
                    <m:oMathParaPr>
                      <m:jc m:val="left"/>
                    </m:oMathParaPr>
                    <m:oMath xmlns:m="http://schemas.openxmlformats.org/officeDocument/2006/math">
                      <m:r>
                        <a:rPr lang="en-AU" sz="3600" i="1" kern="100">
                          <a:effectLst/>
                          <a:latin typeface="Cambria Math" panose="02040503050406030204" pitchFamily="18" charset="0"/>
                          <a:ea typeface="Aptos" panose="020B0004020202020204" pitchFamily="34" charset="0"/>
                          <a:cs typeface="Arial" panose="020B0604020202020204" pitchFamily="34" charset="0"/>
                        </a:rPr>
                        <m:t>𝐴</m:t>
                      </m:r>
                      <m:r>
                        <a:rPr lang="en-AU" sz="3600" i="1" kern="100">
                          <a:effectLst/>
                          <a:latin typeface="Cambria Math" panose="02040503050406030204" pitchFamily="18" charset="0"/>
                          <a:ea typeface="Aptos" panose="020B0004020202020204" pitchFamily="34" charset="0"/>
                          <a:cs typeface="Arial" panose="020B0604020202020204" pitchFamily="34" charset="0"/>
                        </a:rPr>
                        <m:t>=</m:t>
                      </m:r>
                      <m:rad>
                        <m:radPr>
                          <m:degHide m:val="on"/>
                          <m:ctrlPr>
                            <a:rPr lang="en-AU" sz="3600" i="1" kern="100">
                              <a:effectLst/>
                              <a:latin typeface="Cambria Math" panose="02040503050406030204" pitchFamily="18" charset="0"/>
                              <a:ea typeface="Aptos" panose="020B0004020202020204" pitchFamily="34" charset="0"/>
                              <a:cs typeface="Arial" panose="020B0604020202020204" pitchFamily="34" charset="0"/>
                            </a:rPr>
                          </m:ctrlPr>
                        </m:radPr>
                        <m:deg/>
                        <m:e>
                          <m:r>
                            <a:rPr lang="en-AU" sz="3600" i="1" kern="100">
                              <a:effectLst/>
                              <a:latin typeface="Cambria Math" panose="02040503050406030204" pitchFamily="18" charset="0"/>
                              <a:ea typeface="Aptos" panose="020B0004020202020204" pitchFamily="34" charset="0"/>
                              <a:cs typeface="Arial" panose="020B0604020202020204" pitchFamily="34" charset="0"/>
                            </a:rPr>
                            <m:t>9(9−6)(9−5)(9−7)</m:t>
                          </m:r>
                        </m:e>
                      </m:rad>
                    </m:oMath>
                  </m:oMathPara>
                </a14:m>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50000"/>
                  </a:lnSpc>
                  <a:buNone/>
                </a:pPr>
                <a14:m>
                  <m:oMath xmlns:m="http://schemas.openxmlformats.org/officeDocument/2006/math">
                    <m:r>
                      <a:rPr lang="en-AU" sz="3600" i="1">
                        <a:effectLst/>
                        <a:latin typeface="Cambria Math" panose="02040503050406030204" pitchFamily="18" charset="0"/>
                        <a:ea typeface="Aptos" panose="020B0004020202020204" pitchFamily="34" charset="0"/>
                        <a:cs typeface="Arial" panose="020B0604020202020204" pitchFamily="34" charset="0"/>
                      </a:rPr>
                      <m:t>𝐴</m:t>
                    </m:r>
                    <m:r>
                      <a:rPr lang="en-AU" sz="3600" i="1">
                        <a:effectLst/>
                        <a:latin typeface="Cambria Math" panose="02040503050406030204" pitchFamily="18" charset="0"/>
                        <a:ea typeface="Aptos" panose="020B0004020202020204" pitchFamily="34" charset="0"/>
                        <a:cs typeface="Arial" panose="020B0604020202020204" pitchFamily="34" charset="0"/>
                      </a:rPr>
                      <m:t>=14.70</m:t>
                    </m:r>
                    <m:sSup>
                      <m:sSupPr>
                        <m:ctrlPr>
                          <a:rPr lang="en-AU" sz="3600" i="1">
                            <a:effectLst/>
                            <a:latin typeface="Cambria Math" panose="02040503050406030204" pitchFamily="18" charset="0"/>
                            <a:cs typeface="Arial" panose="020B0604020202020204" pitchFamily="34" charset="0"/>
                          </a:rPr>
                        </m:ctrlPr>
                      </m:sSupPr>
                      <m:e>
                        <m:r>
                          <a:rPr lang="en-AU" sz="3600" i="1">
                            <a:effectLst/>
                            <a:latin typeface="Cambria Math" panose="02040503050406030204" pitchFamily="18" charset="0"/>
                            <a:ea typeface="Aptos" panose="020B0004020202020204" pitchFamily="34" charset="0"/>
                            <a:cs typeface="Arial" panose="020B0604020202020204" pitchFamily="34" charset="0"/>
                          </a:rPr>
                          <m:t>𝑘𝑚</m:t>
                        </m:r>
                      </m:e>
                      <m:sup>
                        <m:r>
                          <a:rPr lang="en-AU" sz="3600" i="1">
                            <a:effectLst/>
                            <a:latin typeface="Cambria Math" panose="02040503050406030204" pitchFamily="18" charset="0"/>
                            <a:ea typeface="Aptos" panose="020B0004020202020204" pitchFamily="34" charset="0"/>
                            <a:cs typeface="Arial" panose="020B0604020202020204" pitchFamily="34" charset="0"/>
                          </a:rPr>
                          <m:t>2</m:t>
                        </m:r>
                      </m:sup>
                    </m:sSup>
                  </m:oMath>
                </a14:m>
                <a:r>
                  <a:rPr lang="en-AU" sz="3600" dirty="0">
                    <a:effectLst/>
                  </a:rPr>
                  <a:t> </a:t>
                </a:r>
                <a:endParaRPr lang="en-US" sz="3600" dirty="0"/>
              </a:p>
            </p:txBody>
          </p:sp>
        </mc:Choice>
        <mc:Fallback xmlns="">
          <p:sp>
            <p:nvSpPr>
              <p:cNvPr id="19" name="TextBox 18">
                <a:extLst>
                  <a:ext uri="{FF2B5EF4-FFF2-40B4-BE49-F238E27FC236}">
                    <a16:creationId xmlns:a16="http://schemas.microsoft.com/office/drawing/2014/main" id="{B030D930-5BF6-EBDB-C336-F7F3C1ACE480}"/>
                  </a:ext>
                </a:extLst>
              </p:cNvPr>
              <p:cNvSpPr txBox="1">
                <a:spLocks noRot="1" noChangeAspect="1" noMove="1" noResize="1" noEditPoints="1" noAdjustHandles="1" noChangeArrowheads="1" noChangeShapeType="1" noTextEdit="1"/>
              </p:cNvSpPr>
              <p:nvPr/>
            </p:nvSpPr>
            <p:spPr>
              <a:xfrm>
                <a:off x="10148158" y="3808006"/>
                <a:ext cx="7244333" cy="2670988"/>
              </a:xfrm>
              <a:prstGeom prst="rect">
                <a:avLst/>
              </a:prstGeom>
              <a:blipFill>
                <a:blip r:embed="rId5"/>
                <a:stretch>
                  <a:fillRect l="-1051"/>
                </a:stretch>
              </a:blipFill>
            </p:spPr>
            <p:txBody>
              <a:bodyPr/>
              <a:lstStyle/>
              <a:p>
                <a:r>
                  <a:rPr lang="en-US">
                    <a:noFill/>
                  </a:rPr>
                  <a:t> </a:t>
                </a:r>
              </a:p>
            </p:txBody>
          </p:sp>
        </mc:Fallback>
      </mc:AlternateContent>
    </p:spTree>
    <p:extLst>
      <p:ext uri="{BB962C8B-B14F-4D97-AF65-F5344CB8AC3E}">
        <p14:creationId xmlns:p14="http://schemas.microsoft.com/office/powerpoint/2010/main" val="16875673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1B0A49-1378-7AD2-589D-4687D44F6D2E}"/>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A5D5A58D-DB6F-9D5C-8106-BAD4333FC9AB}"/>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6084DA59-C49B-B903-EC93-A5F432B68214}"/>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AD838651-27ED-0774-EEC8-4C7B1451B19C}"/>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A511BF17-3F9D-4DAC-8C31-598510715502}"/>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B55874C8-EB0F-0D3B-DFCD-B838E51EF1D5}"/>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F5FC41D9-5B26-504E-B557-0381BBC0FD37}"/>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7384597F-E40A-B320-344C-4CE32F4AD3AE}"/>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8</a:t>
            </a:r>
          </a:p>
        </p:txBody>
      </p:sp>
      <p:sp>
        <p:nvSpPr>
          <p:cNvPr id="17" name="Freeform 5">
            <a:extLst>
              <a:ext uri="{FF2B5EF4-FFF2-40B4-BE49-F238E27FC236}">
                <a16:creationId xmlns:a16="http://schemas.microsoft.com/office/drawing/2014/main" id="{555EF9AB-39AE-B3F8-07AE-0EAAB39627D1}"/>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4415A6CD-EF8D-A657-61BC-BC8E2B02CFBA}"/>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AREA</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89AC7D15-210C-29DD-99A9-1A53908B0CD7}"/>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2" name="TextBox 11">
            <a:extLst>
              <a:ext uri="{FF2B5EF4-FFF2-40B4-BE49-F238E27FC236}">
                <a16:creationId xmlns:a16="http://schemas.microsoft.com/office/drawing/2014/main" id="{1A38B670-A017-3008-C5DD-BDBAB9F0BD6B}"/>
              </a:ext>
            </a:extLst>
          </p:cNvPr>
          <p:cNvSpPr txBox="1"/>
          <p:nvPr/>
        </p:nvSpPr>
        <p:spPr>
          <a:xfrm>
            <a:off x="2304115" y="1790700"/>
            <a:ext cx="14002685" cy="646331"/>
          </a:xfrm>
          <a:prstGeom prst="rect">
            <a:avLst/>
          </a:prstGeom>
          <a:noFill/>
        </p:spPr>
        <p:txBody>
          <a:bodyPr wrap="square">
            <a:spAutoFit/>
          </a:bodyPr>
          <a:lstStyle/>
          <a:p>
            <a:r>
              <a:rPr lang="en-AU" sz="3600" dirty="0">
                <a:solidFill>
                  <a:srgbClr val="000000"/>
                </a:solidFill>
                <a:effectLst/>
                <a:latin typeface="Arial" panose="020B0604020202020204" pitchFamily="34" charset="0"/>
                <a:ea typeface="Aptos" panose="020B0004020202020204" pitchFamily="34" charset="0"/>
                <a:cs typeface="Arial" panose="020B0604020202020204" pitchFamily="34" charset="0"/>
              </a:rPr>
              <a:t>Use an appropriate formula to find the areas of the triangles.</a:t>
            </a:r>
            <a:r>
              <a:rPr lang="en-AU" sz="3600" dirty="0">
                <a:effectLst/>
                <a:latin typeface="Arial" panose="020B0604020202020204" pitchFamily="34" charset="0"/>
                <a:cs typeface="Arial" panose="020B0604020202020204" pitchFamily="34" charset="0"/>
              </a:rPr>
              <a:t> </a:t>
            </a:r>
            <a:endParaRPr lang="en-US" sz="3600" dirty="0">
              <a:latin typeface="Arial" panose="020B0604020202020204" pitchFamily="34" charset="0"/>
              <a:cs typeface="Arial" panose="020B0604020202020204" pitchFamily="34" charset="0"/>
            </a:endParaRPr>
          </a:p>
        </p:txBody>
      </p:sp>
      <p:pic>
        <p:nvPicPr>
          <p:cNvPr id="11" name="Picture 10" descr="A triangle with a straight line&#10;&#10;AI-generated content may be incorrect.">
            <a:extLst>
              <a:ext uri="{FF2B5EF4-FFF2-40B4-BE49-F238E27FC236}">
                <a16:creationId xmlns:a16="http://schemas.microsoft.com/office/drawing/2014/main" id="{BCC58936-740D-F6A2-4961-BF2724B8AC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64405" y="3275231"/>
            <a:ext cx="5184195" cy="3466041"/>
          </a:xfrm>
          <a:prstGeom prst="rect">
            <a:avLst/>
          </a:prstGeom>
        </p:spPr>
      </p:pic>
      <p:sp>
        <p:nvSpPr>
          <p:cNvPr id="15" name="TextBox 14">
            <a:extLst>
              <a:ext uri="{FF2B5EF4-FFF2-40B4-BE49-F238E27FC236}">
                <a16:creationId xmlns:a16="http://schemas.microsoft.com/office/drawing/2014/main" id="{444CA816-9941-B43D-64F9-6D8FCFAEB203}"/>
              </a:ext>
            </a:extLst>
          </p:cNvPr>
          <p:cNvSpPr txBox="1"/>
          <p:nvPr/>
        </p:nvSpPr>
        <p:spPr>
          <a:xfrm>
            <a:off x="2694222" y="3374768"/>
            <a:ext cx="930574" cy="769441"/>
          </a:xfrm>
          <a:prstGeom prst="rect">
            <a:avLst/>
          </a:prstGeom>
          <a:noFill/>
        </p:spPr>
        <p:txBody>
          <a:bodyPr wrap="square">
            <a:spAutoFit/>
          </a:bodyPr>
          <a:lstStyle/>
          <a:p>
            <a:r>
              <a:rPr lang="en-AU" sz="4400" b="1" u="sng" dirty="0">
                <a:solidFill>
                  <a:srgbClr val="FF0000"/>
                </a:solidFill>
                <a:latin typeface="Arial" panose="020B0604020202020204" pitchFamily="34" charset="0"/>
                <a:cs typeface="Arial" panose="020B0604020202020204" pitchFamily="34" charset="0"/>
              </a:rPr>
              <a:t>1.</a:t>
            </a:r>
            <a:endParaRPr lang="en-US" sz="4400" b="1" u="sng" dirty="0">
              <a:solidFill>
                <a:srgbClr val="FF0000"/>
              </a:solidFill>
            </a:endParaRPr>
          </a:p>
        </p:txBody>
      </p:sp>
      <p:pic>
        <p:nvPicPr>
          <p:cNvPr id="18" name="Picture 17" descr="A black and white circle with two people&#10;&#10;AI-generated content may be incorrect.">
            <a:extLst>
              <a:ext uri="{FF2B5EF4-FFF2-40B4-BE49-F238E27FC236}">
                <a16:creationId xmlns:a16="http://schemas.microsoft.com/office/drawing/2014/main" id="{218E050E-D392-5952-49EA-310386115F46}"/>
              </a:ext>
            </a:extLst>
          </p:cNvPr>
          <p:cNvPicPr>
            <a:picLocks noChangeAspect="1"/>
          </p:cNvPicPr>
          <p:nvPr/>
        </p:nvPicPr>
        <p:blipFill>
          <a:blip r:embed="rId4"/>
          <a:stretch>
            <a:fillRect/>
          </a:stretch>
        </p:blipFill>
        <p:spPr>
          <a:xfrm>
            <a:off x="16306800" y="88548"/>
            <a:ext cx="1866583" cy="1866583"/>
          </a:xfrm>
          <a:prstGeom prst="rect">
            <a:avLst/>
          </a:prstGeom>
        </p:spPr>
      </p:pic>
    </p:spTree>
    <p:extLst>
      <p:ext uri="{BB962C8B-B14F-4D97-AF65-F5344CB8AC3E}">
        <p14:creationId xmlns:p14="http://schemas.microsoft.com/office/powerpoint/2010/main" val="39280105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C256AC-ECF1-DD02-2053-81AFBFF87416}"/>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1C92CB7F-3021-AC61-1BE3-5238B5DBC3A9}"/>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43A48F0F-AD48-7482-CD62-CF9B194DB45D}"/>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42D4E4EA-0607-9A3E-0E8F-496F10E484E2}"/>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61626123-8AF7-4B6B-5BDA-3E4265489172}"/>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8D2464FE-0FEF-6E0E-91A5-91BE347771C1}"/>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DE939C1B-5C62-ED57-1455-AA7C6DF20C25}"/>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3074FF5C-9106-CC59-B3C7-99CD54971861}"/>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8</a:t>
            </a:r>
          </a:p>
        </p:txBody>
      </p:sp>
      <p:sp>
        <p:nvSpPr>
          <p:cNvPr id="17" name="Freeform 5">
            <a:extLst>
              <a:ext uri="{FF2B5EF4-FFF2-40B4-BE49-F238E27FC236}">
                <a16:creationId xmlns:a16="http://schemas.microsoft.com/office/drawing/2014/main" id="{D593BF35-DA9B-E7B2-C37C-6627A912B7CE}"/>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850840CB-4029-9382-520A-8BEE9AB0DA9F}"/>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AREA</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63504986-3E40-2119-6555-23BDEAB3EC89}"/>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2" name="TextBox 11">
            <a:extLst>
              <a:ext uri="{FF2B5EF4-FFF2-40B4-BE49-F238E27FC236}">
                <a16:creationId xmlns:a16="http://schemas.microsoft.com/office/drawing/2014/main" id="{6A1AE950-5D2F-227D-362B-5911436AFFB5}"/>
              </a:ext>
            </a:extLst>
          </p:cNvPr>
          <p:cNvSpPr txBox="1"/>
          <p:nvPr/>
        </p:nvSpPr>
        <p:spPr>
          <a:xfrm>
            <a:off x="2304115" y="1790700"/>
            <a:ext cx="14002685" cy="646331"/>
          </a:xfrm>
          <a:prstGeom prst="rect">
            <a:avLst/>
          </a:prstGeom>
          <a:noFill/>
        </p:spPr>
        <p:txBody>
          <a:bodyPr wrap="square">
            <a:spAutoFit/>
          </a:bodyPr>
          <a:lstStyle/>
          <a:p>
            <a:r>
              <a:rPr lang="en-AU" sz="3600" dirty="0">
                <a:solidFill>
                  <a:srgbClr val="000000"/>
                </a:solidFill>
                <a:effectLst/>
                <a:latin typeface="Arial" panose="020B0604020202020204" pitchFamily="34" charset="0"/>
                <a:ea typeface="Aptos" panose="020B0004020202020204" pitchFamily="34" charset="0"/>
                <a:cs typeface="Arial" panose="020B0604020202020204" pitchFamily="34" charset="0"/>
              </a:rPr>
              <a:t>Use an appropriate formula to find the areas of the triangles.</a:t>
            </a:r>
            <a:r>
              <a:rPr lang="en-AU" sz="3600" dirty="0">
                <a:effectLst/>
                <a:latin typeface="Arial" panose="020B0604020202020204" pitchFamily="34" charset="0"/>
                <a:cs typeface="Arial" panose="020B0604020202020204" pitchFamily="34" charset="0"/>
              </a:rPr>
              <a:t> </a:t>
            </a:r>
            <a:endParaRPr lang="en-US" sz="3600" dirty="0">
              <a:latin typeface="Arial" panose="020B0604020202020204" pitchFamily="34" charset="0"/>
              <a:cs typeface="Arial" panose="020B0604020202020204" pitchFamily="34" charset="0"/>
            </a:endParaRPr>
          </a:p>
        </p:txBody>
      </p:sp>
      <p:sp>
        <p:nvSpPr>
          <p:cNvPr id="15" name="TextBox 14">
            <a:extLst>
              <a:ext uri="{FF2B5EF4-FFF2-40B4-BE49-F238E27FC236}">
                <a16:creationId xmlns:a16="http://schemas.microsoft.com/office/drawing/2014/main" id="{2536D6E8-C360-AF7C-BD87-C9DE97EEB9AA}"/>
              </a:ext>
            </a:extLst>
          </p:cNvPr>
          <p:cNvSpPr txBox="1"/>
          <p:nvPr/>
        </p:nvSpPr>
        <p:spPr>
          <a:xfrm>
            <a:off x="2694222" y="3374768"/>
            <a:ext cx="930574" cy="769441"/>
          </a:xfrm>
          <a:prstGeom prst="rect">
            <a:avLst/>
          </a:prstGeom>
          <a:noFill/>
        </p:spPr>
        <p:txBody>
          <a:bodyPr wrap="square">
            <a:spAutoFit/>
          </a:bodyPr>
          <a:lstStyle/>
          <a:p>
            <a:r>
              <a:rPr lang="en-AU" sz="4400" b="1" u="sng" dirty="0">
                <a:solidFill>
                  <a:srgbClr val="FF0000"/>
                </a:solidFill>
                <a:latin typeface="Arial" panose="020B0604020202020204" pitchFamily="34" charset="0"/>
                <a:cs typeface="Arial" panose="020B0604020202020204" pitchFamily="34" charset="0"/>
              </a:rPr>
              <a:t>2.</a:t>
            </a:r>
            <a:endParaRPr lang="en-US" sz="4400" b="1" u="sng" dirty="0">
              <a:solidFill>
                <a:srgbClr val="FF0000"/>
              </a:solidFill>
            </a:endParaRPr>
          </a:p>
        </p:txBody>
      </p:sp>
      <p:pic>
        <p:nvPicPr>
          <p:cNvPr id="7" name="Picture 6" descr="A triangle with numbers and a few angles&#10;&#10;AI-generated content may be incorrect.">
            <a:extLst>
              <a:ext uri="{FF2B5EF4-FFF2-40B4-BE49-F238E27FC236}">
                <a16:creationId xmlns:a16="http://schemas.microsoft.com/office/drawing/2014/main" id="{93C13675-7E9D-E9E6-0697-BA9172163E1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58833" y="3731327"/>
            <a:ext cx="5193030" cy="4289153"/>
          </a:xfrm>
          <a:prstGeom prst="rect">
            <a:avLst/>
          </a:prstGeom>
        </p:spPr>
      </p:pic>
      <p:pic>
        <p:nvPicPr>
          <p:cNvPr id="9" name="Picture 8" descr="A black and white circle with two people&#10;&#10;AI-generated content may be incorrect.">
            <a:extLst>
              <a:ext uri="{FF2B5EF4-FFF2-40B4-BE49-F238E27FC236}">
                <a16:creationId xmlns:a16="http://schemas.microsoft.com/office/drawing/2014/main" id="{3867F081-798E-E8B0-39DB-47CCE3C9825E}"/>
              </a:ext>
            </a:extLst>
          </p:cNvPr>
          <p:cNvPicPr>
            <a:picLocks noChangeAspect="1"/>
          </p:cNvPicPr>
          <p:nvPr/>
        </p:nvPicPr>
        <p:blipFill>
          <a:blip r:embed="rId4"/>
          <a:stretch>
            <a:fillRect/>
          </a:stretch>
        </p:blipFill>
        <p:spPr>
          <a:xfrm>
            <a:off x="16306800" y="88548"/>
            <a:ext cx="1866583" cy="1866583"/>
          </a:xfrm>
          <a:prstGeom prst="rect">
            <a:avLst/>
          </a:prstGeom>
        </p:spPr>
      </p:pic>
    </p:spTree>
    <p:extLst>
      <p:ext uri="{BB962C8B-B14F-4D97-AF65-F5344CB8AC3E}">
        <p14:creationId xmlns:p14="http://schemas.microsoft.com/office/powerpoint/2010/main" val="326702153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4E28AB-DE2F-9532-EB71-B12C1CD6E744}"/>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EB943EA1-2E25-0B29-1366-850D3B08E191}"/>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D2DA2592-3433-6817-17C8-1A5A44DCBD14}"/>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430D7C8C-EBC6-83D3-93D5-DBDE1FD4C149}"/>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C03C7181-EAAF-4372-1258-C5C7AA6D8E59}"/>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692DA1C5-64BD-FF8A-05A5-8D98D82FB94E}"/>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F009D2F9-668B-8329-FC9B-364F30BDE52C}"/>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6AA31EA7-C5D5-94CB-5B2C-8AC8BC778F67}"/>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8</a:t>
            </a:r>
          </a:p>
        </p:txBody>
      </p:sp>
      <p:sp>
        <p:nvSpPr>
          <p:cNvPr id="17" name="Freeform 5">
            <a:extLst>
              <a:ext uri="{FF2B5EF4-FFF2-40B4-BE49-F238E27FC236}">
                <a16:creationId xmlns:a16="http://schemas.microsoft.com/office/drawing/2014/main" id="{BA843BFC-1F47-0CFE-BB9E-BEE0E4164193}"/>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62352DE3-70FE-6DE2-B76A-7649E8A85E8E}"/>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AREA</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390B05DB-209F-0ACE-D489-D40638F08145}"/>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2" name="TextBox 11">
            <a:extLst>
              <a:ext uri="{FF2B5EF4-FFF2-40B4-BE49-F238E27FC236}">
                <a16:creationId xmlns:a16="http://schemas.microsoft.com/office/drawing/2014/main" id="{7A5F50E1-9D0C-0AC2-33A4-D273AA2B8FD7}"/>
              </a:ext>
            </a:extLst>
          </p:cNvPr>
          <p:cNvSpPr txBox="1"/>
          <p:nvPr/>
        </p:nvSpPr>
        <p:spPr>
          <a:xfrm>
            <a:off x="2304115" y="1790700"/>
            <a:ext cx="14002685" cy="646331"/>
          </a:xfrm>
          <a:prstGeom prst="rect">
            <a:avLst/>
          </a:prstGeom>
          <a:noFill/>
        </p:spPr>
        <p:txBody>
          <a:bodyPr wrap="square">
            <a:spAutoFit/>
          </a:bodyPr>
          <a:lstStyle/>
          <a:p>
            <a:r>
              <a:rPr lang="en-AU" sz="3600" dirty="0">
                <a:solidFill>
                  <a:srgbClr val="000000"/>
                </a:solidFill>
                <a:effectLst/>
                <a:latin typeface="Arial" panose="020B0604020202020204" pitchFamily="34" charset="0"/>
                <a:ea typeface="Aptos" panose="020B0004020202020204" pitchFamily="34" charset="0"/>
                <a:cs typeface="Arial" panose="020B0604020202020204" pitchFamily="34" charset="0"/>
              </a:rPr>
              <a:t>Use an appropriate formula to find the areas of the triangles.</a:t>
            </a:r>
            <a:r>
              <a:rPr lang="en-AU" sz="3600" dirty="0">
                <a:effectLst/>
                <a:latin typeface="Arial" panose="020B0604020202020204" pitchFamily="34" charset="0"/>
                <a:cs typeface="Arial" panose="020B0604020202020204" pitchFamily="34" charset="0"/>
              </a:rPr>
              <a:t> </a:t>
            </a:r>
            <a:endParaRPr lang="en-US" sz="3600" dirty="0">
              <a:latin typeface="Arial" panose="020B0604020202020204" pitchFamily="34" charset="0"/>
              <a:cs typeface="Arial" panose="020B0604020202020204" pitchFamily="34" charset="0"/>
            </a:endParaRPr>
          </a:p>
        </p:txBody>
      </p:sp>
      <p:sp>
        <p:nvSpPr>
          <p:cNvPr id="15" name="TextBox 14">
            <a:extLst>
              <a:ext uri="{FF2B5EF4-FFF2-40B4-BE49-F238E27FC236}">
                <a16:creationId xmlns:a16="http://schemas.microsoft.com/office/drawing/2014/main" id="{5223D762-1AE6-08EA-A7AF-CFA8EA995A41}"/>
              </a:ext>
            </a:extLst>
          </p:cNvPr>
          <p:cNvSpPr txBox="1"/>
          <p:nvPr/>
        </p:nvSpPr>
        <p:spPr>
          <a:xfrm>
            <a:off x="2694222" y="3374768"/>
            <a:ext cx="930574" cy="769441"/>
          </a:xfrm>
          <a:prstGeom prst="rect">
            <a:avLst/>
          </a:prstGeom>
          <a:noFill/>
        </p:spPr>
        <p:txBody>
          <a:bodyPr wrap="square">
            <a:spAutoFit/>
          </a:bodyPr>
          <a:lstStyle/>
          <a:p>
            <a:r>
              <a:rPr lang="en-AU" sz="4400" b="1" u="sng" dirty="0">
                <a:solidFill>
                  <a:srgbClr val="FF0000"/>
                </a:solidFill>
                <a:latin typeface="Arial" panose="020B0604020202020204" pitchFamily="34" charset="0"/>
                <a:cs typeface="Arial" panose="020B0604020202020204" pitchFamily="34" charset="0"/>
              </a:rPr>
              <a:t>3.</a:t>
            </a:r>
            <a:endParaRPr lang="en-US" sz="4400" b="1" u="sng" dirty="0">
              <a:solidFill>
                <a:srgbClr val="FF0000"/>
              </a:solidFill>
            </a:endParaRPr>
          </a:p>
        </p:txBody>
      </p:sp>
      <p:pic>
        <p:nvPicPr>
          <p:cNvPr id="9" name="Picture 8" descr="A black and white circle with two people&#10;&#10;AI-generated content may be incorrect.">
            <a:extLst>
              <a:ext uri="{FF2B5EF4-FFF2-40B4-BE49-F238E27FC236}">
                <a16:creationId xmlns:a16="http://schemas.microsoft.com/office/drawing/2014/main" id="{DC353827-3871-96AC-C960-BF675E959BA4}"/>
              </a:ext>
            </a:extLst>
          </p:cNvPr>
          <p:cNvPicPr>
            <a:picLocks noChangeAspect="1"/>
          </p:cNvPicPr>
          <p:nvPr/>
        </p:nvPicPr>
        <p:blipFill>
          <a:blip r:embed="rId3"/>
          <a:stretch>
            <a:fillRect/>
          </a:stretch>
        </p:blipFill>
        <p:spPr>
          <a:xfrm>
            <a:off x="16306800" y="88548"/>
            <a:ext cx="1866583" cy="1866583"/>
          </a:xfrm>
          <a:prstGeom prst="rect">
            <a:avLst/>
          </a:prstGeom>
        </p:spPr>
      </p:pic>
      <p:pic>
        <p:nvPicPr>
          <p:cNvPr id="11" name="Picture 10" descr="A black triangle with black text&#10;&#10;AI-generated content may be incorrect.">
            <a:extLst>
              <a:ext uri="{FF2B5EF4-FFF2-40B4-BE49-F238E27FC236}">
                <a16:creationId xmlns:a16="http://schemas.microsoft.com/office/drawing/2014/main" id="{7EF9E0BD-0BDD-DFD9-B8E5-835F9DA6B9A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29218" y="4286911"/>
            <a:ext cx="7599003" cy="4230224"/>
          </a:xfrm>
          <a:prstGeom prst="rect">
            <a:avLst/>
          </a:prstGeom>
        </p:spPr>
      </p:pic>
    </p:spTree>
    <p:extLst>
      <p:ext uri="{BB962C8B-B14F-4D97-AF65-F5344CB8AC3E}">
        <p14:creationId xmlns:p14="http://schemas.microsoft.com/office/powerpoint/2010/main" val="173901461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CFAF4B-AF7C-F96B-0B19-525F7512071E}"/>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34159C95-9DF6-7160-844F-7CFE2C8E4BCA}"/>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CFA7CC15-C841-B907-61DB-E4E6DD9A2E2A}"/>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020F2CDE-0ED1-A65A-A2CE-AB1BB8E85A64}"/>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65D12239-03C2-875F-37EF-0838A5A90729}"/>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F30BBCC8-FEFE-2D65-A57D-BB1FC297AE2F}"/>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34857597-0F9F-0146-4EEA-44C0D4E39F22}"/>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5F0E9B52-A095-7B78-7AA2-9662AF0D820A}"/>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8</a:t>
            </a:r>
          </a:p>
        </p:txBody>
      </p:sp>
      <p:sp>
        <p:nvSpPr>
          <p:cNvPr id="17" name="Freeform 5">
            <a:extLst>
              <a:ext uri="{FF2B5EF4-FFF2-40B4-BE49-F238E27FC236}">
                <a16:creationId xmlns:a16="http://schemas.microsoft.com/office/drawing/2014/main" id="{D113F2BE-9869-BC32-3067-B7D9B25804DB}"/>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ABF7EE17-647A-6241-EF22-A85504CFCB99}"/>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AREA</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E82D579D-0CD9-3603-AD87-58EDF71ABF80}"/>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2" name="TextBox 11">
            <a:extLst>
              <a:ext uri="{FF2B5EF4-FFF2-40B4-BE49-F238E27FC236}">
                <a16:creationId xmlns:a16="http://schemas.microsoft.com/office/drawing/2014/main" id="{4B7DB9F4-2BF4-64F9-A101-B349B01148F0}"/>
              </a:ext>
            </a:extLst>
          </p:cNvPr>
          <p:cNvSpPr txBox="1"/>
          <p:nvPr/>
        </p:nvSpPr>
        <p:spPr>
          <a:xfrm>
            <a:off x="2304115" y="1790700"/>
            <a:ext cx="14002685" cy="646331"/>
          </a:xfrm>
          <a:prstGeom prst="rect">
            <a:avLst/>
          </a:prstGeom>
          <a:noFill/>
        </p:spPr>
        <p:txBody>
          <a:bodyPr wrap="square">
            <a:spAutoFit/>
          </a:bodyPr>
          <a:lstStyle/>
          <a:p>
            <a:r>
              <a:rPr lang="en-AU" sz="3600" dirty="0">
                <a:solidFill>
                  <a:srgbClr val="000000"/>
                </a:solidFill>
                <a:effectLst/>
                <a:latin typeface="Arial" panose="020B0604020202020204" pitchFamily="34" charset="0"/>
                <a:ea typeface="Aptos" panose="020B0004020202020204" pitchFamily="34" charset="0"/>
                <a:cs typeface="Arial" panose="020B0604020202020204" pitchFamily="34" charset="0"/>
              </a:rPr>
              <a:t>Use an appropriate formula to find the areas of the triangles.</a:t>
            </a:r>
            <a:r>
              <a:rPr lang="en-AU" sz="3600" dirty="0">
                <a:effectLst/>
                <a:latin typeface="Arial" panose="020B0604020202020204" pitchFamily="34" charset="0"/>
                <a:cs typeface="Arial" panose="020B0604020202020204" pitchFamily="34" charset="0"/>
              </a:rPr>
              <a:t> </a:t>
            </a:r>
            <a:endParaRPr lang="en-US" sz="3600" dirty="0">
              <a:latin typeface="Arial" panose="020B0604020202020204" pitchFamily="34" charset="0"/>
              <a:cs typeface="Arial" panose="020B0604020202020204" pitchFamily="34" charset="0"/>
            </a:endParaRPr>
          </a:p>
        </p:txBody>
      </p:sp>
      <p:sp>
        <p:nvSpPr>
          <p:cNvPr id="15" name="TextBox 14">
            <a:extLst>
              <a:ext uri="{FF2B5EF4-FFF2-40B4-BE49-F238E27FC236}">
                <a16:creationId xmlns:a16="http://schemas.microsoft.com/office/drawing/2014/main" id="{4049FE5B-8CF2-AFB4-E2E5-E854E0F3CEF7}"/>
              </a:ext>
            </a:extLst>
          </p:cNvPr>
          <p:cNvSpPr txBox="1"/>
          <p:nvPr/>
        </p:nvSpPr>
        <p:spPr>
          <a:xfrm>
            <a:off x="2694222" y="3374768"/>
            <a:ext cx="930574" cy="769441"/>
          </a:xfrm>
          <a:prstGeom prst="rect">
            <a:avLst/>
          </a:prstGeom>
          <a:noFill/>
        </p:spPr>
        <p:txBody>
          <a:bodyPr wrap="square">
            <a:spAutoFit/>
          </a:bodyPr>
          <a:lstStyle/>
          <a:p>
            <a:r>
              <a:rPr lang="en-AU" sz="4400" b="1" u="sng" dirty="0">
                <a:solidFill>
                  <a:srgbClr val="FF0000"/>
                </a:solidFill>
                <a:latin typeface="Arial" panose="020B0604020202020204" pitchFamily="34" charset="0"/>
                <a:cs typeface="Arial" panose="020B0604020202020204" pitchFamily="34" charset="0"/>
              </a:rPr>
              <a:t>4.</a:t>
            </a:r>
            <a:endParaRPr lang="en-US" sz="4400" b="1" u="sng" dirty="0">
              <a:solidFill>
                <a:srgbClr val="FF0000"/>
              </a:solidFill>
            </a:endParaRPr>
          </a:p>
        </p:txBody>
      </p:sp>
      <p:pic>
        <p:nvPicPr>
          <p:cNvPr id="9" name="Picture 8" descr="A black and white circle with two people&#10;&#10;AI-generated content may be incorrect.">
            <a:extLst>
              <a:ext uri="{FF2B5EF4-FFF2-40B4-BE49-F238E27FC236}">
                <a16:creationId xmlns:a16="http://schemas.microsoft.com/office/drawing/2014/main" id="{7124322C-56A4-4AAC-89AC-2F50E19E44F4}"/>
              </a:ext>
            </a:extLst>
          </p:cNvPr>
          <p:cNvPicPr>
            <a:picLocks noChangeAspect="1"/>
          </p:cNvPicPr>
          <p:nvPr/>
        </p:nvPicPr>
        <p:blipFill>
          <a:blip r:embed="rId3"/>
          <a:stretch>
            <a:fillRect/>
          </a:stretch>
        </p:blipFill>
        <p:spPr>
          <a:xfrm>
            <a:off x="16306800" y="88548"/>
            <a:ext cx="1866583" cy="1866583"/>
          </a:xfrm>
          <a:prstGeom prst="rect">
            <a:avLst/>
          </a:prstGeom>
        </p:spPr>
      </p:pic>
      <p:pic>
        <p:nvPicPr>
          <p:cNvPr id="7" name="Picture 6" descr="A triangle with a measurement&#10;&#10;AI-generated content may be incorrect.">
            <a:extLst>
              <a:ext uri="{FF2B5EF4-FFF2-40B4-BE49-F238E27FC236}">
                <a16:creationId xmlns:a16="http://schemas.microsoft.com/office/drawing/2014/main" id="{CE6C8023-A46A-3617-A017-34D617822CA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20726" y="4225641"/>
            <a:ext cx="6178956" cy="4880259"/>
          </a:xfrm>
          <a:prstGeom prst="rect">
            <a:avLst/>
          </a:prstGeom>
        </p:spPr>
      </p:pic>
    </p:spTree>
    <p:extLst>
      <p:ext uri="{BB962C8B-B14F-4D97-AF65-F5344CB8AC3E}">
        <p14:creationId xmlns:p14="http://schemas.microsoft.com/office/powerpoint/2010/main" val="209625591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BFB3CC-966B-EEBF-F805-DFB0DB4F9493}"/>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974BF886-06EC-4F35-FBDF-228B7DF0FC09}"/>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6C07A0F3-52C7-EBA9-8D6E-522847BDF8FF}"/>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05EBBAE5-0262-8BE0-D558-71B397363EEA}"/>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26728E5B-4F4C-998C-A06C-2C60B43C667F}"/>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3" name="TextBox 12">
            <a:extLst>
              <a:ext uri="{FF2B5EF4-FFF2-40B4-BE49-F238E27FC236}">
                <a16:creationId xmlns:a16="http://schemas.microsoft.com/office/drawing/2014/main" id="{88B7D2CA-2FF9-0142-190B-B916FCDD903B}"/>
              </a:ext>
            </a:extLst>
          </p:cNvPr>
          <p:cNvSpPr txBox="1"/>
          <p:nvPr/>
        </p:nvSpPr>
        <p:spPr>
          <a:xfrm>
            <a:off x="2688759" y="3390900"/>
            <a:ext cx="6950541" cy="1252843"/>
          </a:xfrm>
          <a:prstGeom prst="rect">
            <a:avLst/>
          </a:prstGeom>
          <a:noFill/>
        </p:spPr>
        <p:txBody>
          <a:bodyPr wrap="square">
            <a:spAutoFit/>
          </a:bodyPr>
          <a:lstStyle/>
          <a:p>
            <a:pPr>
              <a:lnSpc>
                <a:spcPct val="150000"/>
              </a:lnSpc>
              <a:buNone/>
            </a:pPr>
            <a:r>
              <a:rPr lang="en-AU" sz="56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Try it yourself.</a:t>
            </a:r>
            <a:endParaRPr lang="en-AU" sz="56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6" name="Text Box 3">
            <a:extLst>
              <a:ext uri="{FF2B5EF4-FFF2-40B4-BE49-F238E27FC236}">
                <a16:creationId xmlns:a16="http://schemas.microsoft.com/office/drawing/2014/main" id="{8785508B-E1C2-69B2-75AB-87BBA34B5F06}"/>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0C2D4EDE-FB52-A43C-ADA4-6A531A8A4D1F}"/>
              </a:ext>
            </a:extLst>
          </p:cNvPr>
          <p:cNvSpPr txBox="1"/>
          <p:nvPr/>
        </p:nvSpPr>
        <p:spPr>
          <a:xfrm>
            <a:off x="2743200" y="4610100"/>
            <a:ext cx="13792200" cy="2019848"/>
          </a:xfrm>
          <a:prstGeom prst="rect">
            <a:avLst/>
          </a:prstGeom>
          <a:noFill/>
        </p:spPr>
        <p:txBody>
          <a:bodyPr wrap="square">
            <a:spAutoFit/>
          </a:bodyPr>
          <a:lstStyle/>
          <a:p>
            <a:pPr lvl="0">
              <a:lnSpc>
                <a:spcPct val="150000"/>
              </a:lnSpc>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Complete the ‘try it yourself’ questions on page 9 of your workbook.</a:t>
            </a:r>
            <a:endParaRPr lang="en-AU" sz="4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black and white circle with a person with their arms raised&#10;&#10;AI-generated content may be incorrect.">
            <a:extLst>
              <a:ext uri="{FF2B5EF4-FFF2-40B4-BE49-F238E27FC236}">
                <a16:creationId xmlns:a16="http://schemas.microsoft.com/office/drawing/2014/main" id="{3C1EF96D-EA30-8D2D-1FA4-156FFFFAC83D}"/>
              </a:ext>
            </a:extLst>
          </p:cNvPr>
          <p:cNvPicPr>
            <a:picLocks noChangeAspect="1"/>
          </p:cNvPicPr>
          <p:nvPr/>
        </p:nvPicPr>
        <p:blipFill>
          <a:blip r:embed="rId2"/>
          <a:stretch>
            <a:fillRect/>
          </a:stretch>
        </p:blipFill>
        <p:spPr>
          <a:xfrm>
            <a:off x="16383000" y="122014"/>
            <a:ext cx="1821086" cy="1821086"/>
          </a:xfrm>
          <a:prstGeom prst="rect">
            <a:avLst/>
          </a:prstGeom>
        </p:spPr>
      </p:pic>
      <p:sp>
        <p:nvSpPr>
          <p:cNvPr id="10" name="TextBox 6">
            <a:extLst>
              <a:ext uri="{FF2B5EF4-FFF2-40B4-BE49-F238E27FC236}">
                <a16:creationId xmlns:a16="http://schemas.microsoft.com/office/drawing/2014/main" id="{C79E67E5-D210-9166-CAF3-8C8677D31013}"/>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E09A6666-F0AE-BD21-12BE-E4BD4A3EFE6E}"/>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9</a:t>
            </a:r>
          </a:p>
        </p:txBody>
      </p:sp>
      <p:sp>
        <p:nvSpPr>
          <p:cNvPr id="17" name="Freeform 5">
            <a:extLst>
              <a:ext uri="{FF2B5EF4-FFF2-40B4-BE49-F238E27FC236}">
                <a16:creationId xmlns:a16="http://schemas.microsoft.com/office/drawing/2014/main" id="{14EB5F71-4DE5-B95B-8B6D-33C80173DD6B}"/>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3"/>
            <a:stretch>
              <a:fillRect/>
            </a:stretch>
          </a:blipFill>
        </p:spPr>
        <p:txBody>
          <a:bodyPr/>
          <a:lstStyle/>
          <a:p>
            <a:endParaRPr lang="en-US"/>
          </a:p>
        </p:txBody>
      </p:sp>
      <p:sp>
        <p:nvSpPr>
          <p:cNvPr id="5" name="TextBox 4">
            <a:extLst>
              <a:ext uri="{FF2B5EF4-FFF2-40B4-BE49-F238E27FC236}">
                <a16:creationId xmlns:a16="http://schemas.microsoft.com/office/drawing/2014/main" id="{272E11E2-5D24-844D-37C0-43DF00CE7734}"/>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AREA</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0396283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379189-C3C8-A249-8F73-8692356DC46E}"/>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4152EBF1-B0FC-7FE9-4FE7-F2017124D8E1}"/>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E1421B53-476F-5EE5-C9A5-2051EC5056FF}"/>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872781F4-B76E-F1A7-D8AB-9EE2B76108B5}"/>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pic>
        <p:nvPicPr>
          <p:cNvPr id="9" name="Picture 8" descr="A black and white circle with two people&#10;&#10;AI-generated content may be incorrect.">
            <a:extLst>
              <a:ext uri="{FF2B5EF4-FFF2-40B4-BE49-F238E27FC236}">
                <a16:creationId xmlns:a16="http://schemas.microsoft.com/office/drawing/2014/main" id="{68088AF0-0B35-59A5-136F-E3263BB07507}"/>
              </a:ext>
            </a:extLst>
          </p:cNvPr>
          <p:cNvPicPr>
            <a:picLocks noChangeAspect="1"/>
          </p:cNvPicPr>
          <p:nvPr/>
        </p:nvPicPr>
        <p:blipFill>
          <a:blip r:embed="rId2"/>
          <a:stretch>
            <a:fillRect/>
          </a:stretch>
        </p:blipFill>
        <p:spPr>
          <a:xfrm>
            <a:off x="16306800" y="88548"/>
            <a:ext cx="1866583" cy="1866583"/>
          </a:xfrm>
          <a:prstGeom prst="rect">
            <a:avLst/>
          </a:prstGeom>
        </p:spPr>
      </p:pic>
      <p:sp>
        <p:nvSpPr>
          <p:cNvPr id="14" name="TextBox 13">
            <a:extLst>
              <a:ext uri="{FF2B5EF4-FFF2-40B4-BE49-F238E27FC236}">
                <a16:creationId xmlns:a16="http://schemas.microsoft.com/office/drawing/2014/main" id="{A428809B-1B8E-4FB7-FEDD-8FB928E12A00}"/>
              </a:ext>
            </a:extLst>
          </p:cNvPr>
          <p:cNvSpPr txBox="1"/>
          <p:nvPr/>
        </p:nvSpPr>
        <p:spPr>
          <a:xfrm>
            <a:off x="2269659" y="945059"/>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21" name="TextBox 6">
            <a:extLst>
              <a:ext uri="{FF2B5EF4-FFF2-40B4-BE49-F238E27FC236}">
                <a16:creationId xmlns:a16="http://schemas.microsoft.com/office/drawing/2014/main" id="{510B77ED-EF70-5508-91C1-2E55C6A9CD9A}"/>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23" name="TextBox 7">
            <a:extLst>
              <a:ext uri="{FF2B5EF4-FFF2-40B4-BE49-F238E27FC236}">
                <a16:creationId xmlns:a16="http://schemas.microsoft.com/office/drawing/2014/main" id="{4252BB09-2566-868D-307B-14D7A2B5599C}"/>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a:t>
            </a:r>
          </a:p>
        </p:txBody>
      </p:sp>
      <p:sp>
        <p:nvSpPr>
          <p:cNvPr id="24" name="Freeform 5">
            <a:extLst>
              <a:ext uri="{FF2B5EF4-FFF2-40B4-BE49-F238E27FC236}">
                <a16:creationId xmlns:a16="http://schemas.microsoft.com/office/drawing/2014/main" id="{9E578576-5631-3E51-BBEC-6D1B85308D15}"/>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3"/>
            <a:stretch>
              <a:fillRect/>
            </a:stretch>
          </a:blipFill>
        </p:spPr>
        <p:txBody>
          <a:bodyPr/>
          <a:lstStyle/>
          <a:p>
            <a:endParaRPr lang="en-US"/>
          </a:p>
        </p:txBody>
      </p:sp>
      <p:sp>
        <p:nvSpPr>
          <p:cNvPr id="6" name="TextBox 5">
            <a:extLst>
              <a:ext uri="{FF2B5EF4-FFF2-40B4-BE49-F238E27FC236}">
                <a16:creationId xmlns:a16="http://schemas.microsoft.com/office/drawing/2014/main" id="{34EABBA7-E1DE-C736-6A03-30DA84228355}"/>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INTRO TO MEASUREMENT</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8" name="TextBox 7">
            <a:extLst>
              <a:ext uri="{FF2B5EF4-FFF2-40B4-BE49-F238E27FC236}">
                <a16:creationId xmlns:a16="http://schemas.microsoft.com/office/drawing/2014/main" id="{5D3E0405-BC91-20DA-2FEF-4A886721EED9}"/>
              </a:ext>
            </a:extLst>
          </p:cNvPr>
          <p:cNvSpPr txBox="1"/>
          <p:nvPr/>
        </p:nvSpPr>
        <p:spPr>
          <a:xfrm>
            <a:off x="2269658" y="1953715"/>
            <a:ext cx="16018341" cy="675185"/>
          </a:xfrm>
          <a:prstGeom prst="rect">
            <a:avLst/>
          </a:prstGeom>
          <a:noFill/>
        </p:spPr>
        <p:txBody>
          <a:bodyPr wrap="square">
            <a:spAutoFit/>
          </a:bodyPr>
          <a:lstStyle/>
          <a:p>
            <a:pPr>
              <a:lnSpc>
                <a:spcPct val="115000"/>
              </a:lnSpc>
              <a:spcAft>
                <a:spcPts val="1000"/>
              </a:spcAft>
            </a:pPr>
            <a:r>
              <a:rPr lang="en-AU" sz="3600" b="1" u="sng"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2.</a:t>
            </a: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n-AU" sz="3600" dirty="0">
                <a:latin typeface="Arial" panose="020B0604020202020204" pitchFamily="34" charset="0"/>
                <a:cs typeface="Arial" panose="020B0604020202020204" pitchFamily="34" charset="0"/>
              </a:rPr>
              <a:t>Add together the following: 125mm + 35.6cm +1050mm + 1.5m + 27.4cm</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p:txBody>
      </p:sp>
      <p:pic>
        <p:nvPicPr>
          <p:cNvPr id="7" name="Picture 6">
            <a:extLst>
              <a:ext uri="{FF2B5EF4-FFF2-40B4-BE49-F238E27FC236}">
                <a16:creationId xmlns:a16="http://schemas.microsoft.com/office/drawing/2014/main" id="{A89B7B4D-CCC3-3DB2-7FA7-0E380448F7C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323933" y="3608580"/>
            <a:ext cx="4682555" cy="6037383"/>
          </a:xfrm>
          <a:prstGeom prst="rect">
            <a:avLst/>
          </a:prstGeom>
        </p:spPr>
      </p:pic>
    </p:spTree>
    <p:extLst>
      <p:ext uri="{BB962C8B-B14F-4D97-AF65-F5344CB8AC3E}">
        <p14:creationId xmlns:p14="http://schemas.microsoft.com/office/powerpoint/2010/main" val="53582219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922E27-6CED-BB6D-68B9-84717B2E9535}"/>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28FD7558-CA93-1EF0-B3F9-523A1E1DECE2}"/>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580CCC73-FB67-A118-43DA-7AC8C6D037DC}"/>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77BD87F7-F1E6-80C8-08D8-ED84D95C9B1F}"/>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2B2A0873-029A-98F7-8A4B-2EAC0B8E5C7D}"/>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798FDBB0-AA54-D425-DD88-26154F311A7B}"/>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E70364F6-4737-589A-9CE9-807E4544F1B3}"/>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8ABC4B4E-4DD9-E844-17DB-480B8BC372E2}"/>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10</a:t>
            </a:r>
          </a:p>
        </p:txBody>
      </p:sp>
      <p:sp>
        <p:nvSpPr>
          <p:cNvPr id="17" name="Freeform 5">
            <a:extLst>
              <a:ext uri="{FF2B5EF4-FFF2-40B4-BE49-F238E27FC236}">
                <a16:creationId xmlns:a16="http://schemas.microsoft.com/office/drawing/2014/main" id="{04A05629-AD59-8CA1-E3DC-0A7DF7BEB5A9}"/>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6BF5D146-D165-7ABD-BBC3-08D0135CD2BE}"/>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AREA</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7" name="Picture 6" descr="A diagram of a circle and a circle with a circle and a circle with a circle and a circle with a circle and a circle with a circle and a circle with a circle and a circle with&#10;&#10;AI-generated content may be incorrect.">
            <a:extLst>
              <a:ext uri="{FF2B5EF4-FFF2-40B4-BE49-F238E27FC236}">
                <a16:creationId xmlns:a16="http://schemas.microsoft.com/office/drawing/2014/main" id="{AD030D86-D6C3-61B9-0A35-BCA5CA014C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91261" y="1394606"/>
            <a:ext cx="13701339" cy="7956767"/>
          </a:xfrm>
          <a:prstGeom prst="rect">
            <a:avLst/>
          </a:prstGeom>
        </p:spPr>
      </p:pic>
    </p:spTree>
    <p:extLst>
      <p:ext uri="{BB962C8B-B14F-4D97-AF65-F5344CB8AC3E}">
        <p14:creationId xmlns:p14="http://schemas.microsoft.com/office/powerpoint/2010/main" val="75204212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2223C3-DCAF-D854-116E-8745E0A033B2}"/>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6D8E46CC-7A7E-7A26-EA7B-54BC00BDA205}"/>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9377AC8B-980E-38B4-D121-4E5A6645466F}"/>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EF880FBD-7F03-DC01-CE98-1F300CEB045A}"/>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53F6EBF6-E068-3B34-E08D-275F437B3B1F}"/>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AE29E2DE-B734-1805-5100-398A926CFABE}"/>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266B30BC-8C20-52A4-05F4-90BFB1E781DB}"/>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AEDBC856-D9E1-5267-4401-CC42194117F1}"/>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10</a:t>
            </a:r>
          </a:p>
        </p:txBody>
      </p:sp>
      <p:sp>
        <p:nvSpPr>
          <p:cNvPr id="17" name="Freeform 5">
            <a:extLst>
              <a:ext uri="{FF2B5EF4-FFF2-40B4-BE49-F238E27FC236}">
                <a16:creationId xmlns:a16="http://schemas.microsoft.com/office/drawing/2014/main" id="{77A5B094-57AB-66BA-963D-7870C0CADF81}"/>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11A683B8-2CC1-4C3E-F0B8-43267E77801C}"/>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AREA</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6" name="Picture 5" descr="A black and white logo of a person reading a book&#10;&#10;AI-generated content may be incorrect.">
            <a:extLst>
              <a:ext uri="{FF2B5EF4-FFF2-40B4-BE49-F238E27FC236}">
                <a16:creationId xmlns:a16="http://schemas.microsoft.com/office/drawing/2014/main" id="{FCA80E14-FDB2-1467-9000-02AC19499C29}"/>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9" name="TextBox 8">
            <a:extLst>
              <a:ext uri="{FF2B5EF4-FFF2-40B4-BE49-F238E27FC236}">
                <a16:creationId xmlns:a16="http://schemas.microsoft.com/office/drawing/2014/main" id="{BC92BFBF-AA01-8BCF-37D7-B52A3E31D897}"/>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examples.</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567BF72E-B1F8-837D-CA1F-6C4715EEF31D}"/>
                  </a:ext>
                </a:extLst>
              </p:cNvPr>
              <p:cNvSpPr txBox="1"/>
              <p:nvPr/>
            </p:nvSpPr>
            <p:spPr>
              <a:xfrm>
                <a:off x="2183770" y="3409692"/>
                <a:ext cx="12279796" cy="3467616"/>
              </a:xfrm>
              <a:prstGeom prst="rect">
                <a:avLst/>
              </a:prstGeom>
              <a:noFill/>
            </p:spPr>
            <p:txBody>
              <a:bodyPr wrap="square">
                <a:spAutoFit/>
              </a:bodyPr>
              <a:lstStyle/>
              <a:p>
                <a:pPr lvl="0">
                  <a:lnSpc>
                    <a:spcPct val="150000"/>
                  </a:lnSpc>
                  <a:spcBef>
                    <a:spcPts val="800"/>
                  </a:spcBef>
                  <a:spcAft>
                    <a:spcPts val="400"/>
                  </a:spcAft>
                </a:pPr>
                <a:r>
                  <a:rPr lang="en-AU" sz="3600" b="1" u="sng" kern="10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1.</a:t>
                </a:r>
                <a:r>
                  <a:rPr lang="en-AU" sz="3600" b="1" kern="1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Find the area of a circle with a radius of 7cm.</a:t>
                </a:r>
                <a:endParaRPr lang="en-AU" sz="3600" b="1" kern="100" dirty="0">
                  <a:solidFill>
                    <a:srgbClr val="0F4761"/>
                  </a:solidFill>
                  <a:effectLst/>
                  <a:latin typeface="Aptos Display" panose="020B0004020202020204" pitchFamily="34" charset="0"/>
                  <a:ea typeface="Times New Roman" panose="02020603050405020304" pitchFamily="18" charset="0"/>
                  <a:cs typeface="Times New Roman" panose="02020603050405020304" pitchFamily="18" charset="0"/>
                </a:endParaRPr>
              </a:p>
              <a:p>
                <a:pPr marL="914400">
                  <a:lnSpc>
                    <a:spcPct val="150000"/>
                  </a:lnSpc>
                  <a:buNone/>
                </a:pPr>
                <a14:m>
                  <m:oMathPara xmlns:m="http://schemas.openxmlformats.org/officeDocument/2006/math">
                    <m:oMathParaPr>
                      <m:jc m:val="left"/>
                    </m:oMathParaPr>
                    <m:oMath xmlns:m="http://schemas.openxmlformats.org/officeDocument/2006/math">
                      <m:r>
                        <a:rPr lang="en-AU" sz="3600" i="1" kern="100">
                          <a:effectLst/>
                          <a:latin typeface="Cambria Math" panose="02040503050406030204" pitchFamily="18" charset="0"/>
                          <a:ea typeface="Aptos" panose="020B0004020202020204" pitchFamily="34" charset="0"/>
                          <a:cs typeface="Arial" panose="020B0604020202020204" pitchFamily="34" charset="0"/>
                        </a:rPr>
                        <m:t>𝐴</m:t>
                      </m:r>
                      <m:r>
                        <a:rPr lang="en-AU" sz="3600" i="1" kern="100">
                          <a:effectLst/>
                          <a:latin typeface="Cambria Math" panose="02040503050406030204" pitchFamily="18" charset="0"/>
                          <a:ea typeface="Aptos" panose="020B0004020202020204" pitchFamily="34" charset="0"/>
                          <a:cs typeface="Arial" panose="020B0604020202020204" pitchFamily="34" charset="0"/>
                        </a:rPr>
                        <m:t>=</m:t>
                      </m:r>
                      <m:r>
                        <a:rPr lang="en-AU" sz="3600" i="1" kern="100">
                          <a:effectLst/>
                          <a:latin typeface="Cambria Math" panose="02040503050406030204" pitchFamily="18" charset="0"/>
                          <a:ea typeface="Aptos" panose="020B0004020202020204" pitchFamily="34" charset="0"/>
                          <a:cs typeface="Arial" panose="020B0604020202020204" pitchFamily="34" charset="0"/>
                        </a:rPr>
                        <m:t>𝜋</m:t>
                      </m:r>
                      <m:sSup>
                        <m:sSupPr>
                          <m:ctrlPr>
                            <a:rPr lang="en-AU" sz="3600" i="1" kern="100">
                              <a:effectLst/>
                              <a:latin typeface="Cambria Math" panose="02040503050406030204" pitchFamily="18" charset="0"/>
                              <a:ea typeface="Aptos" panose="020B0004020202020204" pitchFamily="34" charset="0"/>
                              <a:cs typeface="Arial" panose="020B0604020202020204" pitchFamily="34" charset="0"/>
                            </a:rPr>
                          </m:ctrlPr>
                        </m:sSupPr>
                        <m:e>
                          <m:r>
                            <a:rPr lang="en-AU" sz="3600" i="1" kern="100">
                              <a:effectLst/>
                              <a:latin typeface="Cambria Math" panose="02040503050406030204" pitchFamily="18" charset="0"/>
                              <a:ea typeface="Aptos" panose="020B0004020202020204" pitchFamily="34" charset="0"/>
                              <a:cs typeface="Arial" panose="020B0604020202020204" pitchFamily="34" charset="0"/>
                            </a:rPr>
                            <m:t>𝑟</m:t>
                          </m:r>
                        </m:e>
                        <m:sup>
                          <m:r>
                            <a:rPr lang="en-AU" sz="3600" i="1" kern="100">
                              <a:effectLst/>
                              <a:latin typeface="Cambria Math" panose="02040503050406030204" pitchFamily="18" charset="0"/>
                              <a:ea typeface="Aptos" panose="020B0004020202020204" pitchFamily="34" charset="0"/>
                              <a:cs typeface="Arial" panose="020B0604020202020204" pitchFamily="34" charset="0"/>
                            </a:rPr>
                            <m:t>2</m:t>
                          </m:r>
                        </m:sup>
                      </m:sSup>
                    </m:oMath>
                  </m:oMathPara>
                </a14:m>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a:p>
                <a:pPr marL="914400">
                  <a:lnSpc>
                    <a:spcPct val="150000"/>
                  </a:lnSpc>
                  <a:buNone/>
                </a:pPr>
                <a14:m>
                  <m:oMathPara xmlns:m="http://schemas.openxmlformats.org/officeDocument/2006/math">
                    <m:oMathParaPr>
                      <m:jc m:val="left"/>
                    </m:oMathParaPr>
                    <m:oMath xmlns:m="http://schemas.openxmlformats.org/officeDocument/2006/math">
                      <m:r>
                        <a:rPr lang="en-AU" sz="3600" i="1" kern="100">
                          <a:effectLst/>
                          <a:latin typeface="Cambria Math" panose="02040503050406030204" pitchFamily="18" charset="0"/>
                          <a:ea typeface="Aptos" panose="020B0004020202020204" pitchFamily="34" charset="0"/>
                          <a:cs typeface="Arial" panose="020B0604020202020204" pitchFamily="34" charset="0"/>
                        </a:rPr>
                        <m:t>𝐴</m:t>
                      </m:r>
                      <m:r>
                        <a:rPr lang="en-AU" sz="3600" i="1" kern="100">
                          <a:effectLst/>
                          <a:latin typeface="Cambria Math" panose="02040503050406030204" pitchFamily="18" charset="0"/>
                          <a:ea typeface="Aptos" panose="020B0004020202020204" pitchFamily="34" charset="0"/>
                          <a:cs typeface="Arial" panose="020B0604020202020204" pitchFamily="34" charset="0"/>
                        </a:rPr>
                        <m:t>=</m:t>
                      </m:r>
                      <m:r>
                        <a:rPr lang="en-AU" sz="3600" i="1" kern="100">
                          <a:effectLst/>
                          <a:latin typeface="Cambria Math" panose="02040503050406030204" pitchFamily="18" charset="0"/>
                          <a:ea typeface="Aptos" panose="020B0004020202020204" pitchFamily="34" charset="0"/>
                          <a:cs typeface="Arial" panose="020B0604020202020204" pitchFamily="34" charset="0"/>
                        </a:rPr>
                        <m:t>𝜋</m:t>
                      </m:r>
                      <m:r>
                        <a:rPr lang="en-AU" sz="3600" i="1" kern="100">
                          <a:effectLst/>
                          <a:latin typeface="Cambria Math" panose="02040503050406030204" pitchFamily="18" charset="0"/>
                          <a:ea typeface="Aptos" panose="020B0004020202020204" pitchFamily="34" charset="0"/>
                          <a:cs typeface="Arial" panose="020B0604020202020204" pitchFamily="34" charset="0"/>
                        </a:rPr>
                        <m:t>×</m:t>
                      </m:r>
                      <m:sSup>
                        <m:sSupPr>
                          <m:ctrlPr>
                            <a:rPr lang="en-AU" sz="3600" i="1" kern="100">
                              <a:effectLst/>
                              <a:latin typeface="Cambria Math" panose="02040503050406030204" pitchFamily="18" charset="0"/>
                              <a:ea typeface="Aptos" panose="020B0004020202020204" pitchFamily="34" charset="0"/>
                              <a:cs typeface="Arial" panose="020B0604020202020204" pitchFamily="34" charset="0"/>
                            </a:rPr>
                          </m:ctrlPr>
                        </m:sSupPr>
                        <m:e>
                          <m:r>
                            <a:rPr lang="en-AU" sz="3600" i="1" kern="100">
                              <a:effectLst/>
                              <a:latin typeface="Cambria Math" panose="02040503050406030204" pitchFamily="18" charset="0"/>
                              <a:ea typeface="Aptos" panose="020B0004020202020204" pitchFamily="34" charset="0"/>
                              <a:cs typeface="Arial" panose="020B0604020202020204" pitchFamily="34" charset="0"/>
                            </a:rPr>
                            <m:t>7</m:t>
                          </m:r>
                        </m:e>
                        <m:sup>
                          <m:r>
                            <a:rPr lang="en-AU" sz="3600" i="1" kern="100">
                              <a:effectLst/>
                              <a:latin typeface="Cambria Math" panose="02040503050406030204" pitchFamily="18" charset="0"/>
                              <a:ea typeface="Aptos" panose="020B0004020202020204" pitchFamily="34" charset="0"/>
                              <a:cs typeface="Arial" panose="020B0604020202020204" pitchFamily="34" charset="0"/>
                            </a:rPr>
                            <m:t>2</m:t>
                          </m:r>
                        </m:sup>
                      </m:sSup>
                    </m:oMath>
                  </m:oMathPara>
                </a14:m>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a:p>
                <a:pPr marL="914400">
                  <a:lnSpc>
                    <a:spcPct val="150000"/>
                  </a:lnSpc>
                  <a:buNone/>
                </a:pPr>
                <a14:m>
                  <m:oMathPara xmlns:m="http://schemas.openxmlformats.org/officeDocument/2006/math">
                    <m:oMathParaPr>
                      <m:jc m:val="left"/>
                    </m:oMathParaPr>
                    <m:oMath xmlns:m="http://schemas.openxmlformats.org/officeDocument/2006/math">
                      <m:r>
                        <a:rPr lang="en-AU" sz="3600" i="1" kern="100">
                          <a:effectLst/>
                          <a:latin typeface="Cambria Math" panose="02040503050406030204" pitchFamily="18" charset="0"/>
                          <a:ea typeface="Aptos" panose="020B0004020202020204" pitchFamily="34" charset="0"/>
                          <a:cs typeface="Arial" panose="020B0604020202020204" pitchFamily="34" charset="0"/>
                        </a:rPr>
                        <m:t>𝐴</m:t>
                      </m:r>
                      <m:r>
                        <a:rPr lang="en-AU" sz="3600" i="1" kern="100">
                          <a:effectLst/>
                          <a:latin typeface="Cambria Math" panose="02040503050406030204" pitchFamily="18" charset="0"/>
                          <a:ea typeface="Aptos" panose="020B0004020202020204" pitchFamily="34" charset="0"/>
                          <a:cs typeface="Arial" panose="020B0604020202020204" pitchFamily="34" charset="0"/>
                        </a:rPr>
                        <m:t>=153.94</m:t>
                      </m:r>
                      <m:sSup>
                        <m:sSupPr>
                          <m:ctrlPr>
                            <a:rPr lang="en-AU" sz="3600" i="1" kern="100">
                              <a:effectLst/>
                              <a:latin typeface="Cambria Math" panose="02040503050406030204" pitchFamily="18" charset="0"/>
                              <a:ea typeface="Aptos" panose="020B0004020202020204" pitchFamily="34" charset="0"/>
                              <a:cs typeface="Arial" panose="020B0604020202020204" pitchFamily="34" charset="0"/>
                            </a:rPr>
                          </m:ctrlPr>
                        </m:sSupPr>
                        <m:e>
                          <m:r>
                            <a:rPr lang="en-AU" sz="3600" i="1" kern="100">
                              <a:effectLst/>
                              <a:latin typeface="Cambria Math" panose="02040503050406030204" pitchFamily="18" charset="0"/>
                              <a:ea typeface="Aptos" panose="020B0004020202020204" pitchFamily="34" charset="0"/>
                              <a:cs typeface="Arial" panose="020B0604020202020204" pitchFamily="34" charset="0"/>
                            </a:rPr>
                            <m:t>𝑐𝑚</m:t>
                          </m:r>
                        </m:e>
                        <m:sup>
                          <m:r>
                            <a:rPr lang="en-AU" sz="3600" i="1" kern="100">
                              <a:effectLst/>
                              <a:latin typeface="Cambria Math" panose="02040503050406030204" pitchFamily="18" charset="0"/>
                              <a:ea typeface="Aptos" panose="020B0004020202020204" pitchFamily="34" charset="0"/>
                              <a:cs typeface="Arial" panose="020B0604020202020204" pitchFamily="34" charset="0"/>
                            </a:rPr>
                            <m:t>2</m:t>
                          </m:r>
                        </m:sup>
                      </m:sSup>
                    </m:oMath>
                  </m:oMathPara>
                </a14:m>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p:txBody>
          </p:sp>
        </mc:Choice>
        <mc:Fallback xmlns="">
          <p:sp>
            <p:nvSpPr>
              <p:cNvPr id="12" name="TextBox 11">
                <a:extLst>
                  <a:ext uri="{FF2B5EF4-FFF2-40B4-BE49-F238E27FC236}">
                    <a16:creationId xmlns:a16="http://schemas.microsoft.com/office/drawing/2014/main" id="{567BF72E-B1F8-837D-CA1F-6C4715EEF31D}"/>
                  </a:ext>
                </a:extLst>
              </p:cNvPr>
              <p:cNvSpPr txBox="1">
                <a:spLocks noRot="1" noChangeAspect="1" noMove="1" noResize="1" noEditPoints="1" noAdjustHandles="1" noChangeArrowheads="1" noChangeShapeType="1" noTextEdit="1"/>
              </p:cNvSpPr>
              <p:nvPr/>
            </p:nvSpPr>
            <p:spPr>
              <a:xfrm>
                <a:off x="2183770" y="3409692"/>
                <a:ext cx="12279796" cy="3467616"/>
              </a:xfrm>
              <a:prstGeom prst="rect">
                <a:avLst/>
              </a:prstGeom>
              <a:blipFill>
                <a:blip r:embed="rId4"/>
                <a:stretch>
                  <a:fillRect l="-1445"/>
                </a:stretch>
              </a:blipFill>
            </p:spPr>
            <p:txBody>
              <a:bodyPr/>
              <a:lstStyle/>
              <a:p>
                <a:r>
                  <a:rPr lang="en-US">
                    <a:noFill/>
                  </a:rPr>
                  <a:t> </a:t>
                </a:r>
              </a:p>
            </p:txBody>
          </p:sp>
        </mc:Fallback>
      </mc:AlternateContent>
      <p:pic>
        <p:nvPicPr>
          <p:cNvPr id="13" name="Picture 12" descr="A circle with a measuring tape&#10;&#10;AI-generated content may be incorrect.">
            <a:extLst>
              <a:ext uri="{FF2B5EF4-FFF2-40B4-BE49-F238E27FC236}">
                <a16:creationId xmlns:a16="http://schemas.microsoft.com/office/drawing/2014/main" id="{3DAE5572-0106-B607-8834-FD0F6D1CB2C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258800" y="3554651"/>
            <a:ext cx="3561413" cy="3585527"/>
          </a:xfrm>
          <a:prstGeom prst="rect">
            <a:avLst/>
          </a:prstGeom>
        </p:spPr>
      </p:pic>
    </p:spTree>
    <p:extLst>
      <p:ext uri="{BB962C8B-B14F-4D97-AF65-F5344CB8AC3E}">
        <p14:creationId xmlns:p14="http://schemas.microsoft.com/office/powerpoint/2010/main" val="417341719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BB5457-0616-658D-CBE9-B60110A68E50}"/>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91A15203-F198-840B-8BED-010B63571AEC}"/>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999AB763-E301-BBC8-D941-AAF9B124F0B8}"/>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72CDF1D7-FDEE-D79A-14B3-650DBE7F8AB1}"/>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A56E15FF-1395-DD8A-CBFF-F509B467C41C}"/>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370E0F5E-E49A-CC15-FDE9-6B0D074D9378}"/>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D57B9586-140F-00B8-5B85-F13996C3B7FC}"/>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36F104ED-48DB-CFA0-5035-F4CA8F92A2CF}"/>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10</a:t>
            </a:r>
          </a:p>
        </p:txBody>
      </p:sp>
      <p:sp>
        <p:nvSpPr>
          <p:cNvPr id="17" name="Freeform 5">
            <a:extLst>
              <a:ext uri="{FF2B5EF4-FFF2-40B4-BE49-F238E27FC236}">
                <a16:creationId xmlns:a16="http://schemas.microsoft.com/office/drawing/2014/main" id="{B64A9A3B-08E1-8639-ADF5-9E7ED7DB7184}"/>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3A09876F-7573-81D2-95E6-7CA1F1FDB687}"/>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AREA</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6" name="Picture 5" descr="A black and white logo of a person reading a book&#10;&#10;AI-generated content may be incorrect.">
            <a:extLst>
              <a:ext uri="{FF2B5EF4-FFF2-40B4-BE49-F238E27FC236}">
                <a16:creationId xmlns:a16="http://schemas.microsoft.com/office/drawing/2014/main" id="{2B50767D-5AF3-1A7D-2E71-56A1786E1860}"/>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9" name="TextBox 8">
            <a:extLst>
              <a:ext uri="{FF2B5EF4-FFF2-40B4-BE49-F238E27FC236}">
                <a16:creationId xmlns:a16="http://schemas.microsoft.com/office/drawing/2014/main" id="{1E8A14ED-95B2-98BB-5EBB-3562FE944C70}"/>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examples.</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28C0A9C1-EDD9-D783-701A-887FA2F1DC22}"/>
                  </a:ext>
                </a:extLst>
              </p:cNvPr>
              <p:cNvSpPr txBox="1"/>
              <p:nvPr/>
            </p:nvSpPr>
            <p:spPr>
              <a:xfrm>
                <a:off x="2429218" y="3077702"/>
                <a:ext cx="14106182" cy="5037598"/>
              </a:xfrm>
              <a:prstGeom prst="rect">
                <a:avLst/>
              </a:prstGeom>
              <a:noFill/>
            </p:spPr>
            <p:txBody>
              <a:bodyPr wrap="square">
                <a:spAutoFit/>
              </a:bodyPr>
              <a:lstStyle/>
              <a:p>
                <a:pPr lvl="0">
                  <a:lnSpc>
                    <a:spcPct val="150000"/>
                  </a:lnSpc>
                </a:pPr>
                <a:r>
                  <a:rPr lang="en-AU" sz="3600" b="1" u="sng"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2.</a:t>
                </a:r>
                <a:r>
                  <a:rPr lang="en-AU" sz="3600" kern="100" dirty="0">
                    <a:effectLst/>
                    <a:latin typeface="Arial" panose="020B0604020202020204" pitchFamily="34" charset="0"/>
                    <a:ea typeface="Aptos" panose="020B0004020202020204" pitchFamily="34" charset="0"/>
                    <a:cs typeface="Times New Roman" panose="02020603050405020304" pitchFamily="18" charset="0"/>
                  </a:rPr>
                  <a:t> </a:t>
                </a:r>
                <a:r>
                  <a:rPr lang="en-AU" sz="3600" b="1" kern="100" dirty="0">
                    <a:effectLst/>
                    <a:latin typeface="Arial" panose="020B0604020202020204" pitchFamily="34" charset="0"/>
                    <a:ea typeface="Aptos" panose="020B0004020202020204" pitchFamily="34" charset="0"/>
                    <a:cs typeface="Times New Roman" panose="02020603050405020304" pitchFamily="18" charset="0"/>
                  </a:rPr>
                  <a:t>Find the area of a 60</a:t>
                </a:r>
                <a:r>
                  <a:rPr lang="en-AU" sz="3600" b="1" kern="100" dirty="0">
                    <a:effectLst/>
                    <a:latin typeface="Arial" panose="020B0604020202020204" pitchFamily="34" charset="0"/>
                    <a:ea typeface="Aptos" panose="020B0004020202020204" pitchFamily="34" charset="0"/>
                    <a:cs typeface="Arial" panose="020B0604020202020204" pitchFamily="34" charset="0"/>
                    <a:sym typeface="Symbol" pitchFamily="2" charset="2"/>
                  </a:rPr>
                  <a:t></a:t>
                </a:r>
                <a:r>
                  <a:rPr lang="en-AU" sz="3600" b="1" kern="100" dirty="0">
                    <a:effectLst/>
                    <a:latin typeface="Arial" panose="020B0604020202020204" pitchFamily="34" charset="0"/>
                    <a:ea typeface="Aptos" panose="020B0004020202020204" pitchFamily="34" charset="0"/>
                    <a:cs typeface="Times New Roman" panose="02020603050405020304" pitchFamily="18" charset="0"/>
                  </a:rPr>
                  <a:t> sector with a radius of 5cm.</a:t>
                </a:r>
                <a:endParaRPr lang="en-AU" sz="3600" b="1" kern="100" dirty="0">
                  <a:effectLst/>
                  <a:latin typeface="Aptos" panose="020B0004020202020204" pitchFamily="34" charset="0"/>
                  <a:ea typeface="Aptos" panose="020B0004020202020204" pitchFamily="34" charset="0"/>
                  <a:cs typeface="Times New Roman" panose="02020603050405020304" pitchFamily="18" charset="0"/>
                </a:endParaRPr>
              </a:p>
              <a:p>
                <a:pPr marL="914400">
                  <a:lnSpc>
                    <a:spcPct val="150000"/>
                  </a:lnSpc>
                  <a:spcBef>
                    <a:spcPts val="800"/>
                  </a:spcBef>
                  <a:spcAft>
                    <a:spcPts val="400"/>
                  </a:spcAft>
                  <a:buNone/>
                </a:pPr>
                <a14:m>
                  <m:oMathPara xmlns:m="http://schemas.openxmlformats.org/officeDocument/2006/math">
                    <m:oMathParaPr>
                      <m:jc m:val="left"/>
                    </m:oMathParaPr>
                    <m:oMath xmlns:m="http://schemas.openxmlformats.org/officeDocument/2006/math">
                      <m:r>
                        <a:rPr lang="en-AU" sz="3600" b="1" i="1" kern="100">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𝐴</m:t>
                      </m:r>
                      <m:r>
                        <a:rPr lang="en-AU" sz="3600" b="1" i="1" kern="100">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m:t>
                      </m:r>
                      <m:r>
                        <a:rPr lang="en-AU" sz="3600" b="1" i="1" kern="100">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𝜋</m:t>
                      </m:r>
                      <m:sSup>
                        <m:sSupPr>
                          <m:ctrlPr>
                            <a:rPr lang="en-AU" sz="3600" b="1" i="1" kern="100">
                              <a:solidFill>
                                <a:srgbClr val="000000"/>
                              </a:solidFill>
                              <a:effectLst/>
                              <a:latin typeface="Cambria Math" panose="02040503050406030204" pitchFamily="18" charset="0"/>
                              <a:ea typeface="Aptos" panose="020B0004020202020204" pitchFamily="34" charset="0"/>
                              <a:cs typeface="Arial" panose="020B0604020202020204" pitchFamily="34" charset="0"/>
                            </a:rPr>
                          </m:ctrlPr>
                        </m:sSupPr>
                        <m:e>
                          <m:r>
                            <a:rPr lang="en-AU" sz="3600" b="1" i="1" kern="100">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𝑟</m:t>
                          </m:r>
                        </m:e>
                        <m:sup>
                          <m:r>
                            <a:rPr lang="en-AU" sz="3600" b="1" i="1" kern="100">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2</m:t>
                          </m:r>
                        </m:sup>
                      </m:sSup>
                      <m:r>
                        <a:rPr lang="en-AU" sz="3600" b="1" i="1" kern="100">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m:t>
                      </m:r>
                      <m:f>
                        <m:fPr>
                          <m:ctrlPr>
                            <a:rPr lang="en-AU" sz="3600" b="1" i="1" kern="100">
                              <a:solidFill>
                                <a:srgbClr val="000000"/>
                              </a:solidFill>
                              <a:effectLst/>
                              <a:latin typeface="Cambria Math" panose="02040503050406030204" pitchFamily="18" charset="0"/>
                              <a:ea typeface="Aptos" panose="020B0004020202020204" pitchFamily="34" charset="0"/>
                              <a:cs typeface="Arial" panose="020B0604020202020204" pitchFamily="34" charset="0"/>
                            </a:rPr>
                          </m:ctrlPr>
                        </m:fPr>
                        <m:num>
                          <m:r>
                            <a:rPr lang="en-AU" sz="3600" b="1" i="1" kern="100">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𝜃</m:t>
                          </m:r>
                        </m:num>
                        <m:den>
                          <m:r>
                            <a:rPr lang="en-AU" sz="3600" b="1" i="1" kern="100">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360</m:t>
                          </m:r>
                        </m:den>
                      </m:f>
                    </m:oMath>
                  </m:oMathPara>
                </a14:m>
                <a:endParaRPr lang="en-AU" sz="3600" b="1" kern="100" dirty="0">
                  <a:solidFill>
                    <a:srgbClr val="0F4761"/>
                  </a:solidFill>
                  <a:effectLst/>
                  <a:latin typeface="Aptos Display" panose="020B0004020202020204" pitchFamily="34" charset="0"/>
                  <a:ea typeface="Times New Roman" panose="02020603050405020304" pitchFamily="18" charset="0"/>
                  <a:cs typeface="Times New Roman" panose="02020603050405020304" pitchFamily="18" charset="0"/>
                </a:endParaRPr>
              </a:p>
              <a:p>
                <a:pPr marL="914400">
                  <a:lnSpc>
                    <a:spcPct val="150000"/>
                  </a:lnSpc>
                  <a:spcBef>
                    <a:spcPts val="800"/>
                  </a:spcBef>
                  <a:spcAft>
                    <a:spcPts val="400"/>
                  </a:spcAft>
                  <a:buNone/>
                </a:pPr>
                <a14:m>
                  <m:oMathPara xmlns:m="http://schemas.openxmlformats.org/officeDocument/2006/math">
                    <m:oMathParaPr>
                      <m:jc m:val="left"/>
                    </m:oMathParaPr>
                    <m:oMath xmlns:m="http://schemas.openxmlformats.org/officeDocument/2006/math">
                      <m:r>
                        <a:rPr lang="en-AU" sz="3600" b="1" i="1" kern="100">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𝐴</m:t>
                      </m:r>
                      <m:r>
                        <a:rPr lang="en-AU" sz="3600" b="1" i="1" kern="100">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m:t>
                      </m:r>
                      <m:r>
                        <a:rPr lang="en-AU" sz="3600" b="1" i="1" kern="100">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𝜋</m:t>
                      </m:r>
                      <m:r>
                        <a:rPr lang="en-AU" sz="3600" b="1" i="1" kern="100">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m:t>
                      </m:r>
                      <m:sSup>
                        <m:sSupPr>
                          <m:ctrlPr>
                            <a:rPr lang="en-AU" sz="3600" b="1" i="1" kern="100">
                              <a:solidFill>
                                <a:srgbClr val="000000"/>
                              </a:solidFill>
                              <a:effectLst/>
                              <a:latin typeface="Cambria Math" panose="02040503050406030204" pitchFamily="18" charset="0"/>
                              <a:ea typeface="Aptos" panose="020B0004020202020204" pitchFamily="34" charset="0"/>
                              <a:cs typeface="Arial" panose="020B0604020202020204" pitchFamily="34" charset="0"/>
                            </a:rPr>
                          </m:ctrlPr>
                        </m:sSupPr>
                        <m:e>
                          <m:r>
                            <a:rPr lang="en-AU" sz="3600" b="1" i="1" kern="100">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5</m:t>
                          </m:r>
                        </m:e>
                        <m:sup>
                          <m:r>
                            <a:rPr lang="en-AU" sz="3600" b="1" i="1" kern="100">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2</m:t>
                          </m:r>
                        </m:sup>
                      </m:sSup>
                      <m:r>
                        <a:rPr lang="en-AU" sz="3600" b="1" i="1" kern="100">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m:t>
                      </m:r>
                      <m:f>
                        <m:fPr>
                          <m:ctrlPr>
                            <a:rPr lang="en-AU" sz="3600" b="1" i="1" kern="100">
                              <a:solidFill>
                                <a:srgbClr val="000000"/>
                              </a:solidFill>
                              <a:effectLst/>
                              <a:latin typeface="Cambria Math" panose="02040503050406030204" pitchFamily="18" charset="0"/>
                              <a:ea typeface="Aptos" panose="020B0004020202020204" pitchFamily="34" charset="0"/>
                              <a:cs typeface="Arial" panose="020B0604020202020204" pitchFamily="34" charset="0"/>
                            </a:rPr>
                          </m:ctrlPr>
                        </m:fPr>
                        <m:num>
                          <m:r>
                            <a:rPr lang="en-AU" sz="3600" b="1" i="1" kern="100">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60</m:t>
                          </m:r>
                        </m:num>
                        <m:den>
                          <m:r>
                            <a:rPr lang="en-AU" sz="3600" b="1" i="1" kern="100">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360</m:t>
                          </m:r>
                        </m:den>
                      </m:f>
                    </m:oMath>
                  </m:oMathPara>
                </a14:m>
                <a:endParaRPr lang="en-AU" sz="3600" b="1" kern="100" dirty="0">
                  <a:solidFill>
                    <a:srgbClr val="0F4761"/>
                  </a:solidFill>
                  <a:effectLst/>
                  <a:latin typeface="Aptos Display" panose="020B0004020202020204" pitchFamily="34" charset="0"/>
                  <a:ea typeface="Times New Roman" panose="02020603050405020304" pitchFamily="18" charset="0"/>
                  <a:cs typeface="Times New Roman" panose="02020603050405020304" pitchFamily="18" charset="0"/>
                </a:endParaRPr>
              </a:p>
              <a:p>
                <a:pPr marL="914400">
                  <a:lnSpc>
                    <a:spcPct val="150000"/>
                  </a:lnSpc>
                  <a:spcBef>
                    <a:spcPts val="800"/>
                  </a:spcBef>
                  <a:spcAft>
                    <a:spcPts val="400"/>
                  </a:spcAft>
                  <a:buNone/>
                </a:pPr>
                <a14:m>
                  <m:oMathPara xmlns:m="http://schemas.openxmlformats.org/officeDocument/2006/math">
                    <m:oMathParaPr>
                      <m:jc m:val="left"/>
                    </m:oMathParaPr>
                    <m:oMath xmlns:m="http://schemas.openxmlformats.org/officeDocument/2006/math">
                      <m:r>
                        <a:rPr lang="en-AU" sz="3600" b="1" i="1" kern="100">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𝐴</m:t>
                      </m:r>
                      <m:r>
                        <a:rPr lang="en-AU" sz="3600" b="1" i="1" kern="100">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=13.09</m:t>
                      </m:r>
                      <m:sSup>
                        <m:sSupPr>
                          <m:ctrlPr>
                            <a:rPr lang="en-AU" sz="3600" b="1" i="1" kern="100">
                              <a:solidFill>
                                <a:srgbClr val="000000"/>
                              </a:solidFill>
                              <a:effectLst/>
                              <a:latin typeface="Cambria Math" panose="02040503050406030204" pitchFamily="18" charset="0"/>
                              <a:ea typeface="Aptos" panose="020B0004020202020204" pitchFamily="34" charset="0"/>
                              <a:cs typeface="Arial" panose="020B0604020202020204" pitchFamily="34" charset="0"/>
                            </a:rPr>
                          </m:ctrlPr>
                        </m:sSupPr>
                        <m:e>
                          <m:r>
                            <a:rPr lang="en-AU" sz="3600" b="1" i="1" kern="100">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𝑐𝑚</m:t>
                          </m:r>
                        </m:e>
                        <m:sup>
                          <m:r>
                            <a:rPr lang="en-AU" sz="3600" b="1" i="1" kern="100">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2</m:t>
                          </m:r>
                        </m:sup>
                      </m:sSup>
                    </m:oMath>
                  </m:oMathPara>
                </a14:m>
                <a:endParaRPr lang="en-AU" sz="3600" b="1" kern="100" dirty="0">
                  <a:solidFill>
                    <a:srgbClr val="0F4761"/>
                  </a:solidFill>
                  <a:effectLst/>
                  <a:latin typeface="Aptos Display" panose="020B0004020202020204" pitchFamily="34" charset="0"/>
                  <a:ea typeface="Times New Roman" panose="02020603050405020304" pitchFamily="18" charset="0"/>
                  <a:cs typeface="Times New Roman" panose="02020603050405020304" pitchFamily="18" charset="0"/>
                </a:endParaRPr>
              </a:p>
            </p:txBody>
          </p:sp>
        </mc:Choice>
        <mc:Fallback xmlns="">
          <p:sp>
            <p:nvSpPr>
              <p:cNvPr id="11" name="TextBox 10">
                <a:extLst>
                  <a:ext uri="{FF2B5EF4-FFF2-40B4-BE49-F238E27FC236}">
                    <a16:creationId xmlns:a16="http://schemas.microsoft.com/office/drawing/2014/main" id="{28C0A9C1-EDD9-D783-701A-887FA2F1DC22}"/>
                  </a:ext>
                </a:extLst>
              </p:cNvPr>
              <p:cNvSpPr txBox="1">
                <a:spLocks noRot="1" noChangeAspect="1" noMove="1" noResize="1" noEditPoints="1" noAdjustHandles="1" noChangeArrowheads="1" noChangeShapeType="1" noTextEdit="1"/>
              </p:cNvSpPr>
              <p:nvPr/>
            </p:nvSpPr>
            <p:spPr>
              <a:xfrm>
                <a:off x="2429218" y="3077702"/>
                <a:ext cx="14106182" cy="5037598"/>
              </a:xfrm>
              <a:prstGeom prst="rect">
                <a:avLst/>
              </a:prstGeom>
              <a:blipFill>
                <a:blip r:embed="rId4"/>
                <a:stretch>
                  <a:fillRect l="-1349"/>
                </a:stretch>
              </a:blipFill>
            </p:spPr>
            <p:txBody>
              <a:bodyPr/>
              <a:lstStyle/>
              <a:p>
                <a:r>
                  <a:rPr lang="en-US">
                    <a:noFill/>
                  </a:rPr>
                  <a:t> </a:t>
                </a:r>
              </a:p>
            </p:txBody>
          </p:sp>
        </mc:Fallback>
      </mc:AlternateContent>
      <p:pic>
        <p:nvPicPr>
          <p:cNvPr id="15" name="Picture 14" descr="A circle with a triangle and a circle with a circle with a circle and a circle with a circle with a circle with a circle with a circle with a circle with a circle with a circle with&#10;&#10;AI-generated content may be incorrect.">
            <a:extLst>
              <a:ext uri="{FF2B5EF4-FFF2-40B4-BE49-F238E27FC236}">
                <a16:creationId xmlns:a16="http://schemas.microsoft.com/office/drawing/2014/main" id="{2CA15762-09E6-41BB-6A1B-A60FB08C10E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465376" y="4215083"/>
            <a:ext cx="3917628" cy="3900217"/>
          </a:xfrm>
          <a:prstGeom prst="rect">
            <a:avLst/>
          </a:prstGeom>
        </p:spPr>
      </p:pic>
    </p:spTree>
    <p:extLst>
      <p:ext uri="{BB962C8B-B14F-4D97-AF65-F5344CB8AC3E}">
        <p14:creationId xmlns:p14="http://schemas.microsoft.com/office/powerpoint/2010/main" val="148213792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7625A0-3123-8D40-BDD1-9DD64B710E8A}"/>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07226C24-A450-0C67-CA12-3732520AA2A8}"/>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15F7186D-43FD-F703-2D9C-A9539FBF1B26}"/>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57F2054E-0B17-FD18-C091-5058F33C0208}"/>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A8654730-90F0-5855-AB5D-1956FEAA0815}"/>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2DADA56E-40BA-4810-718C-4B50AD26532D}"/>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986547A0-B009-CDB3-B317-094C5992DB2B}"/>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4E2BF8D9-48FA-0EEC-7435-4C9021E4B34A}"/>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10</a:t>
            </a:r>
          </a:p>
        </p:txBody>
      </p:sp>
      <p:sp>
        <p:nvSpPr>
          <p:cNvPr id="17" name="Freeform 5">
            <a:extLst>
              <a:ext uri="{FF2B5EF4-FFF2-40B4-BE49-F238E27FC236}">
                <a16:creationId xmlns:a16="http://schemas.microsoft.com/office/drawing/2014/main" id="{D7A08A26-8CC3-6C37-35F6-292A1B102E3B}"/>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F6F5F8B2-C8AF-FF3A-7391-1888984885FC}"/>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AREA</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CFC8C258-F48C-EED6-BB09-4C03C6B56013}"/>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7" name="Picture 6" descr="A black and white circle with two people&#10;&#10;AI-generated content may be incorrect.">
            <a:extLst>
              <a:ext uri="{FF2B5EF4-FFF2-40B4-BE49-F238E27FC236}">
                <a16:creationId xmlns:a16="http://schemas.microsoft.com/office/drawing/2014/main" id="{C4933DC6-04D6-11F3-4259-1ED953BA8972}"/>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3" name="TextBox 12">
            <a:extLst>
              <a:ext uri="{FF2B5EF4-FFF2-40B4-BE49-F238E27FC236}">
                <a16:creationId xmlns:a16="http://schemas.microsoft.com/office/drawing/2014/main" id="{128C5658-6E92-FDD7-4A9B-DD8EDD821E93}"/>
              </a:ext>
            </a:extLst>
          </p:cNvPr>
          <p:cNvSpPr txBox="1"/>
          <p:nvPr/>
        </p:nvSpPr>
        <p:spPr>
          <a:xfrm>
            <a:off x="2237854" y="2429658"/>
            <a:ext cx="9253330" cy="646331"/>
          </a:xfrm>
          <a:prstGeom prst="rect">
            <a:avLst/>
          </a:prstGeom>
          <a:noFill/>
        </p:spPr>
        <p:txBody>
          <a:bodyPr wrap="square">
            <a:spAutoFit/>
          </a:bodyPr>
          <a:lstStyle/>
          <a:p>
            <a:r>
              <a:rPr lang="en-AU" sz="3600" b="1" u="sng" dirty="0">
                <a:solidFill>
                  <a:srgbClr val="FF0000"/>
                </a:solidFill>
                <a:effectLst/>
                <a:latin typeface="Arial" panose="020B0604020202020204" pitchFamily="34" charset="0"/>
                <a:ea typeface="Aptos" panose="020B0004020202020204" pitchFamily="34" charset="0"/>
                <a:cs typeface="Arial" panose="020B0604020202020204" pitchFamily="34" charset="0"/>
              </a:rPr>
              <a:t>1.</a:t>
            </a:r>
            <a:r>
              <a:rPr lang="en-AU" sz="3600" dirty="0">
                <a:effectLst/>
                <a:latin typeface="Arial" panose="020B0604020202020204" pitchFamily="34" charset="0"/>
                <a:ea typeface="Aptos" panose="020B0004020202020204" pitchFamily="34" charset="0"/>
                <a:cs typeface="Arial" panose="020B0604020202020204" pitchFamily="34" charset="0"/>
              </a:rPr>
              <a:t> Find the area of this circle.</a:t>
            </a:r>
            <a:r>
              <a:rPr lang="en-AU" sz="3600" dirty="0">
                <a:effectLst/>
                <a:latin typeface="Arial" panose="020B0604020202020204" pitchFamily="34" charset="0"/>
                <a:cs typeface="Arial" panose="020B0604020202020204" pitchFamily="34" charset="0"/>
              </a:rPr>
              <a:t> </a:t>
            </a:r>
            <a:endParaRPr lang="en-US" sz="3600" dirty="0">
              <a:latin typeface="Arial" panose="020B0604020202020204" pitchFamily="34" charset="0"/>
              <a:cs typeface="Arial" panose="020B0604020202020204" pitchFamily="34" charset="0"/>
            </a:endParaRPr>
          </a:p>
        </p:txBody>
      </p:sp>
      <p:pic>
        <p:nvPicPr>
          <p:cNvPr id="18" name="Picture 17" descr="A circle with a line in the middle&#10;&#10;AI-generated content may be incorrect.">
            <a:extLst>
              <a:ext uri="{FF2B5EF4-FFF2-40B4-BE49-F238E27FC236}">
                <a16:creationId xmlns:a16="http://schemas.microsoft.com/office/drawing/2014/main" id="{A6D1FD4B-CB1A-0B3C-FD8B-4B1CCA7D4C5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20009" y="3223265"/>
            <a:ext cx="2746058" cy="2746058"/>
          </a:xfrm>
          <a:prstGeom prst="rect">
            <a:avLst/>
          </a:prstGeom>
        </p:spPr>
      </p:pic>
      <p:sp>
        <p:nvSpPr>
          <p:cNvPr id="20" name="TextBox 19">
            <a:extLst>
              <a:ext uri="{FF2B5EF4-FFF2-40B4-BE49-F238E27FC236}">
                <a16:creationId xmlns:a16="http://schemas.microsoft.com/office/drawing/2014/main" id="{46DE5313-411E-FAA9-6B43-229A39402AE2}"/>
              </a:ext>
            </a:extLst>
          </p:cNvPr>
          <p:cNvSpPr txBox="1"/>
          <p:nvPr/>
        </p:nvSpPr>
        <p:spPr>
          <a:xfrm>
            <a:off x="9906000" y="2429658"/>
            <a:ext cx="9253330" cy="646331"/>
          </a:xfrm>
          <a:prstGeom prst="rect">
            <a:avLst/>
          </a:prstGeom>
          <a:noFill/>
        </p:spPr>
        <p:txBody>
          <a:bodyPr wrap="square">
            <a:spAutoFit/>
          </a:bodyPr>
          <a:lstStyle/>
          <a:p>
            <a:r>
              <a:rPr lang="en-AU" sz="3600" b="1" u="sng" dirty="0">
                <a:solidFill>
                  <a:srgbClr val="FF0000"/>
                </a:solidFill>
                <a:effectLst/>
                <a:latin typeface="Arial" panose="020B0604020202020204" pitchFamily="34" charset="0"/>
                <a:ea typeface="Aptos" panose="020B0004020202020204" pitchFamily="34" charset="0"/>
                <a:cs typeface="Arial" panose="020B0604020202020204" pitchFamily="34" charset="0"/>
              </a:rPr>
              <a:t>2.</a:t>
            </a:r>
            <a:r>
              <a:rPr lang="en-AU" sz="3600" dirty="0">
                <a:effectLst/>
                <a:latin typeface="Arial" panose="020B0604020202020204" pitchFamily="34" charset="0"/>
                <a:ea typeface="Aptos" panose="020B0004020202020204" pitchFamily="34" charset="0"/>
                <a:cs typeface="Arial" panose="020B0604020202020204" pitchFamily="34" charset="0"/>
              </a:rPr>
              <a:t> Find the area of this sector. </a:t>
            </a:r>
            <a:endParaRPr lang="en-US" sz="3600" dirty="0">
              <a:latin typeface="Arial" panose="020B0604020202020204" pitchFamily="34" charset="0"/>
              <a:cs typeface="Arial" panose="020B0604020202020204" pitchFamily="34" charset="0"/>
            </a:endParaRPr>
          </a:p>
        </p:txBody>
      </p:sp>
      <p:pic>
        <p:nvPicPr>
          <p:cNvPr id="21" name="Picture 20">
            <a:extLst>
              <a:ext uri="{FF2B5EF4-FFF2-40B4-BE49-F238E27FC236}">
                <a16:creationId xmlns:a16="http://schemas.microsoft.com/office/drawing/2014/main" id="{311EEE7A-607E-EEBF-C3B8-A37D6FF0943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931061" y="3268995"/>
            <a:ext cx="2746057" cy="2757547"/>
          </a:xfrm>
          <a:prstGeom prst="rect">
            <a:avLst/>
          </a:prstGeom>
        </p:spPr>
      </p:pic>
    </p:spTree>
    <p:extLst>
      <p:ext uri="{BB962C8B-B14F-4D97-AF65-F5344CB8AC3E}">
        <p14:creationId xmlns:p14="http://schemas.microsoft.com/office/powerpoint/2010/main" val="265558227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D5585E-09B1-F3C3-629A-F081E2D72F66}"/>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D61F3E82-159C-3B51-AC7D-B4DA411C6BC5}"/>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26800918-C8A6-C419-30AD-7EFBB43B40BC}"/>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3327EE26-B8E2-1BD9-BAEF-CC5BBCDB7906}"/>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46444BF8-D861-DD06-948F-0F6C66AF32B1}"/>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3" name="TextBox 12">
            <a:extLst>
              <a:ext uri="{FF2B5EF4-FFF2-40B4-BE49-F238E27FC236}">
                <a16:creationId xmlns:a16="http://schemas.microsoft.com/office/drawing/2014/main" id="{6B7A9BAA-4333-33B4-F25A-242B444859EF}"/>
              </a:ext>
            </a:extLst>
          </p:cNvPr>
          <p:cNvSpPr txBox="1"/>
          <p:nvPr/>
        </p:nvSpPr>
        <p:spPr>
          <a:xfrm>
            <a:off x="2688759" y="3390900"/>
            <a:ext cx="6950541" cy="1252843"/>
          </a:xfrm>
          <a:prstGeom prst="rect">
            <a:avLst/>
          </a:prstGeom>
          <a:noFill/>
        </p:spPr>
        <p:txBody>
          <a:bodyPr wrap="square">
            <a:spAutoFit/>
          </a:bodyPr>
          <a:lstStyle/>
          <a:p>
            <a:pPr>
              <a:lnSpc>
                <a:spcPct val="150000"/>
              </a:lnSpc>
              <a:buNone/>
            </a:pPr>
            <a:r>
              <a:rPr lang="en-AU" sz="56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Try it yourself.</a:t>
            </a:r>
            <a:endParaRPr lang="en-AU" sz="56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6" name="Text Box 3">
            <a:extLst>
              <a:ext uri="{FF2B5EF4-FFF2-40B4-BE49-F238E27FC236}">
                <a16:creationId xmlns:a16="http://schemas.microsoft.com/office/drawing/2014/main" id="{4500567E-809F-C3AA-161E-915BEF0E24AE}"/>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236E9FBB-BE83-1E8A-0CB6-BE15691E9039}"/>
              </a:ext>
            </a:extLst>
          </p:cNvPr>
          <p:cNvSpPr txBox="1"/>
          <p:nvPr/>
        </p:nvSpPr>
        <p:spPr>
          <a:xfrm>
            <a:off x="2743200" y="4610100"/>
            <a:ext cx="13792200" cy="2019848"/>
          </a:xfrm>
          <a:prstGeom prst="rect">
            <a:avLst/>
          </a:prstGeom>
          <a:noFill/>
        </p:spPr>
        <p:txBody>
          <a:bodyPr wrap="square">
            <a:spAutoFit/>
          </a:bodyPr>
          <a:lstStyle/>
          <a:p>
            <a:pPr lvl="0">
              <a:lnSpc>
                <a:spcPct val="150000"/>
              </a:lnSpc>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Complete the ‘try it yourself’ questions on page 11 of your workbook.</a:t>
            </a:r>
            <a:endParaRPr lang="en-AU" sz="4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black and white circle with a person with their arms raised&#10;&#10;AI-generated content may be incorrect.">
            <a:extLst>
              <a:ext uri="{FF2B5EF4-FFF2-40B4-BE49-F238E27FC236}">
                <a16:creationId xmlns:a16="http://schemas.microsoft.com/office/drawing/2014/main" id="{BA8AD495-AED6-45EE-3D3C-AD6FCD702881}"/>
              </a:ext>
            </a:extLst>
          </p:cNvPr>
          <p:cNvPicPr>
            <a:picLocks noChangeAspect="1"/>
          </p:cNvPicPr>
          <p:nvPr/>
        </p:nvPicPr>
        <p:blipFill>
          <a:blip r:embed="rId2"/>
          <a:stretch>
            <a:fillRect/>
          </a:stretch>
        </p:blipFill>
        <p:spPr>
          <a:xfrm>
            <a:off x="16383000" y="122014"/>
            <a:ext cx="1821086" cy="1821086"/>
          </a:xfrm>
          <a:prstGeom prst="rect">
            <a:avLst/>
          </a:prstGeom>
        </p:spPr>
      </p:pic>
      <p:sp>
        <p:nvSpPr>
          <p:cNvPr id="10" name="TextBox 6">
            <a:extLst>
              <a:ext uri="{FF2B5EF4-FFF2-40B4-BE49-F238E27FC236}">
                <a16:creationId xmlns:a16="http://schemas.microsoft.com/office/drawing/2014/main" id="{1DD4A7D8-EE4B-FEC3-4CB9-82E2D192B691}"/>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14DAB4F0-5281-3B01-C47B-95D6A3AE2D5E}"/>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11</a:t>
            </a:r>
          </a:p>
        </p:txBody>
      </p:sp>
      <p:sp>
        <p:nvSpPr>
          <p:cNvPr id="17" name="Freeform 5">
            <a:extLst>
              <a:ext uri="{FF2B5EF4-FFF2-40B4-BE49-F238E27FC236}">
                <a16:creationId xmlns:a16="http://schemas.microsoft.com/office/drawing/2014/main" id="{F630A8C4-19EB-9174-1AF5-DA2691ABFE8A}"/>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3"/>
            <a:stretch>
              <a:fillRect/>
            </a:stretch>
          </a:blipFill>
        </p:spPr>
        <p:txBody>
          <a:bodyPr/>
          <a:lstStyle/>
          <a:p>
            <a:endParaRPr lang="en-US"/>
          </a:p>
        </p:txBody>
      </p:sp>
      <p:sp>
        <p:nvSpPr>
          <p:cNvPr id="5" name="TextBox 4">
            <a:extLst>
              <a:ext uri="{FF2B5EF4-FFF2-40B4-BE49-F238E27FC236}">
                <a16:creationId xmlns:a16="http://schemas.microsoft.com/office/drawing/2014/main" id="{12DAB000-E7B6-20C0-7CD8-A0574206BB49}"/>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AREA</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11651737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B9196F-BCF0-00E7-7DF2-668C21E6BC99}"/>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CE8ADA99-FD12-ED0E-0816-474142A517E3}"/>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B6D799E1-03E3-7AE9-1731-7232F333F400}"/>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087548AF-3E84-6E06-A6C4-946724347FF2}"/>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E683047C-C708-631F-AE68-0DED79BECFE8}"/>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88101BFB-557C-EA5B-7792-6BAC9E112C69}"/>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F821B6AB-9413-64B9-B283-E88DFA23FE6A}"/>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DF14DA76-D05A-4A0C-8E77-79A3A3982ABA}"/>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12</a:t>
            </a:r>
          </a:p>
        </p:txBody>
      </p:sp>
      <p:sp>
        <p:nvSpPr>
          <p:cNvPr id="17" name="Freeform 5">
            <a:extLst>
              <a:ext uri="{FF2B5EF4-FFF2-40B4-BE49-F238E27FC236}">
                <a16:creationId xmlns:a16="http://schemas.microsoft.com/office/drawing/2014/main" id="{FB481E8E-45CD-A898-4667-1EBE33D8D8D6}"/>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440A6ABB-C1C4-C4A9-7565-3654F6D0CD29}"/>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AREA</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7" name="Picture 6" descr="A white rectangular sign with black text&#10;&#10;AI-generated content may be incorrect.">
            <a:extLst>
              <a:ext uri="{FF2B5EF4-FFF2-40B4-BE49-F238E27FC236}">
                <a16:creationId xmlns:a16="http://schemas.microsoft.com/office/drawing/2014/main" id="{09C4FDB6-0DDA-F97D-3DA1-3553EE5E6A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17976" y="2881073"/>
            <a:ext cx="15747175" cy="5029201"/>
          </a:xfrm>
          <a:prstGeom prst="rect">
            <a:avLst/>
          </a:prstGeom>
        </p:spPr>
      </p:pic>
    </p:spTree>
    <p:extLst>
      <p:ext uri="{BB962C8B-B14F-4D97-AF65-F5344CB8AC3E}">
        <p14:creationId xmlns:p14="http://schemas.microsoft.com/office/powerpoint/2010/main" val="167258811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40BA93-0249-A823-8944-3509F8863A30}"/>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D3A30F6B-5FF5-FF8C-DB80-CCBF5A5F20A5}"/>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39226359-2F61-432B-DF0D-3D210E9C6E72}"/>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01EE1A74-FFDA-C016-A0D4-16132FFD5221}"/>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D174A25B-3D82-993F-2404-B9BE68C9064D}"/>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7E1D7274-CDC1-682D-B8E9-48A3F9B13DA0}"/>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0FDCFAD9-8D0D-92F7-6ECD-6D5F2BE27038}"/>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C090C24D-B6DA-0193-A582-09B87430478C}"/>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12</a:t>
            </a:r>
          </a:p>
        </p:txBody>
      </p:sp>
      <p:sp>
        <p:nvSpPr>
          <p:cNvPr id="17" name="Freeform 5">
            <a:extLst>
              <a:ext uri="{FF2B5EF4-FFF2-40B4-BE49-F238E27FC236}">
                <a16:creationId xmlns:a16="http://schemas.microsoft.com/office/drawing/2014/main" id="{FA4532BA-1238-236D-8193-2FAD8BFFBC61}"/>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27036A51-0788-AAB0-86F9-E7D2FE30BB85}"/>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AREA</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E9E4DA2D-B14B-F6C3-300C-22D47AD34B82}"/>
              </a:ext>
            </a:extLst>
          </p:cNvPr>
          <p:cNvSpPr txBox="1"/>
          <p:nvPr/>
        </p:nvSpPr>
        <p:spPr>
          <a:xfrm>
            <a:off x="2362200" y="2051296"/>
            <a:ext cx="15477782" cy="2482603"/>
          </a:xfrm>
          <a:prstGeom prst="rect">
            <a:avLst/>
          </a:prstGeom>
          <a:noFill/>
        </p:spPr>
        <p:txBody>
          <a:bodyPr wrap="square">
            <a:spAutoFit/>
          </a:bodyPr>
          <a:lstStyle/>
          <a:p>
            <a:pPr>
              <a:lnSpc>
                <a:spcPct val="150000"/>
              </a:lnSpc>
            </a:pPr>
            <a:r>
              <a:rPr lang="en-AU" sz="3600" dirty="0">
                <a:solidFill>
                  <a:srgbClr val="000000"/>
                </a:solidFill>
                <a:effectLst/>
                <a:latin typeface="Arial" panose="020B0604020202020204" pitchFamily="34" charset="0"/>
                <a:ea typeface="Aptos" panose="020B0004020202020204" pitchFamily="34" charset="0"/>
                <a:cs typeface="Arial" panose="020B0604020202020204" pitchFamily="34" charset="0"/>
              </a:rPr>
              <a:t>Liz Watson accidentally stepped in paint before starting a game of netball. She plays the position of centre the whole game, getting paint all over the court except for in the shooting semi-circles at each end.</a:t>
            </a:r>
            <a:r>
              <a:rPr lang="en-AU" sz="3600" dirty="0">
                <a:effectLst/>
                <a:latin typeface="Arial" panose="020B0604020202020204" pitchFamily="34" charset="0"/>
                <a:cs typeface="Arial" panose="020B0604020202020204" pitchFamily="34" charset="0"/>
              </a:rPr>
              <a:t> </a:t>
            </a:r>
            <a:endParaRPr lang="en-US" sz="3600" dirty="0">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09DC28C2-3498-6C8D-1209-D3D1E13F9103}"/>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2" name="Picture 11" descr="A black and white logo of a person reading a book&#10;&#10;AI-generated content may be incorrect.">
            <a:extLst>
              <a:ext uri="{FF2B5EF4-FFF2-40B4-BE49-F238E27FC236}">
                <a16:creationId xmlns:a16="http://schemas.microsoft.com/office/drawing/2014/main" id="{91D0DDE0-C6B3-6D9A-6077-851AA58BCF4C}"/>
              </a:ext>
            </a:extLst>
          </p:cNvPr>
          <p:cNvPicPr>
            <a:picLocks noChangeAspect="1"/>
          </p:cNvPicPr>
          <p:nvPr/>
        </p:nvPicPr>
        <p:blipFill>
          <a:blip r:embed="rId3"/>
          <a:stretch>
            <a:fillRect/>
          </a:stretch>
        </p:blipFill>
        <p:spPr>
          <a:xfrm>
            <a:off x="16535400" y="76517"/>
            <a:ext cx="1714183" cy="1714183"/>
          </a:xfrm>
          <a:prstGeom prst="rect">
            <a:avLst/>
          </a:prstGeom>
        </p:spPr>
      </p:pic>
      <p:pic>
        <p:nvPicPr>
          <p:cNvPr id="13" name="Picture 12" descr="A diagram of a hockey field&#10;&#10;AI-generated content may be incorrect.">
            <a:extLst>
              <a:ext uri="{FF2B5EF4-FFF2-40B4-BE49-F238E27FC236}">
                <a16:creationId xmlns:a16="http://schemas.microsoft.com/office/drawing/2014/main" id="{64AFCD61-4A24-8489-8584-CC632D69EB9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81936" y="4794495"/>
            <a:ext cx="9508406" cy="4959352"/>
          </a:xfrm>
          <a:prstGeom prst="rect">
            <a:avLst/>
          </a:prstGeom>
        </p:spPr>
      </p:pic>
      <p:pic>
        <p:nvPicPr>
          <p:cNvPr id="18" name="Picture 17" descr="A person playing basketball&#10;&#10;AI-generated content may be incorrect.">
            <a:extLst>
              <a:ext uri="{FF2B5EF4-FFF2-40B4-BE49-F238E27FC236}">
                <a16:creationId xmlns:a16="http://schemas.microsoft.com/office/drawing/2014/main" id="{3F87CA1F-EB2A-1ECF-CA42-CAFC22BAFCA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383000" y="8610600"/>
            <a:ext cx="1841500" cy="1638300"/>
          </a:xfrm>
          <a:prstGeom prst="rect">
            <a:avLst/>
          </a:prstGeom>
        </p:spPr>
      </p:pic>
    </p:spTree>
    <p:extLst>
      <p:ext uri="{BB962C8B-B14F-4D97-AF65-F5344CB8AC3E}">
        <p14:creationId xmlns:p14="http://schemas.microsoft.com/office/powerpoint/2010/main" val="419849892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4215BB-B963-0D7A-D71D-4A8157A51E51}"/>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B581583E-C6D1-D98E-14B2-60B9CBFA1C8E}"/>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72D8D7DE-8396-9251-E681-103C06285D68}"/>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B5A227D7-152A-8C8D-941A-FB1643DAB2AD}"/>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CEEE3D11-A811-C863-9833-662B2DC09895}"/>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F881DDC0-983F-DDCC-6557-54B527EBC00A}"/>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B21AB222-824A-805D-70F9-DC72CD6B3D03}"/>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74162D09-BA04-FA1F-5BD7-E8B74F571946}"/>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12</a:t>
            </a:r>
          </a:p>
        </p:txBody>
      </p:sp>
      <p:sp>
        <p:nvSpPr>
          <p:cNvPr id="17" name="Freeform 5">
            <a:extLst>
              <a:ext uri="{FF2B5EF4-FFF2-40B4-BE49-F238E27FC236}">
                <a16:creationId xmlns:a16="http://schemas.microsoft.com/office/drawing/2014/main" id="{7A29954E-6E9B-E2CB-269A-62C248699744}"/>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83DCA419-999B-31C5-771A-2C273FA4FE8E}"/>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AREA</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1" name="TextBox 10">
            <a:extLst>
              <a:ext uri="{FF2B5EF4-FFF2-40B4-BE49-F238E27FC236}">
                <a16:creationId xmlns:a16="http://schemas.microsoft.com/office/drawing/2014/main" id="{E7D7F26A-46F0-A496-C65D-E636BB7233C2}"/>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Worked </a:t>
            </a: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example.</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2" name="Picture 11" descr="A black and white logo of a person reading a book&#10;&#10;AI-generated content may be incorrect.">
            <a:extLst>
              <a:ext uri="{FF2B5EF4-FFF2-40B4-BE49-F238E27FC236}">
                <a16:creationId xmlns:a16="http://schemas.microsoft.com/office/drawing/2014/main" id="{0D0E36B7-DE3F-C31A-D4A6-F1F85CD4BC4A}"/>
              </a:ext>
            </a:extLst>
          </p:cNvPr>
          <p:cNvPicPr>
            <a:picLocks noChangeAspect="1"/>
          </p:cNvPicPr>
          <p:nvPr/>
        </p:nvPicPr>
        <p:blipFill>
          <a:blip r:embed="rId3"/>
          <a:stretch>
            <a:fillRect/>
          </a:stretch>
        </p:blipFill>
        <p:spPr>
          <a:xfrm>
            <a:off x="16535400" y="76517"/>
            <a:ext cx="1714183" cy="1714183"/>
          </a:xfrm>
          <a:prstGeom prst="rect">
            <a:avLst/>
          </a:prstGeom>
        </p:spPr>
      </p:pic>
      <p:pic>
        <p:nvPicPr>
          <p:cNvPr id="7" name="Picture 6" descr="A math problem with text&#10;&#10;AI-generated content may be incorrect.">
            <a:extLst>
              <a:ext uri="{FF2B5EF4-FFF2-40B4-BE49-F238E27FC236}">
                <a16:creationId xmlns:a16="http://schemas.microsoft.com/office/drawing/2014/main" id="{E0B6D834-0712-CDDE-37CF-7D68A1D69B7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71621" y="2431315"/>
            <a:ext cx="14517505" cy="5235161"/>
          </a:xfrm>
          <a:prstGeom prst="rect">
            <a:avLst/>
          </a:prstGeom>
        </p:spPr>
      </p:pic>
      <p:pic>
        <p:nvPicPr>
          <p:cNvPr id="19" name="Picture 18" descr="A person playing basketball&#10;&#10;AI-generated content may be incorrect.">
            <a:extLst>
              <a:ext uri="{FF2B5EF4-FFF2-40B4-BE49-F238E27FC236}">
                <a16:creationId xmlns:a16="http://schemas.microsoft.com/office/drawing/2014/main" id="{EDEF73FD-F185-BF65-3786-67D6B18B039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383000" y="8610600"/>
            <a:ext cx="1841500" cy="1638300"/>
          </a:xfrm>
          <a:prstGeom prst="rect">
            <a:avLst/>
          </a:prstGeom>
        </p:spPr>
      </p:pic>
      <p:sp>
        <p:nvSpPr>
          <p:cNvPr id="21" name="TextBox 20">
            <a:extLst>
              <a:ext uri="{FF2B5EF4-FFF2-40B4-BE49-F238E27FC236}">
                <a16:creationId xmlns:a16="http://schemas.microsoft.com/office/drawing/2014/main" id="{14FFD313-0A09-628A-3D72-FD6323D5CA2B}"/>
              </a:ext>
            </a:extLst>
          </p:cNvPr>
          <p:cNvSpPr txBox="1"/>
          <p:nvPr/>
        </p:nvSpPr>
        <p:spPr>
          <a:xfrm>
            <a:off x="2198204" y="2439769"/>
            <a:ext cx="1230796" cy="646331"/>
          </a:xfrm>
          <a:prstGeom prst="rect">
            <a:avLst/>
          </a:prstGeom>
          <a:noFill/>
        </p:spPr>
        <p:txBody>
          <a:bodyPr wrap="square">
            <a:spAutoFit/>
          </a:bodyPr>
          <a:lstStyle/>
          <a:p>
            <a:r>
              <a:rPr lang="en-AU" sz="3600" b="1" u="sng" kern="100" dirty="0">
                <a:solidFill>
                  <a:srgbClr val="FF0000"/>
                </a:solidFill>
                <a:latin typeface="Arial" panose="020B0604020202020204" pitchFamily="34" charset="0"/>
                <a:cs typeface="Times New Roman" panose="02020603050405020304" pitchFamily="18" charset="0"/>
              </a:rPr>
              <a:t>a.</a:t>
            </a:r>
            <a:endParaRPr lang="en-US" sz="3600" u="sng" dirty="0">
              <a:solidFill>
                <a:srgbClr val="FF0000"/>
              </a:solidFill>
            </a:endParaRPr>
          </a:p>
        </p:txBody>
      </p:sp>
    </p:spTree>
    <p:extLst>
      <p:ext uri="{BB962C8B-B14F-4D97-AF65-F5344CB8AC3E}">
        <p14:creationId xmlns:p14="http://schemas.microsoft.com/office/powerpoint/2010/main" val="392622294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DF6734-93F1-0870-5B79-F7A404B5BFE4}"/>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B6444781-2383-D9D1-B52C-F2C0B9F21D7D}"/>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2E840DF8-9476-38BD-BEAD-2C6026E7833B}"/>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21024B72-2A2F-3E8A-813F-1DDF4EF48A21}"/>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4B2E410C-0F1A-B220-B7BD-D51BE5B1FB03}"/>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270B750F-6887-AF5F-6CDC-6BEAD2CC0001}"/>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370D751A-E045-A4BD-448E-ED0C9D15BAF7}"/>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09D1B156-CE24-1284-C5D2-142DF3CA409D}"/>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12</a:t>
            </a:r>
          </a:p>
        </p:txBody>
      </p:sp>
      <p:sp>
        <p:nvSpPr>
          <p:cNvPr id="17" name="Freeform 5">
            <a:extLst>
              <a:ext uri="{FF2B5EF4-FFF2-40B4-BE49-F238E27FC236}">
                <a16:creationId xmlns:a16="http://schemas.microsoft.com/office/drawing/2014/main" id="{511FE406-B42B-0216-BCF9-AF230DFEB494}"/>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CF135193-CA0C-4B09-A6CB-24AC01919240}"/>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AREA</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1" name="TextBox 10">
            <a:extLst>
              <a:ext uri="{FF2B5EF4-FFF2-40B4-BE49-F238E27FC236}">
                <a16:creationId xmlns:a16="http://schemas.microsoft.com/office/drawing/2014/main" id="{E707E387-07F2-2237-37BE-9F18FADDC5C4}"/>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Worked </a:t>
            </a: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example.</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2" name="Picture 11" descr="A black and white logo of a person reading a book&#10;&#10;AI-generated content may be incorrect.">
            <a:extLst>
              <a:ext uri="{FF2B5EF4-FFF2-40B4-BE49-F238E27FC236}">
                <a16:creationId xmlns:a16="http://schemas.microsoft.com/office/drawing/2014/main" id="{E485AB99-5BA5-4605-A063-D8C155B08808}"/>
              </a:ext>
            </a:extLst>
          </p:cNvPr>
          <p:cNvPicPr>
            <a:picLocks noChangeAspect="1"/>
          </p:cNvPicPr>
          <p:nvPr/>
        </p:nvPicPr>
        <p:blipFill>
          <a:blip r:embed="rId3"/>
          <a:stretch>
            <a:fillRect/>
          </a:stretch>
        </p:blipFill>
        <p:spPr>
          <a:xfrm>
            <a:off x="16535400" y="76517"/>
            <a:ext cx="1714183" cy="1714183"/>
          </a:xfrm>
          <a:prstGeom prst="rect">
            <a:avLst/>
          </a:prstGeom>
        </p:spPr>
      </p:pic>
      <p:pic>
        <p:nvPicPr>
          <p:cNvPr id="19" name="Picture 18" descr="A person playing basketball&#10;&#10;AI-generated content may be incorrect.">
            <a:extLst>
              <a:ext uri="{FF2B5EF4-FFF2-40B4-BE49-F238E27FC236}">
                <a16:creationId xmlns:a16="http://schemas.microsoft.com/office/drawing/2014/main" id="{95E228E8-76B6-88D5-5BE3-7C4D43A8DB3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383000" y="8610600"/>
            <a:ext cx="1841500" cy="1638300"/>
          </a:xfrm>
          <a:prstGeom prst="rect">
            <a:avLst/>
          </a:prstGeom>
        </p:spPr>
      </p:pic>
      <p:sp>
        <p:nvSpPr>
          <p:cNvPr id="21" name="TextBox 20">
            <a:extLst>
              <a:ext uri="{FF2B5EF4-FFF2-40B4-BE49-F238E27FC236}">
                <a16:creationId xmlns:a16="http://schemas.microsoft.com/office/drawing/2014/main" id="{55ADDE14-6881-8DC2-CF95-41D829463152}"/>
              </a:ext>
            </a:extLst>
          </p:cNvPr>
          <p:cNvSpPr txBox="1"/>
          <p:nvPr/>
        </p:nvSpPr>
        <p:spPr>
          <a:xfrm>
            <a:off x="2198204" y="2439769"/>
            <a:ext cx="1230796" cy="646331"/>
          </a:xfrm>
          <a:prstGeom prst="rect">
            <a:avLst/>
          </a:prstGeom>
          <a:noFill/>
        </p:spPr>
        <p:txBody>
          <a:bodyPr wrap="square">
            <a:spAutoFit/>
          </a:bodyPr>
          <a:lstStyle/>
          <a:p>
            <a:r>
              <a:rPr lang="en-AU" sz="3600" b="1" u="sng" kern="100" dirty="0">
                <a:solidFill>
                  <a:srgbClr val="FF0000"/>
                </a:solidFill>
                <a:latin typeface="Arial" panose="020B0604020202020204" pitchFamily="34" charset="0"/>
                <a:cs typeface="Times New Roman" panose="02020603050405020304" pitchFamily="18" charset="0"/>
              </a:rPr>
              <a:t>a.</a:t>
            </a:r>
            <a:endParaRPr lang="en-US" sz="3600" u="sng" dirty="0">
              <a:solidFill>
                <a:srgbClr val="FF0000"/>
              </a:solidFill>
            </a:endParaRPr>
          </a:p>
        </p:txBody>
      </p:sp>
      <p:pic>
        <p:nvPicPr>
          <p:cNvPr id="9" name="Picture 8" descr="A black text on a white background&#10;&#10;AI-generated content may be incorrect.">
            <a:extLst>
              <a:ext uri="{FF2B5EF4-FFF2-40B4-BE49-F238E27FC236}">
                <a16:creationId xmlns:a16="http://schemas.microsoft.com/office/drawing/2014/main" id="{0AC401B2-5170-1A6B-748E-79E06A33E07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19400" y="2287368"/>
            <a:ext cx="11371001" cy="4761132"/>
          </a:xfrm>
          <a:prstGeom prst="rect">
            <a:avLst/>
          </a:prstGeom>
        </p:spPr>
      </p:pic>
    </p:spTree>
    <p:extLst>
      <p:ext uri="{BB962C8B-B14F-4D97-AF65-F5344CB8AC3E}">
        <p14:creationId xmlns:p14="http://schemas.microsoft.com/office/powerpoint/2010/main" val="203502559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C4C11D-DD9A-4D10-A36D-B54981379161}"/>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8C55A2FC-02FA-1D7B-0F41-A76539BC27AE}"/>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B54F8D59-85CF-99A5-94F4-54EC43FAA40F}"/>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61959BAA-F493-E4D1-6C15-02510C75ABF5}"/>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8FD62017-213D-AECD-51DC-468FC931A3DD}"/>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13E8866B-E720-0A96-E4C9-0EE6B8197A94}"/>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B32597D7-4B51-A613-E823-008E18E4FC8D}"/>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4576E48F-07FE-BC16-20C6-26E19381BFAC}"/>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12</a:t>
            </a:r>
          </a:p>
        </p:txBody>
      </p:sp>
      <p:sp>
        <p:nvSpPr>
          <p:cNvPr id="17" name="Freeform 5">
            <a:extLst>
              <a:ext uri="{FF2B5EF4-FFF2-40B4-BE49-F238E27FC236}">
                <a16:creationId xmlns:a16="http://schemas.microsoft.com/office/drawing/2014/main" id="{04884BB4-1F11-E6D3-350A-CFA846918F39}"/>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2DA86D7F-F0C1-AB7D-7E70-32A19CAF64C2}"/>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AREA</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1" name="TextBox 10">
            <a:extLst>
              <a:ext uri="{FF2B5EF4-FFF2-40B4-BE49-F238E27FC236}">
                <a16:creationId xmlns:a16="http://schemas.microsoft.com/office/drawing/2014/main" id="{957FEB53-FE5E-7992-B6C1-C22DD2F93C31}"/>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Worked </a:t>
            </a: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example.</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2" name="Picture 11" descr="A black and white logo of a person reading a book&#10;&#10;AI-generated content may be incorrect.">
            <a:extLst>
              <a:ext uri="{FF2B5EF4-FFF2-40B4-BE49-F238E27FC236}">
                <a16:creationId xmlns:a16="http://schemas.microsoft.com/office/drawing/2014/main" id="{3AAA5C75-332D-9E53-119A-70D905EE7095}"/>
              </a:ext>
            </a:extLst>
          </p:cNvPr>
          <p:cNvPicPr>
            <a:picLocks noChangeAspect="1"/>
          </p:cNvPicPr>
          <p:nvPr/>
        </p:nvPicPr>
        <p:blipFill>
          <a:blip r:embed="rId3"/>
          <a:stretch>
            <a:fillRect/>
          </a:stretch>
        </p:blipFill>
        <p:spPr>
          <a:xfrm>
            <a:off x="16535400" y="76517"/>
            <a:ext cx="1714183" cy="1714183"/>
          </a:xfrm>
          <a:prstGeom prst="rect">
            <a:avLst/>
          </a:prstGeom>
        </p:spPr>
      </p:pic>
      <p:pic>
        <p:nvPicPr>
          <p:cNvPr id="19" name="Picture 18" descr="A person playing basketball&#10;&#10;AI-generated content may be incorrect.">
            <a:extLst>
              <a:ext uri="{FF2B5EF4-FFF2-40B4-BE49-F238E27FC236}">
                <a16:creationId xmlns:a16="http://schemas.microsoft.com/office/drawing/2014/main" id="{394B83C7-B3A9-B741-99C7-62695E70E3E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383000" y="8610600"/>
            <a:ext cx="1841500" cy="1638300"/>
          </a:xfrm>
          <a:prstGeom prst="rect">
            <a:avLst/>
          </a:prstGeom>
        </p:spPr>
      </p:pic>
      <p:sp>
        <p:nvSpPr>
          <p:cNvPr id="21" name="TextBox 20">
            <a:extLst>
              <a:ext uri="{FF2B5EF4-FFF2-40B4-BE49-F238E27FC236}">
                <a16:creationId xmlns:a16="http://schemas.microsoft.com/office/drawing/2014/main" id="{DA6ED392-1C05-65B0-B654-74D3F0ECDE83}"/>
              </a:ext>
            </a:extLst>
          </p:cNvPr>
          <p:cNvSpPr txBox="1"/>
          <p:nvPr/>
        </p:nvSpPr>
        <p:spPr>
          <a:xfrm>
            <a:off x="2198204" y="2439769"/>
            <a:ext cx="1230796" cy="646331"/>
          </a:xfrm>
          <a:prstGeom prst="rect">
            <a:avLst/>
          </a:prstGeom>
          <a:noFill/>
        </p:spPr>
        <p:txBody>
          <a:bodyPr wrap="square">
            <a:spAutoFit/>
          </a:bodyPr>
          <a:lstStyle/>
          <a:p>
            <a:r>
              <a:rPr lang="en-AU" sz="3600" b="1" u="sng" kern="100" dirty="0">
                <a:solidFill>
                  <a:srgbClr val="FF0000"/>
                </a:solidFill>
                <a:latin typeface="Arial" panose="020B0604020202020204" pitchFamily="34" charset="0"/>
                <a:cs typeface="Times New Roman" panose="02020603050405020304" pitchFamily="18" charset="0"/>
              </a:rPr>
              <a:t>b.</a:t>
            </a:r>
            <a:endParaRPr lang="en-US" sz="3600" u="sng" dirty="0">
              <a:solidFill>
                <a:srgbClr val="FF0000"/>
              </a:solidFill>
            </a:endParaRPr>
          </a:p>
        </p:txBody>
      </p: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94726026-45F2-DD75-246D-5D4949E097B8}"/>
                  </a:ext>
                </a:extLst>
              </p:cNvPr>
              <p:cNvSpPr txBox="1"/>
              <p:nvPr/>
            </p:nvSpPr>
            <p:spPr>
              <a:xfrm>
                <a:off x="2813602" y="2293753"/>
                <a:ext cx="15017198" cy="5940922"/>
              </a:xfrm>
              <a:prstGeom prst="rect">
                <a:avLst/>
              </a:prstGeom>
              <a:noFill/>
            </p:spPr>
            <p:txBody>
              <a:bodyPr wrap="square">
                <a:spAutoFit/>
              </a:bodyPr>
              <a:lstStyle/>
              <a:p>
                <a:pPr lvl="0">
                  <a:lnSpc>
                    <a:spcPct val="150000"/>
                  </a:lnSpc>
                  <a:spcBef>
                    <a:spcPts val="900"/>
                  </a:spcBef>
                  <a:spcAft>
                    <a:spcPts val="900"/>
                  </a:spcAft>
                </a:pPr>
                <a:r>
                  <a:rPr lang="en-US" sz="3600" dirty="0">
                    <a:solidFill>
                      <a:srgbClr val="000000"/>
                    </a:solidFill>
                    <a:effectLst/>
                    <a:latin typeface="Arial" panose="020B0604020202020204" pitchFamily="34" charset="0"/>
                    <a:ea typeface="Aptos" panose="020B0004020202020204" pitchFamily="34" charset="0"/>
                    <a:cs typeface="Arial" panose="020B0604020202020204" pitchFamily="34" charset="0"/>
                  </a:rPr>
                  <a:t>The netball team is made to pay for the cost of paint to repaint the impacted areas of the court. If paint is $50 a </a:t>
                </a:r>
                <a:r>
                  <a:rPr lang="en-US" sz="3600" dirty="0" err="1">
                    <a:solidFill>
                      <a:srgbClr val="000000"/>
                    </a:solidFill>
                    <a:effectLst/>
                    <a:latin typeface="Arial" panose="020B0604020202020204" pitchFamily="34" charset="0"/>
                    <a:ea typeface="Aptos" panose="020B0004020202020204" pitchFamily="34" charset="0"/>
                    <a:cs typeface="Arial" panose="020B0604020202020204" pitchFamily="34" charset="0"/>
                  </a:rPr>
                  <a:t>litre</a:t>
                </a:r>
                <a:r>
                  <a:rPr lang="en-US" sz="3600" dirty="0">
                    <a:solidFill>
                      <a:srgbClr val="000000"/>
                    </a:solidFill>
                    <a:effectLst/>
                    <a:latin typeface="Arial" panose="020B0604020202020204" pitchFamily="34" charset="0"/>
                    <a:ea typeface="Aptos" panose="020B0004020202020204" pitchFamily="34" charset="0"/>
                    <a:cs typeface="Arial" panose="020B0604020202020204" pitchFamily="34" charset="0"/>
                  </a:rPr>
                  <a:t> (sold only in whole </a:t>
                </a:r>
                <a:r>
                  <a:rPr lang="en-US" sz="3600" dirty="0" err="1">
                    <a:solidFill>
                      <a:srgbClr val="000000"/>
                    </a:solidFill>
                    <a:effectLst/>
                    <a:latin typeface="Arial" panose="020B0604020202020204" pitchFamily="34" charset="0"/>
                    <a:ea typeface="Aptos" panose="020B0004020202020204" pitchFamily="34" charset="0"/>
                    <a:cs typeface="Arial" panose="020B0604020202020204" pitchFamily="34" charset="0"/>
                  </a:rPr>
                  <a:t>litres</a:t>
                </a:r>
                <a:r>
                  <a:rPr lang="en-US" sz="3600" dirty="0">
                    <a:solidFill>
                      <a:srgbClr val="000000"/>
                    </a:solidFill>
                    <a:effectLst/>
                    <a:latin typeface="Arial" panose="020B0604020202020204" pitchFamily="34" charset="0"/>
                    <a:ea typeface="Aptos" panose="020B0004020202020204" pitchFamily="34" charset="0"/>
                    <a:cs typeface="Arial" panose="020B0604020202020204" pitchFamily="34" charset="0"/>
                  </a:rPr>
                  <a:t>), and one </a:t>
                </a:r>
                <a:r>
                  <a:rPr lang="en-US" sz="3600" dirty="0" err="1">
                    <a:solidFill>
                      <a:srgbClr val="000000"/>
                    </a:solidFill>
                    <a:effectLst/>
                    <a:latin typeface="Arial" panose="020B0604020202020204" pitchFamily="34" charset="0"/>
                    <a:ea typeface="Aptos" panose="020B0004020202020204" pitchFamily="34" charset="0"/>
                    <a:cs typeface="Arial" panose="020B0604020202020204" pitchFamily="34" charset="0"/>
                  </a:rPr>
                  <a:t>litre</a:t>
                </a:r>
                <a:r>
                  <a:rPr lang="en-US" sz="3600" dirty="0">
                    <a:solidFill>
                      <a:srgbClr val="000000"/>
                    </a:solidFill>
                    <a:effectLst/>
                    <a:latin typeface="Arial" panose="020B0604020202020204" pitchFamily="34" charset="0"/>
                    <a:ea typeface="Aptos" panose="020B0004020202020204" pitchFamily="34" charset="0"/>
                    <a:cs typeface="Arial" panose="020B0604020202020204" pitchFamily="34" charset="0"/>
                  </a:rPr>
                  <a:t> covers 10</a:t>
                </a:r>
                <a14:m>
                  <m:oMath xmlns:m="http://schemas.openxmlformats.org/officeDocument/2006/math">
                    <m:sSup>
                      <m:sSupPr>
                        <m:ctrlPr>
                          <a:rPr lang="en-AU" sz="3600" i="1">
                            <a:solidFill>
                              <a:srgbClr val="000000"/>
                            </a:solidFill>
                            <a:effectLst/>
                            <a:latin typeface="Cambria Math" panose="02040503050406030204" pitchFamily="18" charset="0"/>
                            <a:ea typeface="Aptos" panose="020B0004020202020204" pitchFamily="34" charset="0"/>
                            <a:cs typeface="Arial" panose="020B0604020202020204" pitchFamily="34" charset="0"/>
                          </a:rPr>
                        </m:ctrlPr>
                      </m:sSupPr>
                      <m:e>
                        <m:r>
                          <m:rPr>
                            <m:sty m:val="p"/>
                          </m:rPr>
                          <a:rPr lang="en-US" sz="3600">
                            <a:solidFill>
                              <a:srgbClr val="000000"/>
                            </a:solidFill>
                            <a:effectLst/>
                            <a:latin typeface="Cambria Math" panose="02040503050406030204" pitchFamily="18" charset="0"/>
                            <a:ea typeface="Aptos" panose="020B0004020202020204" pitchFamily="34" charset="0"/>
                            <a:cs typeface="Arial" panose="020B0604020202020204" pitchFamily="34" charset="0"/>
                          </a:rPr>
                          <m:t>m</m:t>
                        </m:r>
                      </m:e>
                      <m:sup>
                        <m:r>
                          <a:rPr lang="en-US" sz="3600">
                            <a:solidFill>
                              <a:srgbClr val="000000"/>
                            </a:solidFill>
                            <a:effectLst/>
                            <a:latin typeface="Cambria Math" panose="02040503050406030204" pitchFamily="18" charset="0"/>
                            <a:ea typeface="Aptos" panose="020B0004020202020204" pitchFamily="34" charset="0"/>
                            <a:cs typeface="Arial" panose="020B0604020202020204" pitchFamily="34" charset="0"/>
                          </a:rPr>
                          <m:t>2</m:t>
                        </m:r>
                      </m:sup>
                    </m:sSup>
                  </m:oMath>
                </a14:m>
                <a:r>
                  <a:rPr lang="en-US" sz="3600" dirty="0">
                    <a:solidFill>
                      <a:srgbClr val="000000"/>
                    </a:solidFill>
                    <a:effectLst/>
                    <a:latin typeface="Arial" panose="020B0604020202020204" pitchFamily="34" charset="0"/>
                    <a:ea typeface="Aptos" panose="020B0004020202020204" pitchFamily="34" charset="0"/>
                    <a:cs typeface="Arial" panose="020B0604020202020204" pitchFamily="34" charset="0"/>
                  </a:rPr>
                  <a:t>, how much will it cost to repaint the impacted areas of the court?</a:t>
                </a:r>
              </a:p>
              <a:p>
                <a:pPr>
                  <a:lnSpc>
                    <a:spcPct val="150000"/>
                  </a:lnSpc>
                </a:pPr>
                <a:r>
                  <a:rPr lang="en-US" sz="3600" i="1" dirty="0">
                    <a:latin typeface="Arial" panose="020B0604020202020204" pitchFamily="34" charset="0"/>
                    <a:cs typeface="Arial" panose="020B0604020202020204" pitchFamily="34" charset="0"/>
                  </a:rPr>
                  <a:t>	371.46</a:t>
                </a:r>
                <a14:m>
                  <m:oMath xmlns:m="http://schemas.openxmlformats.org/officeDocument/2006/math">
                    <m:sSup>
                      <m:sSupPr>
                        <m:ctrlPr>
                          <a:rPr lang="en-AU" sz="3600" i="1">
                            <a:latin typeface="Cambria Math" panose="02040503050406030204" pitchFamily="18" charset="0"/>
                          </a:rPr>
                        </m:ctrlPr>
                      </m:sSupPr>
                      <m:e>
                        <m:r>
                          <a:rPr lang="en-US" sz="3600" i="1">
                            <a:latin typeface="Cambria Math" panose="02040503050406030204" pitchFamily="18" charset="0"/>
                          </a:rPr>
                          <m:t>𝑚</m:t>
                        </m:r>
                      </m:e>
                      <m:sup>
                        <m:r>
                          <a:rPr lang="en-US" sz="3600" i="1">
                            <a:latin typeface="Cambria Math" panose="02040503050406030204" pitchFamily="18" charset="0"/>
                          </a:rPr>
                          <m:t>2</m:t>
                        </m:r>
                      </m:sup>
                    </m:sSup>
                  </m:oMath>
                </a14:m>
                <a:r>
                  <a:rPr lang="en-US" sz="3600" i="1" dirty="0">
                    <a:latin typeface="Arial" panose="020B0604020202020204" pitchFamily="34" charset="0"/>
                    <a:cs typeface="Arial" panose="020B0604020202020204" pitchFamily="34" charset="0"/>
                  </a:rPr>
                  <a:t> </a:t>
                </a:r>
                <a:r>
                  <a:rPr lang="en-US" sz="3600" i="1" dirty="0">
                    <a:latin typeface="Arial" panose="020B0604020202020204" pitchFamily="34" charset="0"/>
                    <a:cs typeface="Arial" panose="020B0604020202020204" pitchFamily="34" charset="0"/>
                    <a:sym typeface="Symbol" pitchFamily="2" charset="2"/>
                  </a:rPr>
                  <a:t></a:t>
                </a:r>
                <a:r>
                  <a:rPr lang="en-US" sz="3600" i="1" dirty="0">
                    <a:latin typeface="Arial" panose="020B0604020202020204" pitchFamily="34" charset="0"/>
                    <a:cs typeface="Arial" panose="020B0604020202020204" pitchFamily="34" charset="0"/>
                  </a:rPr>
                  <a:t> 10 = 37.15 </a:t>
                </a:r>
                <a:r>
                  <a:rPr lang="en-US" sz="3600" i="1" dirty="0" err="1">
                    <a:latin typeface="Arial" panose="020B0604020202020204" pitchFamily="34" charset="0"/>
                    <a:cs typeface="Arial" panose="020B0604020202020204" pitchFamily="34" charset="0"/>
                  </a:rPr>
                  <a:t>litres</a:t>
                </a:r>
                <a:r>
                  <a:rPr lang="en-US" sz="3600" i="1" dirty="0">
                    <a:latin typeface="Arial" panose="020B0604020202020204" pitchFamily="34" charset="0"/>
                    <a:cs typeface="Arial" panose="020B0604020202020204" pitchFamily="34" charset="0"/>
                  </a:rPr>
                  <a:t> </a:t>
                </a:r>
                <a:r>
                  <a:rPr lang="en-US" sz="3600" i="1" dirty="0">
                    <a:latin typeface="Arial" panose="020B0604020202020204" pitchFamily="34" charset="0"/>
                    <a:cs typeface="Arial" panose="020B0604020202020204" pitchFamily="34" charset="0"/>
                    <a:sym typeface="Symbol" pitchFamily="2" charset="2"/>
                  </a:rPr>
                  <a:t></a:t>
                </a:r>
                <a:r>
                  <a:rPr lang="en-US" sz="3600" i="1" dirty="0">
                    <a:latin typeface="Arial" panose="020B0604020202020204" pitchFamily="34" charset="0"/>
                    <a:cs typeface="Arial" panose="020B0604020202020204" pitchFamily="34" charset="0"/>
                  </a:rPr>
                  <a:t> They will need 38 </a:t>
                </a:r>
                <a:r>
                  <a:rPr lang="en-US" sz="3600" i="1" dirty="0" err="1">
                    <a:latin typeface="Arial" panose="020B0604020202020204" pitchFamily="34" charset="0"/>
                    <a:cs typeface="Arial" panose="020B0604020202020204" pitchFamily="34" charset="0"/>
                  </a:rPr>
                  <a:t>litres</a:t>
                </a:r>
                <a:r>
                  <a:rPr lang="en-US" sz="3600" i="1" dirty="0">
                    <a:latin typeface="Arial" panose="020B0604020202020204" pitchFamily="34" charset="0"/>
                    <a:cs typeface="Arial" panose="020B0604020202020204" pitchFamily="34" charset="0"/>
                  </a:rPr>
                  <a:t> of paint.</a:t>
                </a:r>
                <a:endParaRPr lang="en-AU" sz="3600" dirty="0">
                  <a:latin typeface="Arial" panose="020B0604020202020204" pitchFamily="34" charset="0"/>
                  <a:cs typeface="Arial" panose="020B0604020202020204" pitchFamily="34" charset="0"/>
                </a:endParaRPr>
              </a:p>
              <a:p>
                <a:pPr>
                  <a:lnSpc>
                    <a:spcPct val="150000"/>
                  </a:lnSpc>
                </a:pPr>
                <a:r>
                  <a:rPr lang="en-US" sz="3600" i="1" dirty="0">
                    <a:latin typeface="Arial" panose="020B0604020202020204" pitchFamily="34" charset="0"/>
                    <a:cs typeface="Arial" panose="020B0604020202020204" pitchFamily="34" charset="0"/>
                  </a:rPr>
                  <a:t>	38 </a:t>
                </a:r>
                <a:r>
                  <a:rPr lang="en-US" sz="3600" i="1" dirty="0">
                    <a:latin typeface="Arial" panose="020B0604020202020204" pitchFamily="34" charset="0"/>
                    <a:cs typeface="Arial" panose="020B0604020202020204" pitchFamily="34" charset="0"/>
                    <a:sym typeface="Symbol" pitchFamily="2" charset="2"/>
                  </a:rPr>
                  <a:t></a:t>
                </a:r>
                <a:r>
                  <a:rPr lang="en-US" sz="3600" i="1" dirty="0">
                    <a:latin typeface="Arial" panose="020B0604020202020204" pitchFamily="34" charset="0"/>
                    <a:cs typeface="Arial" panose="020B0604020202020204" pitchFamily="34" charset="0"/>
                  </a:rPr>
                  <a:t> $50 = $1,900 </a:t>
                </a:r>
                <a:endParaRPr lang="en-AU" sz="3600" dirty="0">
                  <a:latin typeface="Arial" panose="020B0604020202020204" pitchFamily="34" charset="0"/>
                  <a:cs typeface="Arial" panose="020B0604020202020204" pitchFamily="34" charset="0"/>
                </a:endParaRPr>
              </a:p>
              <a:p>
                <a:pPr>
                  <a:lnSpc>
                    <a:spcPct val="150000"/>
                  </a:lnSpc>
                </a:pPr>
                <a:r>
                  <a:rPr lang="en-US" sz="3600" i="1" dirty="0">
                    <a:latin typeface="Arial" panose="020B0604020202020204" pitchFamily="34" charset="0"/>
                    <a:cs typeface="Arial" panose="020B0604020202020204" pitchFamily="34" charset="0"/>
                  </a:rPr>
                  <a:t>	It will cost the team $1,900 to pay for the paint.</a:t>
                </a:r>
                <a:endParaRPr lang="en-AU" sz="3600" dirty="0">
                  <a:latin typeface="Arial" panose="020B0604020202020204" pitchFamily="34" charset="0"/>
                  <a:cs typeface="Arial" panose="020B0604020202020204" pitchFamily="34" charset="0"/>
                </a:endParaRPr>
              </a:p>
            </p:txBody>
          </p:sp>
        </mc:Choice>
        <mc:Fallback xmlns="">
          <p:sp>
            <p:nvSpPr>
              <p:cNvPr id="7" name="TextBox 6">
                <a:extLst>
                  <a:ext uri="{FF2B5EF4-FFF2-40B4-BE49-F238E27FC236}">
                    <a16:creationId xmlns:a16="http://schemas.microsoft.com/office/drawing/2014/main" id="{94726026-45F2-DD75-246D-5D4949E097B8}"/>
                  </a:ext>
                </a:extLst>
              </p:cNvPr>
              <p:cNvSpPr txBox="1">
                <a:spLocks noRot="1" noChangeAspect="1" noMove="1" noResize="1" noEditPoints="1" noAdjustHandles="1" noChangeArrowheads="1" noChangeShapeType="1" noTextEdit="1"/>
              </p:cNvSpPr>
              <p:nvPr/>
            </p:nvSpPr>
            <p:spPr>
              <a:xfrm>
                <a:off x="2813602" y="2293753"/>
                <a:ext cx="15017198" cy="5940922"/>
              </a:xfrm>
              <a:prstGeom prst="rect">
                <a:avLst/>
              </a:prstGeom>
              <a:blipFill>
                <a:blip r:embed="rId5"/>
                <a:stretch>
                  <a:fillRect l="-1268" b="-2772"/>
                </a:stretch>
              </a:blipFill>
            </p:spPr>
            <p:txBody>
              <a:bodyPr/>
              <a:lstStyle/>
              <a:p>
                <a:r>
                  <a:rPr lang="en-US">
                    <a:noFill/>
                  </a:rPr>
                  <a:t> </a:t>
                </a:r>
              </a:p>
            </p:txBody>
          </p:sp>
        </mc:Fallback>
      </mc:AlternateContent>
    </p:spTree>
    <p:extLst>
      <p:ext uri="{BB962C8B-B14F-4D97-AF65-F5344CB8AC3E}">
        <p14:creationId xmlns:p14="http://schemas.microsoft.com/office/powerpoint/2010/main" val="32665307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6F4B95-FF99-0768-5E47-31A584897A61}"/>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91EAADC8-2212-0CBC-92BB-B1F8DDB6A611}"/>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E5B2657F-C354-4E67-A62D-804B90852950}"/>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FAE0D096-C45D-0481-76C3-BB8066A02775}"/>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21" name="TextBox 6">
            <a:extLst>
              <a:ext uri="{FF2B5EF4-FFF2-40B4-BE49-F238E27FC236}">
                <a16:creationId xmlns:a16="http://schemas.microsoft.com/office/drawing/2014/main" id="{BEA09685-60A6-6DD0-FA12-E92EA4DAF383}"/>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23" name="TextBox 7">
            <a:extLst>
              <a:ext uri="{FF2B5EF4-FFF2-40B4-BE49-F238E27FC236}">
                <a16:creationId xmlns:a16="http://schemas.microsoft.com/office/drawing/2014/main" id="{6C456B68-529B-4BB6-F933-92AA44E041B9}"/>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a:t>
            </a:r>
          </a:p>
        </p:txBody>
      </p:sp>
      <p:sp>
        <p:nvSpPr>
          <p:cNvPr id="24" name="Freeform 5">
            <a:extLst>
              <a:ext uri="{FF2B5EF4-FFF2-40B4-BE49-F238E27FC236}">
                <a16:creationId xmlns:a16="http://schemas.microsoft.com/office/drawing/2014/main" id="{334A098F-0735-4A54-C817-4F7EAE9DD907}"/>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16811C80-0AE1-1E0B-0277-CCE29BF1CACE}"/>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PERIMETER</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0" name="TextBox 9">
            <a:extLst>
              <a:ext uri="{FF2B5EF4-FFF2-40B4-BE49-F238E27FC236}">
                <a16:creationId xmlns:a16="http://schemas.microsoft.com/office/drawing/2014/main" id="{F2962F0A-D1AE-7250-2FE5-5810EF3B72C2}"/>
              </a:ext>
            </a:extLst>
          </p:cNvPr>
          <p:cNvSpPr txBox="1"/>
          <p:nvPr/>
        </p:nvSpPr>
        <p:spPr>
          <a:xfrm>
            <a:off x="2254419" y="1422663"/>
            <a:ext cx="15300470" cy="5391091"/>
          </a:xfrm>
          <a:prstGeom prst="rect">
            <a:avLst/>
          </a:prstGeom>
          <a:noFill/>
        </p:spPr>
        <p:txBody>
          <a:bodyPr wrap="square">
            <a:spAutoFit/>
          </a:bodyPr>
          <a:lstStyle/>
          <a:p>
            <a:pPr>
              <a:lnSpc>
                <a:spcPct val="150000"/>
              </a:lnSpc>
              <a:spcBef>
                <a:spcPts val="900"/>
              </a:spcBef>
              <a:spcAft>
                <a:spcPts val="900"/>
              </a:spcAft>
              <a:buNone/>
            </a:pPr>
            <a:r>
              <a:rPr lang="en-US" sz="3600" dirty="0">
                <a:solidFill>
                  <a:srgbClr val="FF0000"/>
                </a:solidFill>
                <a:effectLst/>
                <a:latin typeface="Arial" panose="020B0604020202020204" pitchFamily="34" charset="0"/>
                <a:ea typeface="Aptos" panose="020B0004020202020204" pitchFamily="34" charset="0"/>
                <a:cs typeface="Arial" panose="020B0604020202020204" pitchFamily="34" charset="0"/>
              </a:rPr>
              <a:t>Perimeter is the distance around the outside of a two-dimensional shape. </a:t>
            </a:r>
            <a:r>
              <a:rPr lang="en-US" sz="3600" dirty="0">
                <a:solidFill>
                  <a:srgbClr val="000000"/>
                </a:solidFill>
                <a:effectLst/>
                <a:latin typeface="Arial" panose="020B0604020202020204" pitchFamily="34" charset="0"/>
                <a:ea typeface="Aptos" panose="020B0004020202020204" pitchFamily="34" charset="0"/>
                <a:cs typeface="Arial" panose="020B0604020202020204" pitchFamily="34" charset="0"/>
              </a:rPr>
              <a:t>It is a linear measurement, usually measured in </a:t>
            </a:r>
            <a:r>
              <a:rPr lang="en-US" sz="3600" dirty="0" err="1">
                <a:solidFill>
                  <a:srgbClr val="000000"/>
                </a:solidFill>
                <a:effectLst/>
                <a:latin typeface="Arial" panose="020B0604020202020204" pitchFamily="34" charset="0"/>
                <a:ea typeface="Aptos" panose="020B0004020202020204" pitchFamily="34" charset="0"/>
                <a:cs typeface="Arial" panose="020B0604020202020204" pitchFamily="34" charset="0"/>
              </a:rPr>
              <a:t>millimetres</a:t>
            </a:r>
            <a:r>
              <a:rPr lang="en-US" sz="3600" dirty="0">
                <a:solidFill>
                  <a:srgbClr val="000000"/>
                </a:solidFill>
                <a:effectLst/>
                <a:latin typeface="Arial" panose="020B0604020202020204" pitchFamily="34" charset="0"/>
                <a:ea typeface="Aptos" panose="020B0004020202020204" pitchFamily="34" charset="0"/>
                <a:cs typeface="Arial" panose="020B0604020202020204" pitchFamily="34" charset="0"/>
              </a:rPr>
              <a:t> (mm), </a:t>
            </a:r>
            <a:r>
              <a:rPr lang="en-US" sz="3600" dirty="0" err="1">
                <a:solidFill>
                  <a:srgbClr val="000000"/>
                </a:solidFill>
                <a:effectLst/>
                <a:latin typeface="Arial" panose="020B0604020202020204" pitchFamily="34" charset="0"/>
                <a:ea typeface="Aptos" panose="020B0004020202020204" pitchFamily="34" charset="0"/>
                <a:cs typeface="Arial" panose="020B0604020202020204" pitchFamily="34" charset="0"/>
              </a:rPr>
              <a:t>centimetres</a:t>
            </a:r>
            <a:r>
              <a:rPr lang="en-US" sz="3600" dirty="0">
                <a:solidFill>
                  <a:srgbClr val="000000"/>
                </a:solidFill>
                <a:effectLst/>
                <a:latin typeface="Arial" panose="020B0604020202020204" pitchFamily="34" charset="0"/>
                <a:ea typeface="Aptos" panose="020B0004020202020204" pitchFamily="34" charset="0"/>
                <a:cs typeface="Arial" panose="020B0604020202020204" pitchFamily="34" charset="0"/>
              </a:rPr>
              <a:t> (cm), </a:t>
            </a:r>
            <a:r>
              <a:rPr lang="en-US" sz="3600" dirty="0" err="1">
                <a:solidFill>
                  <a:srgbClr val="000000"/>
                </a:solidFill>
                <a:effectLst/>
                <a:latin typeface="Arial" panose="020B0604020202020204" pitchFamily="34" charset="0"/>
                <a:ea typeface="Aptos" panose="020B0004020202020204" pitchFamily="34" charset="0"/>
                <a:cs typeface="Arial" panose="020B0604020202020204" pitchFamily="34" charset="0"/>
              </a:rPr>
              <a:t>metres</a:t>
            </a:r>
            <a:r>
              <a:rPr lang="en-US" sz="3600" dirty="0">
                <a:solidFill>
                  <a:srgbClr val="000000"/>
                </a:solidFill>
                <a:effectLst/>
                <a:latin typeface="Arial" panose="020B0604020202020204" pitchFamily="34" charset="0"/>
                <a:ea typeface="Aptos" panose="020B0004020202020204" pitchFamily="34" charset="0"/>
                <a:cs typeface="Arial" panose="020B0604020202020204" pitchFamily="34" charset="0"/>
              </a:rPr>
              <a:t> (m) or </a:t>
            </a:r>
            <a:r>
              <a:rPr lang="en-US" sz="3600" dirty="0" err="1">
                <a:solidFill>
                  <a:srgbClr val="000000"/>
                </a:solidFill>
                <a:effectLst/>
                <a:latin typeface="Arial" panose="020B0604020202020204" pitchFamily="34" charset="0"/>
                <a:ea typeface="Aptos" panose="020B0004020202020204" pitchFamily="34" charset="0"/>
                <a:cs typeface="Arial" panose="020B0604020202020204" pitchFamily="34" charset="0"/>
              </a:rPr>
              <a:t>kilometres</a:t>
            </a:r>
            <a:r>
              <a:rPr lang="en-US" sz="3600" dirty="0">
                <a:solidFill>
                  <a:srgbClr val="000000"/>
                </a:solidFill>
                <a:effectLst/>
                <a:latin typeface="Arial" panose="020B0604020202020204" pitchFamily="34" charset="0"/>
                <a:ea typeface="Aptos" panose="020B0004020202020204" pitchFamily="34" charset="0"/>
                <a:cs typeface="Arial" panose="020B0604020202020204" pitchFamily="34" charset="0"/>
              </a:rPr>
              <a:t> (km). </a:t>
            </a:r>
            <a:endParaRPr lang="en-AU" sz="3600" dirty="0">
              <a:effectLst/>
              <a:latin typeface="Arial" panose="020B0604020202020204" pitchFamily="34" charset="0"/>
              <a:ea typeface="Aptos" panose="020B0004020202020204" pitchFamily="34" charset="0"/>
              <a:cs typeface="Arial" panose="020B0604020202020204" pitchFamily="34" charset="0"/>
            </a:endParaRPr>
          </a:p>
          <a:p>
            <a:pPr>
              <a:spcBef>
                <a:spcPts val="900"/>
              </a:spcBef>
              <a:spcAft>
                <a:spcPts val="900"/>
              </a:spcAft>
              <a:buNone/>
            </a:pPr>
            <a:r>
              <a:rPr lang="en-US" sz="3600" dirty="0">
                <a:effectLst/>
                <a:latin typeface="Arial" panose="020B0604020202020204" pitchFamily="34" charset="0"/>
                <a:ea typeface="Aptos" panose="020B0004020202020204" pitchFamily="34" charset="0"/>
                <a:cs typeface="Arial" panose="020B0604020202020204" pitchFamily="34" charset="0"/>
              </a:rPr>
              <a:t> </a:t>
            </a:r>
            <a:endParaRPr lang="en-AU" sz="3600" dirty="0">
              <a:effectLst/>
              <a:latin typeface="Arial" panose="020B0604020202020204" pitchFamily="34" charset="0"/>
              <a:ea typeface="Aptos" panose="020B0004020202020204" pitchFamily="34" charset="0"/>
              <a:cs typeface="Arial" panose="020B0604020202020204" pitchFamily="34" charset="0"/>
            </a:endParaRPr>
          </a:p>
          <a:p>
            <a:pPr>
              <a:lnSpc>
                <a:spcPct val="150000"/>
              </a:lnSpc>
              <a:spcBef>
                <a:spcPts val="900"/>
              </a:spcBef>
              <a:spcAft>
                <a:spcPts val="900"/>
              </a:spcAft>
              <a:buNone/>
            </a:pPr>
            <a:r>
              <a:rPr lang="en-US" sz="3600" dirty="0">
                <a:solidFill>
                  <a:srgbClr val="000000"/>
                </a:solidFill>
                <a:effectLst/>
                <a:latin typeface="Arial" panose="020B0604020202020204" pitchFamily="34" charset="0"/>
                <a:ea typeface="Aptos" panose="020B0004020202020204" pitchFamily="34" charset="0"/>
                <a:cs typeface="Arial" panose="020B0604020202020204" pitchFamily="34" charset="0"/>
              </a:rPr>
              <a:t>To calculate perimeter, we add together the </a:t>
            </a:r>
          </a:p>
          <a:p>
            <a:pPr>
              <a:lnSpc>
                <a:spcPct val="150000"/>
              </a:lnSpc>
              <a:spcBef>
                <a:spcPts val="900"/>
              </a:spcBef>
              <a:spcAft>
                <a:spcPts val="900"/>
              </a:spcAft>
              <a:buNone/>
            </a:pPr>
            <a:r>
              <a:rPr lang="en-US" sz="3600" dirty="0">
                <a:solidFill>
                  <a:srgbClr val="000000"/>
                </a:solidFill>
                <a:effectLst/>
                <a:latin typeface="Arial" panose="020B0604020202020204" pitchFamily="34" charset="0"/>
                <a:ea typeface="Aptos" panose="020B0004020202020204" pitchFamily="34" charset="0"/>
                <a:cs typeface="Arial" panose="020B0604020202020204" pitchFamily="34" charset="0"/>
              </a:rPr>
              <a:t>lengths of all the sides of the shape.</a:t>
            </a:r>
            <a:endParaRPr lang="en-AU" sz="3600" dirty="0">
              <a:effectLst/>
              <a:latin typeface="Arial" panose="020B0604020202020204" pitchFamily="34" charset="0"/>
              <a:ea typeface="Aptos" panose="020B0004020202020204" pitchFamily="34" charset="0"/>
              <a:cs typeface="Arial" panose="020B0604020202020204" pitchFamily="34" charset="0"/>
            </a:endParaRPr>
          </a:p>
        </p:txBody>
      </p:sp>
      <p:pic>
        <p:nvPicPr>
          <p:cNvPr id="13" name="Picture 12">
            <a:extLst>
              <a:ext uri="{FF2B5EF4-FFF2-40B4-BE49-F238E27FC236}">
                <a16:creationId xmlns:a16="http://schemas.microsoft.com/office/drawing/2014/main" id="{155C5FF6-A1BB-ADB3-8DDB-DDE48D39664A}"/>
              </a:ext>
            </a:extLst>
          </p:cNvPr>
          <p:cNvPicPr>
            <a:picLocks noChangeAspect="1"/>
          </p:cNvPicPr>
          <p:nvPr/>
        </p:nvPicPr>
        <p:blipFill>
          <a:blip r:embed="rId3" cstate="print">
            <a:duotone>
              <a:schemeClr val="accent6">
                <a:shade val="45000"/>
                <a:satMod val="135000"/>
              </a:schemeClr>
              <a:prstClr val="white"/>
            </a:duotone>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11811000" y="4305300"/>
            <a:ext cx="5743889" cy="5729751"/>
          </a:xfrm>
          <a:prstGeom prst="rect">
            <a:avLst/>
          </a:prstGeom>
        </p:spPr>
      </p:pic>
    </p:spTree>
    <p:extLst>
      <p:ext uri="{BB962C8B-B14F-4D97-AF65-F5344CB8AC3E}">
        <p14:creationId xmlns:p14="http://schemas.microsoft.com/office/powerpoint/2010/main" val="9972364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31BD0B-B5F4-864A-20B6-C66551830AD7}"/>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DB7A3D93-D8FA-C884-7330-190D8FC1732E}"/>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60E01F58-B2C6-70BA-E516-6285BBD5B341}"/>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4E9EC261-E156-ED65-E407-E379A176FEF0}"/>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740F7068-40B5-B357-229E-23B73640AF33}"/>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3" name="TextBox 12">
            <a:extLst>
              <a:ext uri="{FF2B5EF4-FFF2-40B4-BE49-F238E27FC236}">
                <a16:creationId xmlns:a16="http://schemas.microsoft.com/office/drawing/2014/main" id="{F10F4900-6DD0-9B51-F899-936A0ECA5BBD}"/>
              </a:ext>
            </a:extLst>
          </p:cNvPr>
          <p:cNvSpPr txBox="1"/>
          <p:nvPr/>
        </p:nvSpPr>
        <p:spPr>
          <a:xfrm>
            <a:off x="2688759" y="3390900"/>
            <a:ext cx="6950541" cy="1252843"/>
          </a:xfrm>
          <a:prstGeom prst="rect">
            <a:avLst/>
          </a:prstGeom>
          <a:noFill/>
        </p:spPr>
        <p:txBody>
          <a:bodyPr wrap="square">
            <a:spAutoFit/>
          </a:bodyPr>
          <a:lstStyle/>
          <a:p>
            <a:pPr>
              <a:lnSpc>
                <a:spcPct val="150000"/>
              </a:lnSpc>
              <a:buNone/>
            </a:pPr>
            <a:r>
              <a:rPr lang="en-AU" sz="56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Try it yourself.</a:t>
            </a:r>
            <a:endParaRPr lang="en-AU" sz="56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6" name="Text Box 3">
            <a:extLst>
              <a:ext uri="{FF2B5EF4-FFF2-40B4-BE49-F238E27FC236}">
                <a16:creationId xmlns:a16="http://schemas.microsoft.com/office/drawing/2014/main" id="{1C02A682-7675-EC12-4767-10C06F239868}"/>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B55198FC-B375-916D-D67F-652E86E43B03}"/>
              </a:ext>
            </a:extLst>
          </p:cNvPr>
          <p:cNvSpPr txBox="1"/>
          <p:nvPr/>
        </p:nvSpPr>
        <p:spPr>
          <a:xfrm>
            <a:off x="2743200" y="4610100"/>
            <a:ext cx="13792200" cy="2019848"/>
          </a:xfrm>
          <a:prstGeom prst="rect">
            <a:avLst/>
          </a:prstGeom>
          <a:noFill/>
        </p:spPr>
        <p:txBody>
          <a:bodyPr wrap="square">
            <a:spAutoFit/>
          </a:bodyPr>
          <a:lstStyle/>
          <a:p>
            <a:pPr lvl="0">
              <a:lnSpc>
                <a:spcPct val="150000"/>
              </a:lnSpc>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Complete the ‘try it yourself’ questions on page 13 of your workbook.</a:t>
            </a:r>
            <a:endParaRPr lang="en-AU" sz="4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black and white circle with a person with their arms raised&#10;&#10;AI-generated content may be incorrect.">
            <a:extLst>
              <a:ext uri="{FF2B5EF4-FFF2-40B4-BE49-F238E27FC236}">
                <a16:creationId xmlns:a16="http://schemas.microsoft.com/office/drawing/2014/main" id="{36DD2BEC-3C27-DDDF-4256-663AA86AAB2E}"/>
              </a:ext>
            </a:extLst>
          </p:cNvPr>
          <p:cNvPicPr>
            <a:picLocks noChangeAspect="1"/>
          </p:cNvPicPr>
          <p:nvPr/>
        </p:nvPicPr>
        <p:blipFill>
          <a:blip r:embed="rId2"/>
          <a:stretch>
            <a:fillRect/>
          </a:stretch>
        </p:blipFill>
        <p:spPr>
          <a:xfrm>
            <a:off x="16383000" y="122014"/>
            <a:ext cx="1821086" cy="1821086"/>
          </a:xfrm>
          <a:prstGeom prst="rect">
            <a:avLst/>
          </a:prstGeom>
        </p:spPr>
      </p:pic>
      <p:sp>
        <p:nvSpPr>
          <p:cNvPr id="10" name="TextBox 6">
            <a:extLst>
              <a:ext uri="{FF2B5EF4-FFF2-40B4-BE49-F238E27FC236}">
                <a16:creationId xmlns:a16="http://schemas.microsoft.com/office/drawing/2014/main" id="{E18352C2-A909-8783-A4CD-048CEF6EAC6B}"/>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39EDADCF-D418-B80A-CE73-54C678779172}"/>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13</a:t>
            </a:r>
          </a:p>
        </p:txBody>
      </p:sp>
      <p:sp>
        <p:nvSpPr>
          <p:cNvPr id="17" name="Freeform 5">
            <a:extLst>
              <a:ext uri="{FF2B5EF4-FFF2-40B4-BE49-F238E27FC236}">
                <a16:creationId xmlns:a16="http://schemas.microsoft.com/office/drawing/2014/main" id="{AD0755F2-D8AD-9502-412D-5A056184CFDC}"/>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3"/>
            <a:stretch>
              <a:fillRect/>
            </a:stretch>
          </a:blipFill>
        </p:spPr>
        <p:txBody>
          <a:bodyPr/>
          <a:lstStyle/>
          <a:p>
            <a:endParaRPr lang="en-US"/>
          </a:p>
        </p:txBody>
      </p:sp>
      <p:sp>
        <p:nvSpPr>
          <p:cNvPr id="5" name="TextBox 4">
            <a:extLst>
              <a:ext uri="{FF2B5EF4-FFF2-40B4-BE49-F238E27FC236}">
                <a16:creationId xmlns:a16="http://schemas.microsoft.com/office/drawing/2014/main" id="{96B63E18-20B1-E178-4D18-20AE23AEE1F2}"/>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AREA</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69950708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389402-B797-5125-4FDD-EA73956D1F2F}"/>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AF065E61-F876-67EF-90A0-AC7F00D2B572}"/>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37D0DC97-24B6-D1CC-1074-3342EA2AAAA7}"/>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9ABF9B38-B462-6B5C-FDE4-70AC5E14D86A}"/>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774888F7-1E81-60AA-6F71-A241E7D1129C}"/>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82D8CCBB-9A9B-D826-339E-30DA6E534D95}"/>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0377AD84-8093-9B3C-83AF-42EE23C99173}"/>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E12D4A8C-0106-9F37-C8FE-C0C6C2CB6528}"/>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14</a:t>
            </a:r>
          </a:p>
        </p:txBody>
      </p:sp>
      <p:sp>
        <p:nvSpPr>
          <p:cNvPr id="17" name="Freeform 5">
            <a:extLst>
              <a:ext uri="{FF2B5EF4-FFF2-40B4-BE49-F238E27FC236}">
                <a16:creationId xmlns:a16="http://schemas.microsoft.com/office/drawing/2014/main" id="{9A6E3CE8-9E16-314C-5747-A4A7E957A8EE}"/>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42DDAFB0-7E2C-A902-731F-6709D5DF2F7B}"/>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TOTAL SURFACE AREA (TSA)</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7" name="Picture 6" descr="A diagram of different shapes and sizes&#10;&#10;AI-generated content may be incorrect.">
            <a:extLst>
              <a:ext uri="{FF2B5EF4-FFF2-40B4-BE49-F238E27FC236}">
                <a16:creationId xmlns:a16="http://schemas.microsoft.com/office/drawing/2014/main" id="{7DDFA778-4FE6-3A40-07D7-74B7BDF93A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00600" y="952500"/>
            <a:ext cx="9251880" cy="9139395"/>
          </a:xfrm>
          <a:prstGeom prst="rect">
            <a:avLst/>
          </a:prstGeom>
        </p:spPr>
      </p:pic>
    </p:spTree>
    <p:extLst>
      <p:ext uri="{BB962C8B-B14F-4D97-AF65-F5344CB8AC3E}">
        <p14:creationId xmlns:p14="http://schemas.microsoft.com/office/powerpoint/2010/main" val="109446202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D06DF5-4B96-6FA6-212F-C31A1F05B99B}"/>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8B75BDE8-04C8-9DC8-B040-FD5781DF94AE}"/>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96922DEE-6933-D51C-958A-D302572EB39F}"/>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09885CEF-A0A9-8436-7A7F-B6B8310B59CF}"/>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3A572295-BB0D-B71B-C6FB-69D0D3FB137E}"/>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17321D05-14EB-7310-F0A9-DD6AFB9A32FE}"/>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D4878914-B95A-A3AD-C5F1-AB06BE6B13D3}"/>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11E44063-1EA0-F411-DA34-8D75CF7D40B9}"/>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15</a:t>
            </a:r>
          </a:p>
        </p:txBody>
      </p:sp>
      <p:sp>
        <p:nvSpPr>
          <p:cNvPr id="17" name="Freeform 5">
            <a:extLst>
              <a:ext uri="{FF2B5EF4-FFF2-40B4-BE49-F238E27FC236}">
                <a16:creationId xmlns:a16="http://schemas.microsoft.com/office/drawing/2014/main" id="{57B735E0-EDA8-6B10-02AB-79113F49BBBA}"/>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A812FA48-5335-9ECC-6A7F-C7C14217C5CC}"/>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TOTAL SURFACE AREA (TSA)</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9B575FDE-DAD0-FC7E-C975-1A6DABD558C1}"/>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Worked </a:t>
            </a: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examples.</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descr="A black and white logo of a person reading a book&#10;&#10;AI-generated content may be incorrect.">
            <a:extLst>
              <a:ext uri="{FF2B5EF4-FFF2-40B4-BE49-F238E27FC236}">
                <a16:creationId xmlns:a16="http://schemas.microsoft.com/office/drawing/2014/main" id="{D133385B-F13D-9F13-4924-C535294CB6EF}"/>
              </a:ext>
            </a:extLst>
          </p:cNvPr>
          <p:cNvPicPr>
            <a:picLocks noChangeAspect="1"/>
          </p:cNvPicPr>
          <p:nvPr/>
        </p:nvPicPr>
        <p:blipFill>
          <a:blip r:embed="rId3"/>
          <a:stretch>
            <a:fillRect/>
          </a:stretch>
        </p:blipFill>
        <p:spPr>
          <a:xfrm>
            <a:off x="16535400" y="76517"/>
            <a:ext cx="1714183" cy="1714183"/>
          </a:xfrm>
          <a:prstGeom prst="rect">
            <a:avLst/>
          </a:prstGeom>
        </p:spPr>
      </p:pic>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F8D558F3-618B-79F8-FCC6-89122B206A3D}"/>
                  </a:ext>
                </a:extLst>
              </p:cNvPr>
              <p:cNvSpPr txBox="1"/>
              <p:nvPr/>
            </p:nvSpPr>
            <p:spPr>
              <a:xfrm>
                <a:off x="2200618" y="4002950"/>
                <a:ext cx="14563382" cy="3416320"/>
              </a:xfrm>
              <a:prstGeom prst="rect">
                <a:avLst/>
              </a:prstGeom>
              <a:noFill/>
            </p:spPr>
            <p:txBody>
              <a:bodyPr wrap="square">
                <a:spAutoFit/>
              </a:bodyPr>
              <a:lstStyle/>
              <a:p>
                <a:pPr lvl="0">
                  <a:lnSpc>
                    <a:spcPct val="150000"/>
                  </a:lnSpc>
                </a:pPr>
                <a:r>
                  <a:rPr lang="en-AU" sz="3600" b="1" u="sng"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1.</a:t>
                </a:r>
                <a:r>
                  <a:rPr lang="en-AU" sz="3600" kern="100" dirty="0">
                    <a:solidFill>
                      <a:srgbClr val="000000"/>
                    </a:solidFill>
                    <a:effectLst/>
                    <a:latin typeface="Arial" panose="020B0604020202020204" pitchFamily="34" charset="0"/>
                    <a:ea typeface="Aptos" panose="020B0004020202020204" pitchFamily="34" charset="0"/>
                    <a:cs typeface="Times New Roman" panose="02020603050405020304" pitchFamily="18" charset="0"/>
                  </a:rPr>
                  <a:t> Calculate the total surface area of a sphere with a 5cm radius.</a:t>
                </a:r>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a:p>
                <a:pPr marL="914400">
                  <a:lnSpc>
                    <a:spcPct val="150000"/>
                  </a:lnSpc>
                  <a:buNone/>
                </a:pPr>
                <a:r>
                  <a:rPr lang="en-AU" sz="3600" kern="100" dirty="0">
                    <a:solidFill>
                      <a:srgbClr val="000000"/>
                    </a:solidFill>
                    <a:effectLst/>
                    <a:ea typeface="Aptos" panose="020B0004020202020204" pitchFamily="34" charset="0"/>
                    <a:cs typeface="Arial" panose="020B0604020202020204" pitchFamily="34" charset="0"/>
                  </a:rPr>
                  <a:t>	</a:t>
                </a:r>
                <a14:m>
                  <m:oMath xmlns:m="http://schemas.openxmlformats.org/officeDocument/2006/math">
                    <m:r>
                      <a:rPr lang="en-AU" sz="3600" i="1" kern="100">
                        <a:solidFill>
                          <a:srgbClr val="000000"/>
                        </a:solidFill>
                        <a:effectLst/>
                        <a:latin typeface="Cambria Math" panose="02040503050406030204" pitchFamily="18" charset="0"/>
                        <a:ea typeface="Aptos" panose="020B0004020202020204" pitchFamily="34" charset="0"/>
                        <a:cs typeface="Arial" panose="020B0604020202020204" pitchFamily="34" charset="0"/>
                      </a:rPr>
                      <m:t>𝑇𝑆𝐴</m:t>
                    </m:r>
                    <m:r>
                      <a:rPr lang="en-AU" sz="3600" i="1" kern="100">
                        <a:solidFill>
                          <a:srgbClr val="000000"/>
                        </a:solidFill>
                        <a:effectLst/>
                        <a:latin typeface="Cambria Math" panose="02040503050406030204" pitchFamily="18" charset="0"/>
                        <a:ea typeface="Aptos" panose="020B0004020202020204" pitchFamily="34" charset="0"/>
                        <a:cs typeface="Arial" panose="020B0604020202020204" pitchFamily="34" charset="0"/>
                      </a:rPr>
                      <m:t>=4</m:t>
                    </m:r>
                    <m:r>
                      <a:rPr lang="en-AU" sz="3600" i="1" kern="100">
                        <a:solidFill>
                          <a:srgbClr val="000000"/>
                        </a:solidFill>
                        <a:effectLst/>
                        <a:latin typeface="Cambria Math" panose="02040503050406030204" pitchFamily="18" charset="0"/>
                        <a:ea typeface="Aptos" panose="020B0004020202020204" pitchFamily="34" charset="0"/>
                        <a:cs typeface="Arial" panose="020B0604020202020204" pitchFamily="34" charset="0"/>
                      </a:rPr>
                      <m:t>𝜋</m:t>
                    </m:r>
                    <m:sSup>
                      <m:sSupPr>
                        <m:ctrlPr>
                          <a:rPr lang="en-AU" sz="3600" i="1" kern="100">
                            <a:solidFill>
                              <a:srgbClr val="000000"/>
                            </a:solidFill>
                            <a:effectLst/>
                            <a:latin typeface="Cambria Math" panose="02040503050406030204" pitchFamily="18" charset="0"/>
                            <a:ea typeface="Aptos" panose="020B0004020202020204" pitchFamily="34" charset="0"/>
                            <a:cs typeface="Arial" panose="020B0604020202020204" pitchFamily="34" charset="0"/>
                          </a:rPr>
                        </m:ctrlPr>
                      </m:sSupPr>
                      <m:e>
                        <m:r>
                          <a:rPr lang="en-AU" sz="3600" i="1" kern="100">
                            <a:solidFill>
                              <a:srgbClr val="000000"/>
                            </a:solidFill>
                            <a:effectLst/>
                            <a:latin typeface="Cambria Math" panose="02040503050406030204" pitchFamily="18" charset="0"/>
                            <a:ea typeface="Aptos" panose="020B0004020202020204" pitchFamily="34" charset="0"/>
                            <a:cs typeface="Arial" panose="020B0604020202020204" pitchFamily="34" charset="0"/>
                          </a:rPr>
                          <m:t>𝑟</m:t>
                        </m:r>
                      </m:e>
                      <m:sup>
                        <m:r>
                          <a:rPr lang="en-AU" sz="3600" i="1" kern="100">
                            <a:solidFill>
                              <a:srgbClr val="000000"/>
                            </a:solidFill>
                            <a:effectLst/>
                            <a:latin typeface="Cambria Math" panose="02040503050406030204" pitchFamily="18" charset="0"/>
                            <a:ea typeface="Aptos" panose="020B0004020202020204" pitchFamily="34" charset="0"/>
                            <a:cs typeface="Arial" panose="020B0604020202020204" pitchFamily="34" charset="0"/>
                          </a:rPr>
                          <m:t>2</m:t>
                        </m:r>
                      </m:sup>
                    </m:sSup>
                  </m:oMath>
                </a14:m>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a:p>
                <a:pPr marL="914400">
                  <a:lnSpc>
                    <a:spcPct val="150000"/>
                  </a:lnSpc>
                  <a:buNone/>
                </a:pPr>
                <a:r>
                  <a:rPr lang="en-AU" sz="3600" kern="100" dirty="0">
                    <a:solidFill>
                      <a:srgbClr val="000000"/>
                    </a:solidFill>
                    <a:effectLst/>
                    <a:ea typeface="Aptos" panose="020B0004020202020204" pitchFamily="34" charset="0"/>
                    <a:cs typeface="Arial" panose="020B0604020202020204" pitchFamily="34" charset="0"/>
                  </a:rPr>
                  <a:t>	</a:t>
                </a:r>
                <a14:m>
                  <m:oMath xmlns:m="http://schemas.openxmlformats.org/officeDocument/2006/math">
                    <m:r>
                      <a:rPr lang="en-AU" sz="3600" i="1" kern="100">
                        <a:solidFill>
                          <a:srgbClr val="000000"/>
                        </a:solidFill>
                        <a:effectLst/>
                        <a:latin typeface="Cambria Math" panose="02040503050406030204" pitchFamily="18" charset="0"/>
                        <a:ea typeface="Aptos" panose="020B0004020202020204" pitchFamily="34" charset="0"/>
                        <a:cs typeface="Arial" panose="020B0604020202020204" pitchFamily="34" charset="0"/>
                      </a:rPr>
                      <m:t>𝑇𝑆𝐴</m:t>
                    </m:r>
                    <m:r>
                      <a:rPr lang="en-AU" sz="3600" i="1" kern="100">
                        <a:solidFill>
                          <a:srgbClr val="000000"/>
                        </a:solidFill>
                        <a:effectLst/>
                        <a:latin typeface="Cambria Math" panose="02040503050406030204" pitchFamily="18" charset="0"/>
                        <a:ea typeface="Aptos" panose="020B0004020202020204" pitchFamily="34" charset="0"/>
                        <a:cs typeface="Arial" panose="020B0604020202020204" pitchFamily="34" charset="0"/>
                      </a:rPr>
                      <m:t>=4×</m:t>
                    </m:r>
                    <m:r>
                      <a:rPr lang="en-AU" sz="3600" i="1" kern="100">
                        <a:solidFill>
                          <a:srgbClr val="000000"/>
                        </a:solidFill>
                        <a:effectLst/>
                        <a:latin typeface="Cambria Math" panose="02040503050406030204" pitchFamily="18" charset="0"/>
                        <a:ea typeface="Aptos" panose="020B0004020202020204" pitchFamily="34" charset="0"/>
                        <a:cs typeface="Arial" panose="020B0604020202020204" pitchFamily="34" charset="0"/>
                      </a:rPr>
                      <m:t>𝜋</m:t>
                    </m:r>
                    <m:r>
                      <a:rPr lang="en-AU" sz="3600" i="1" kern="100">
                        <a:solidFill>
                          <a:srgbClr val="000000"/>
                        </a:solidFill>
                        <a:effectLst/>
                        <a:latin typeface="Cambria Math" panose="02040503050406030204" pitchFamily="18" charset="0"/>
                        <a:ea typeface="Aptos" panose="020B0004020202020204" pitchFamily="34" charset="0"/>
                        <a:cs typeface="Arial" panose="020B0604020202020204" pitchFamily="34" charset="0"/>
                      </a:rPr>
                      <m:t>×</m:t>
                    </m:r>
                    <m:sSup>
                      <m:sSupPr>
                        <m:ctrlPr>
                          <a:rPr lang="en-AU" sz="3600" i="1" kern="100">
                            <a:solidFill>
                              <a:srgbClr val="000000"/>
                            </a:solidFill>
                            <a:effectLst/>
                            <a:latin typeface="Cambria Math" panose="02040503050406030204" pitchFamily="18" charset="0"/>
                            <a:ea typeface="Aptos" panose="020B0004020202020204" pitchFamily="34" charset="0"/>
                            <a:cs typeface="Arial" panose="020B0604020202020204" pitchFamily="34" charset="0"/>
                          </a:rPr>
                        </m:ctrlPr>
                      </m:sSupPr>
                      <m:e>
                        <m:r>
                          <a:rPr lang="en-AU" sz="3600" i="1" kern="100">
                            <a:solidFill>
                              <a:srgbClr val="000000"/>
                            </a:solidFill>
                            <a:effectLst/>
                            <a:latin typeface="Cambria Math" panose="02040503050406030204" pitchFamily="18" charset="0"/>
                            <a:ea typeface="Aptos" panose="020B0004020202020204" pitchFamily="34" charset="0"/>
                            <a:cs typeface="Arial" panose="020B0604020202020204" pitchFamily="34" charset="0"/>
                          </a:rPr>
                          <m:t>5</m:t>
                        </m:r>
                      </m:e>
                      <m:sup>
                        <m:r>
                          <a:rPr lang="en-AU" sz="3600" i="1" kern="100">
                            <a:solidFill>
                              <a:srgbClr val="000000"/>
                            </a:solidFill>
                            <a:effectLst/>
                            <a:latin typeface="Cambria Math" panose="02040503050406030204" pitchFamily="18" charset="0"/>
                            <a:ea typeface="Aptos" panose="020B0004020202020204" pitchFamily="34" charset="0"/>
                            <a:cs typeface="Arial" panose="020B0604020202020204" pitchFamily="34" charset="0"/>
                          </a:rPr>
                          <m:t>2</m:t>
                        </m:r>
                      </m:sup>
                    </m:sSup>
                  </m:oMath>
                </a14:m>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a:p>
                <a:pPr marL="914400">
                  <a:lnSpc>
                    <a:spcPct val="150000"/>
                  </a:lnSpc>
                  <a:buNone/>
                </a:pPr>
                <a:r>
                  <a:rPr lang="en-AU" sz="3600" kern="100" dirty="0">
                    <a:solidFill>
                      <a:srgbClr val="000000"/>
                    </a:solidFill>
                    <a:effectLst/>
                    <a:ea typeface="Aptos" panose="020B0004020202020204" pitchFamily="34" charset="0"/>
                    <a:cs typeface="Arial" panose="020B0604020202020204" pitchFamily="34" charset="0"/>
                  </a:rPr>
                  <a:t>	</a:t>
                </a:r>
                <a14:m>
                  <m:oMath xmlns:m="http://schemas.openxmlformats.org/officeDocument/2006/math">
                    <m:r>
                      <a:rPr lang="en-AU" sz="3600" i="1" kern="100">
                        <a:solidFill>
                          <a:srgbClr val="000000"/>
                        </a:solidFill>
                        <a:effectLst/>
                        <a:latin typeface="Cambria Math" panose="02040503050406030204" pitchFamily="18" charset="0"/>
                        <a:ea typeface="Aptos" panose="020B0004020202020204" pitchFamily="34" charset="0"/>
                        <a:cs typeface="Arial" panose="020B0604020202020204" pitchFamily="34" charset="0"/>
                      </a:rPr>
                      <m:t>𝑇𝑆𝐴</m:t>
                    </m:r>
                    <m:r>
                      <a:rPr lang="en-AU" sz="3600" i="1" kern="100">
                        <a:solidFill>
                          <a:srgbClr val="000000"/>
                        </a:solidFill>
                        <a:effectLst/>
                        <a:latin typeface="Cambria Math" panose="02040503050406030204" pitchFamily="18" charset="0"/>
                        <a:ea typeface="Aptos" panose="020B0004020202020204" pitchFamily="34" charset="0"/>
                        <a:cs typeface="Arial" panose="020B0604020202020204" pitchFamily="34" charset="0"/>
                      </a:rPr>
                      <m:t>=314.16</m:t>
                    </m:r>
                    <m:sSup>
                      <m:sSupPr>
                        <m:ctrlPr>
                          <a:rPr lang="en-AU" sz="3600" i="1" kern="100">
                            <a:solidFill>
                              <a:srgbClr val="000000"/>
                            </a:solidFill>
                            <a:effectLst/>
                            <a:latin typeface="Cambria Math" panose="02040503050406030204" pitchFamily="18" charset="0"/>
                            <a:ea typeface="Aptos" panose="020B0004020202020204" pitchFamily="34" charset="0"/>
                            <a:cs typeface="Arial" panose="020B0604020202020204" pitchFamily="34" charset="0"/>
                          </a:rPr>
                        </m:ctrlPr>
                      </m:sSupPr>
                      <m:e>
                        <m:r>
                          <a:rPr lang="en-AU" sz="3600" i="1" kern="100">
                            <a:solidFill>
                              <a:srgbClr val="000000"/>
                            </a:solidFill>
                            <a:effectLst/>
                            <a:latin typeface="Cambria Math" panose="02040503050406030204" pitchFamily="18" charset="0"/>
                            <a:ea typeface="Aptos" panose="020B0004020202020204" pitchFamily="34" charset="0"/>
                            <a:cs typeface="Arial" panose="020B0604020202020204" pitchFamily="34" charset="0"/>
                          </a:rPr>
                          <m:t>𝑐𝑚</m:t>
                        </m:r>
                      </m:e>
                      <m:sup>
                        <m:r>
                          <a:rPr lang="en-AU" sz="3600" i="1" kern="100">
                            <a:solidFill>
                              <a:srgbClr val="000000"/>
                            </a:solidFill>
                            <a:effectLst/>
                            <a:latin typeface="Cambria Math" panose="02040503050406030204" pitchFamily="18" charset="0"/>
                            <a:ea typeface="Aptos" panose="020B0004020202020204" pitchFamily="34" charset="0"/>
                            <a:cs typeface="Arial" panose="020B0604020202020204" pitchFamily="34" charset="0"/>
                          </a:rPr>
                          <m:t>2</m:t>
                        </m:r>
                      </m:sup>
                    </m:sSup>
                  </m:oMath>
                </a14:m>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p:txBody>
          </p:sp>
        </mc:Choice>
        <mc:Fallback xmlns="">
          <p:sp>
            <p:nvSpPr>
              <p:cNvPr id="12" name="TextBox 11">
                <a:extLst>
                  <a:ext uri="{FF2B5EF4-FFF2-40B4-BE49-F238E27FC236}">
                    <a16:creationId xmlns:a16="http://schemas.microsoft.com/office/drawing/2014/main" id="{F8D558F3-618B-79F8-FCC6-89122B206A3D}"/>
                  </a:ext>
                </a:extLst>
              </p:cNvPr>
              <p:cNvSpPr txBox="1">
                <a:spLocks noRot="1" noChangeAspect="1" noMove="1" noResize="1" noEditPoints="1" noAdjustHandles="1" noChangeArrowheads="1" noChangeShapeType="1" noTextEdit="1"/>
              </p:cNvSpPr>
              <p:nvPr/>
            </p:nvSpPr>
            <p:spPr>
              <a:xfrm>
                <a:off x="2200618" y="4002950"/>
                <a:ext cx="14563382" cy="3416320"/>
              </a:xfrm>
              <a:prstGeom prst="rect">
                <a:avLst/>
              </a:prstGeom>
              <a:blipFill>
                <a:blip r:embed="rId4"/>
                <a:stretch>
                  <a:fillRect l="-1308"/>
                </a:stretch>
              </a:blipFill>
            </p:spPr>
            <p:txBody>
              <a:bodyPr/>
              <a:lstStyle/>
              <a:p>
                <a:r>
                  <a:rPr lang="en-US">
                    <a:noFill/>
                  </a:rPr>
                  <a:t> </a:t>
                </a:r>
              </a:p>
            </p:txBody>
          </p:sp>
        </mc:Fallback>
      </mc:AlternateContent>
      <p:pic>
        <p:nvPicPr>
          <p:cNvPr id="13" name="Picture 12">
            <a:extLst>
              <a:ext uri="{FF2B5EF4-FFF2-40B4-BE49-F238E27FC236}">
                <a16:creationId xmlns:a16="http://schemas.microsoft.com/office/drawing/2014/main" id="{408B9A24-B354-F233-120D-FDFFA74A395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344400" y="5112026"/>
            <a:ext cx="3472097" cy="4204566"/>
          </a:xfrm>
          <a:prstGeom prst="rect">
            <a:avLst/>
          </a:prstGeom>
        </p:spPr>
      </p:pic>
    </p:spTree>
    <p:extLst>
      <p:ext uri="{BB962C8B-B14F-4D97-AF65-F5344CB8AC3E}">
        <p14:creationId xmlns:p14="http://schemas.microsoft.com/office/powerpoint/2010/main" val="341487019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68490B-D60B-E50E-1EAD-EA1EA1EE2B2D}"/>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979EC70C-7ABC-E7FA-0E1C-3C72C99B11B2}"/>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DEBDDEA9-2BCF-A927-F80E-5B4AB2E3DC6B}"/>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03BA5276-A8D6-B764-D17E-232E20AE1E74}"/>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1CBEBD4B-64FC-411E-62F8-8FFFE256EF6F}"/>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16D04368-8A88-87B1-49D9-14AFF7DD34F8}"/>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48740F5A-82CD-6D3D-2B7A-33BFA589C1EB}"/>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996C9BB7-3A24-1DE1-BEC5-A9CCB9CAE493}"/>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15</a:t>
            </a:r>
          </a:p>
        </p:txBody>
      </p:sp>
      <p:sp>
        <p:nvSpPr>
          <p:cNvPr id="17" name="Freeform 5">
            <a:extLst>
              <a:ext uri="{FF2B5EF4-FFF2-40B4-BE49-F238E27FC236}">
                <a16:creationId xmlns:a16="http://schemas.microsoft.com/office/drawing/2014/main" id="{53FB05E8-A548-06B3-5D90-0A18E78FE6BA}"/>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9DFDA98B-2F87-29DF-98B1-74751ACEDA6F}"/>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TOTAL SURFACE AREA (TSA)</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B4680047-E9CB-51E3-C6DE-03BCBA85BABE}"/>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Worked </a:t>
            </a: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examples.</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descr="A black and white logo of a person reading a book&#10;&#10;AI-generated content may be incorrect.">
            <a:extLst>
              <a:ext uri="{FF2B5EF4-FFF2-40B4-BE49-F238E27FC236}">
                <a16:creationId xmlns:a16="http://schemas.microsoft.com/office/drawing/2014/main" id="{BE8B2D65-2140-6E77-9684-A09C25CE0D32}"/>
              </a:ext>
            </a:extLst>
          </p:cNvPr>
          <p:cNvPicPr>
            <a:picLocks noChangeAspect="1"/>
          </p:cNvPicPr>
          <p:nvPr/>
        </p:nvPicPr>
        <p:blipFill>
          <a:blip r:embed="rId3"/>
          <a:stretch>
            <a:fillRect/>
          </a:stretch>
        </p:blipFill>
        <p:spPr>
          <a:xfrm>
            <a:off x="16535400" y="76517"/>
            <a:ext cx="1714183" cy="1714183"/>
          </a:xfrm>
          <a:prstGeom prst="rect">
            <a:avLst/>
          </a:prstGeom>
        </p:spPr>
      </p:pic>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5A617E62-15E9-8190-C2DE-EAA04E9A19D6}"/>
                  </a:ext>
                </a:extLst>
              </p:cNvPr>
              <p:cNvSpPr txBox="1"/>
              <p:nvPr/>
            </p:nvSpPr>
            <p:spPr>
              <a:xfrm>
                <a:off x="2247793" y="3663940"/>
                <a:ext cx="15858782" cy="3416320"/>
              </a:xfrm>
              <a:prstGeom prst="rect">
                <a:avLst/>
              </a:prstGeom>
              <a:noFill/>
            </p:spPr>
            <p:txBody>
              <a:bodyPr wrap="square">
                <a:spAutoFit/>
              </a:bodyPr>
              <a:lstStyle/>
              <a:p>
                <a:pPr lvl="0">
                  <a:lnSpc>
                    <a:spcPct val="150000"/>
                  </a:lnSpc>
                </a:pPr>
                <a:r>
                  <a:rPr lang="en-AU" sz="3600" b="1" u="sng" dirty="0">
                    <a:solidFill>
                      <a:srgbClr val="FF0000"/>
                    </a:solidFill>
                    <a:effectLst/>
                    <a:latin typeface="Arial" panose="020B0604020202020204" pitchFamily="34" charset="0"/>
                    <a:ea typeface="Times New Roman" panose="02020603050405020304" pitchFamily="18" charset="0"/>
                  </a:rPr>
                  <a:t>2.</a:t>
                </a:r>
                <a:r>
                  <a:rPr lang="en-AU" sz="3600" dirty="0">
                    <a:solidFill>
                      <a:srgbClr val="000000"/>
                    </a:solidFill>
                    <a:effectLst/>
                    <a:latin typeface="Arial" panose="020B0604020202020204" pitchFamily="34" charset="0"/>
                    <a:ea typeface="Times New Roman" panose="02020603050405020304" pitchFamily="18" charset="0"/>
                  </a:rPr>
                  <a:t> Find the TSA of a cylinder with a radius of 2.8cm and a height of 4.1cm.</a:t>
                </a:r>
                <a:endParaRPr lang="en-AU" sz="3600" dirty="0">
                  <a:effectLst/>
                  <a:latin typeface="Times New Roman" panose="02020603050405020304" pitchFamily="18" charset="0"/>
                  <a:ea typeface="Times New Roman" panose="02020603050405020304" pitchFamily="18" charset="0"/>
                </a:endParaRPr>
              </a:p>
              <a:p>
                <a:pPr marL="914400">
                  <a:lnSpc>
                    <a:spcPct val="150000"/>
                  </a:lnSpc>
                  <a:buNone/>
                </a:pPr>
                <a:r>
                  <a:rPr lang="en-AU" sz="3600" dirty="0">
                    <a:solidFill>
                      <a:srgbClr val="000000"/>
                    </a:solidFill>
                    <a:effectLst/>
                    <a:ea typeface="Times New Roman" panose="02020603050405020304" pitchFamily="18" charset="0"/>
                    <a:cs typeface="Arial" panose="020B0604020202020204" pitchFamily="34" charset="0"/>
                  </a:rPr>
                  <a:t>	</a:t>
                </a:r>
                <a14:m>
                  <m:oMath xmlns:m="http://schemas.openxmlformats.org/officeDocument/2006/math">
                    <m: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𝑇𝑆𝐴</m:t>
                    </m:r>
                    <m: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=2</m:t>
                    </m:r>
                    <m: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𝜋</m:t>
                    </m:r>
                    <m: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𝑟h</m:t>
                    </m:r>
                    <m: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+2</m:t>
                    </m:r>
                    <m: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𝜋</m:t>
                    </m:r>
                    <m:sSup>
                      <m:sSupPr>
                        <m:ctrlP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ctrlPr>
                      </m:sSupPr>
                      <m:e>
                        <m: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𝑟</m:t>
                        </m:r>
                      </m:e>
                      <m:sup>
                        <m: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2</m:t>
                        </m:r>
                      </m:sup>
                    </m:sSup>
                  </m:oMath>
                </a14:m>
                <a:endParaRPr lang="en-AU" sz="3600" dirty="0">
                  <a:effectLst/>
                  <a:latin typeface="Times New Roman" panose="02020603050405020304" pitchFamily="18" charset="0"/>
                  <a:ea typeface="Times New Roman" panose="02020603050405020304" pitchFamily="18" charset="0"/>
                </a:endParaRPr>
              </a:p>
              <a:p>
                <a:pPr marL="914400">
                  <a:lnSpc>
                    <a:spcPct val="150000"/>
                  </a:lnSpc>
                  <a:buNone/>
                </a:pPr>
                <a:r>
                  <a:rPr lang="en-AU" sz="3600" dirty="0">
                    <a:solidFill>
                      <a:srgbClr val="000000"/>
                    </a:solidFill>
                    <a:effectLst/>
                    <a:ea typeface="Times New Roman" panose="02020603050405020304" pitchFamily="18" charset="0"/>
                    <a:cs typeface="Arial" panose="020B0604020202020204" pitchFamily="34" charset="0"/>
                  </a:rPr>
                  <a:t>	</a:t>
                </a:r>
                <a14:m>
                  <m:oMath xmlns:m="http://schemas.openxmlformats.org/officeDocument/2006/math">
                    <m: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𝑇𝑆𝐴</m:t>
                    </m:r>
                    <m: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=2×</m:t>
                    </m:r>
                    <m: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𝜋</m:t>
                    </m:r>
                    <m: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×2.8×4.1+2×</m:t>
                    </m:r>
                    <m: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𝜋</m:t>
                    </m:r>
                    <m:sSup>
                      <m:sSupPr>
                        <m:ctrlP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ctrlPr>
                      </m:sSupPr>
                      <m:e>
                        <m: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×2.8</m:t>
                        </m:r>
                      </m:e>
                      <m:sup>
                        <m: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2</m:t>
                        </m:r>
                      </m:sup>
                    </m:sSup>
                  </m:oMath>
                </a14:m>
                <a:endParaRPr lang="en-AU" sz="3600" dirty="0">
                  <a:effectLst/>
                  <a:latin typeface="Times New Roman" panose="02020603050405020304" pitchFamily="18" charset="0"/>
                  <a:ea typeface="Times New Roman" panose="02020603050405020304" pitchFamily="18" charset="0"/>
                </a:endParaRPr>
              </a:p>
              <a:p>
                <a:pPr marL="914400">
                  <a:lnSpc>
                    <a:spcPct val="150000"/>
                  </a:lnSpc>
                  <a:buNone/>
                </a:pPr>
                <a:r>
                  <a:rPr lang="en-AU" sz="3600" dirty="0">
                    <a:solidFill>
                      <a:srgbClr val="000000"/>
                    </a:solidFill>
                    <a:effectLst/>
                    <a:ea typeface="Times New Roman" panose="02020603050405020304" pitchFamily="18" charset="0"/>
                    <a:cs typeface="Arial" panose="020B0604020202020204" pitchFamily="34" charset="0"/>
                  </a:rPr>
                  <a:t>	</a:t>
                </a:r>
                <a14:m>
                  <m:oMath xmlns:m="http://schemas.openxmlformats.org/officeDocument/2006/math">
                    <m: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𝑇𝑆𝐴</m:t>
                    </m:r>
                    <m: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=121.39</m:t>
                    </m:r>
                    <m:sSup>
                      <m:sSupPr>
                        <m:ctrlP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ctrlPr>
                      </m:sSupPr>
                      <m:e>
                        <m: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𝑐𝑚</m:t>
                        </m:r>
                      </m:e>
                      <m:sup>
                        <m: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2</m:t>
                        </m:r>
                      </m:sup>
                    </m:sSup>
                  </m:oMath>
                </a14:m>
                <a:endParaRPr lang="en-AU" sz="3600" dirty="0">
                  <a:effectLst/>
                  <a:latin typeface="Times New Roman" panose="02020603050405020304" pitchFamily="18" charset="0"/>
                  <a:ea typeface="Times New Roman" panose="02020603050405020304" pitchFamily="18" charset="0"/>
                </a:endParaRPr>
              </a:p>
            </p:txBody>
          </p:sp>
        </mc:Choice>
        <mc:Fallback xmlns="">
          <p:sp>
            <p:nvSpPr>
              <p:cNvPr id="11" name="TextBox 10">
                <a:extLst>
                  <a:ext uri="{FF2B5EF4-FFF2-40B4-BE49-F238E27FC236}">
                    <a16:creationId xmlns:a16="http://schemas.microsoft.com/office/drawing/2014/main" id="{5A617E62-15E9-8190-C2DE-EAA04E9A19D6}"/>
                  </a:ext>
                </a:extLst>
              </p:cNvPr>
              <p:cNvSpPr txBox="1">
                <a:spLocks noRot="1" noChangeAspect="1" noMove="1" noResize="1" noEditPoints="1" noAdjustHandles="1" noChangeArrowheads="1" noChangeShapeType="1" noTextEdit="1"/>
              </p:cNvSpPr>
              <p:nvPr/>
            </p:nvSpPr>
            <p:spPr>
              <a:xfrm>
                <a:off x="2247793" y="3663940"/>
                <a:ext cx="15858782" cy="3416320"/>
              </a:xfrm>
              <a:prstGeom prst="rect">
                <a:avLst/>
              </a:prstGeom>
              <a:blipFill>
                <a:blip r:embed="rId4"/>
                <a:stretch>
                  <a:fillRect l="-1201"/>
                </a:stretch>
              </a:blipFill>
            </p:spPr>
            <p:txBody>
              <a:bodyPr/>
              <a:lstStyle/>
              <a:p>
                <a:r>
                  <a:rPr lang="en-US">
                    <a:noFill/>
                  </a:rPr>
                  <a:t> </a:t>
                </a:r>
              </a:p>
            </p:txBody>
          </p:sp>
        </mc:Fallback>
      </mc:AlternateContent>
      <p:pic>
        <p:nvPicPr>
          <p:cNvPr id="15" name="Picture 14" descr="A cylinder with measurements&#10;&#10;AI-generated content may be incorrect.">
            <a:extLst>
              <a:ext uri="{FF2B5EF4-FFF2-40B4-BE49-F238E27FC236}">
                <a16:creationId xmlns:a16="http://schemas.microsoft.com/office/drawing/2014/main" id="{FC61A81F-0A26-E41F-5232-C5D6720F440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423917" y="4576215"/>
            <a:ext cx="4698054" cy="4173082"/>
          </a:xfrm>
          <a:prstGeom prst="rect">
            <a:avLst/>
          </a:prstGeom>
        </p:spPr>
      </p:pic>
    </p:spTree>
    <p:extLst>
      <p:ext uri="{BB962C8B-B14F-4D97-AF65-F5344CB8AC3E}">
        <p14:creationId xmlns:p14="http://schemas.microsoft.com/office/powerpoint/2010/main" val="227111239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58E35A-62A8-EA4B-CFA5-1CD40A20D3CA}"/>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E2AE8FB8-8F67-AAB7-16A6-D1DF5F95407E}"/>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89E5701A-064C-1AF9-458C-B9458F64A4FE}"/>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B97E7906-FCC2-DA16-1782-D319AE306DC7}"/>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8BA73E53-92A4-FCB0-C309-F45E3649E56E}"/>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CE9473CF-DDC7-218A-9B02-602B7F2C6F1D}"/>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FEB76FDB-BADF-145E-4C63-87F5D2546347}"/>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5EADEE68-1E40-A245-D43A-B679C8676AAC}"/>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15</a:t>
            </a:r>
          </a:p>
        </p:txBody>
      </p:sp>
      <p:sp>
        <p:nvSpPr>
          <p:cNvPr id="17" name="Freeform 5">
            <a:extLst>
              <a:ext uri="{FF2B5EF4-FFF2-40B4-BE49-F238E27FC236}">
                <a16:creationId xmlns:a16="http://schemas.microsoft.com/office/drawing/2014/main" id="{D0B5C078-FE55-C15F-A7BE-29297301C309}"/>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25817859-8BF1-571F-67AA-DD7EE8A411F4}"/>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TOTAL SURFACE AREA (TSA)</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B0FA0131-DE5C-318A-54E1-6203C0B51A8A}"/>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With your teacher</a:t>
            </a: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7" name="Picture 6" descr="A black and white circle with two people&#10;&#10;AI-generated content may be incorrect.">
            <a:extLst>
              <a:ext uri="{FF2B5EF4-FFF2-40B4-BE49-F238E27FC236}">
                <a16:creationId xmlns:a16="http://schemas.microsoft.com/office/drawing/2014/main" id="{4643030E-6267-23D2-07FD-6EEAE16B0A5E}"/>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3" name="TextBox 12">
            <a:extLst>
              <a:ext uri="{FF2B5EF4-FFF2-40B4-BE49-F238E27FC236}">
                <a16:creationId xmlns:a16="http://schemas.microsoft.com/office/drawing/2014/main" id="{22ED6A9F-3D06-3D27-5E6A-E6BAEE6E4CE7}"/>
              </a:ext>
            </a:extLst>
          </p:cNvPr>
          <p:cNvSpPr txBox="1"/>
          <p:nvPr/>
        </p:nvSpPr>
        <p:spPr>
          <a:xfrm>
            <a:off x="2265796" y="2272120"/>
            <a:ext cx="15384224" cy="823110"/>
          </a:xfrm>
          <a:prstGeom prst="rect">
            <a:avLst/>
          </a:prstGeom>
          <a:noFill/>
        </p:spPr>
        <p:txBody>
          <a:bodyPr wrap="square">
            <a:spAutoFit/>
          </a:bodyPr>
          <a:lstStyle/>
          <a:p>
            <a:pPr lvl="0">
              <a:lnSpc>
                <a:spcPct val="150000"/>
              </a:lnSpc>
              <a:spcAft>
                <a:spcPts val="500"/>
              </a:spcAft>
            </a:pPr>
            <a:r>
              <a:rPr lang="en-AU" sz="3600" b="1" u="sng" dirty="0">
                <a:solidFill>
                  <a:srgbClr val="FF0000"/>
                </a:solidFill>
                <a:effectLst/>
                <a:latin typeface="Arial" panose="020B0604020202020204" pitchFamily="34" charset="0"/>
                <a:ea typeface="Times New Roman" panose="02020603050405020304" pitchFamily="18" charset="0"/>
              </a:rPr>
              <a:t>1.</a:t>
            </a:r>
            <a:r>
              <a:rPr lang="en-AU" sz="3600" dirty="0">
                <a:solidFill>
                  <a:srgbClr val="000000"/>
                </a:solidFill>
                <a:effectLst/>
                <a:latin typeface="Arial" panose="020B0604020202020204" pitchFamily="34" charset="0"/>
                <a:ea typeface="Times New Roman" panose="02020603050405020304" pitchFamily="18" charset="0"/>
              </a:rPr>
              <a:t> Find the TSA of a rectangular prism with sides of 7cm, 3cm and 5cm.</a:t>
            </a:r>
            <a:endParaRPr lang="en-AU" sz="3600" dirty="0">
              <a:effectLst/>
              <a:latin typeface="Times New Roman" panose="02020603050405020304" pitchFamily="18" charset="0"/>
              <a:ea typeface="Times New Roman" panose="02020603050405020304" pitchFamily="18" charset="0"/>
            </a:endParaRPr>
          </a:p>
        </p:txBody>
      </p:sp>
      <p:pic>
        <p:nvPicPr>
          <p:cNvPr id="18" name="Picture 17">
            <a:extLst>
              <a:ext uri="{FF2B5EF4-FFF2-40B4-BE49-F238E27FC236}">
                <a16:creationId xmlns:a16="http://schemas.microsoft.com/office/drawing/2014/main" id="{7A65A522-DE7E-8448-4C38-D968F276DFF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349334" y="3686306"/>
            <a:ext cx="4913948" cy="5242176"/>
          </a:xfrm>
          <a:prstGeom prst="rect">
            <a:avLst/>
          </a:prstGeom>
        </p:spPr>
      </p:pic>
    </p:spTree>
    <p:extLst>
      <p:ext uri="{BB962C8B-B14F-4D97-AF65-F5344CB8AC3E}">
        <p14:creationId xmlns:p14="http://schemas.microsoft.com/office/powerpoint/2010/main" val="60449470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AF48E2-281D-E509-1309-B5DF15271D7F}"/>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20F63EA9-DE6B-C9D0-0473-0B02030848EE}"/>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D6C29248-9E83-9022-EB4D-334267FB9D03}"/>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EAE02EAE-0D66-F678-AC8A-AAA17EFEB317}"/>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F8DF93B2-0A51-D4B4-301C-B8848FD0C2D7}"/>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BEB165E1-D153-DDFF-E9CC-25054F558EA8}"/>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AE91013B-BBCC-D447-46C5-F6C49B5675E6}"/>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DC215261-DBB4-7791-2153-1B2A854009FB}"/>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15</a:t>
            </a:r>
          </a:p>
        </p:txBody>
      </p:sp>
      <p:sp>
        <p:nvSpPr>
          <p:cNvPr id="17" name="Freeform 5">
            <a:extLst>
              <a:ext uri="{FF2B5EF4-FFF2-40B4-BE49-F238E27FC236}">
                <a16:creationId xmlns:a16="http://schemas.microsoft.com/office/drawing/2014/main" id="{D11C3B70-0567-1DB4-FF65-3856590427FC}"/>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085C3EEE-5AE9-DA4D-C376-5DDDDDC08DC0}"/>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TOTAL SURFACE AREA (TSA)</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92B9792C-87F5-1568-C651-396AABCE3777}"/>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With your teacher</a:t>
            </a: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7" name="Picture 6" descr="A black and white circle with two people&#10;&#10;AI-generated content may be incorrect.">
            <a:extLst>
              <a:ext uri="{FF2B5EF4-FFF2-40B4-BE49-F238E27FC236}">
                <a16:creationId xmlns:a16="http://schemas.microsoft.com/office/drawing/2014/main" id="{F56AE194-0E1A-9ADD-465A-E55683AAD4AE}"/>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1" name="TextBox 10">
            <a:extLst>
              <a:ext uri="{FF2B5EF4-FFF2-40B4-BE49-F238E27FC236}">
                <a16:creationId xmlns:a16="http://schemas.microsoft.com/office/drawing/2014/main" id="{919AEAE2-FA11-24ED-7731-0868770A62D3}"/>
              </a:ext>
            </a:extLst>
          </p:cNvPr>
          <p:cNvSpPr txBox="1"/>
          <p:nvPr/>
        </p:nvSpPr>
        <p:spPr>
          <a:xfrm>
            <a:off x="2286000" y="2413093"/>
            <a:ext cx="16078200" cy="823110"/>
          </a:xfrm>
          <a:prstGeom prst="rect">
            <a:avLst/>
          </a:prstGeom>
          <a:noFill/>
        </p:spPr>
        <p:txBody>
          <a:bodyPr wrap="square">
            <a:spAutoFit/>
          </a:bodyPr>
          <a:lstStyle/>
          <a:p>
            <a:pPr lvl="0">
              <a:lnSpc>
                <a:spcPct val="150000"/>
              </a:lnSpc>
            </a:pPr>
            <a:r>
              <a:rPr lang="en-AU" sz="3600" b="1" u="sng" dirty="0">
                <a:solidFill>
                  <a:srgbClr val="FF0000"/>
                </a:solidFill>
                <a:effectLst/>
                <a:latin typeface="Arial" panose="020B0604020202020204" pitchFamily="34" charset="0"/>
                <a:ea typeface="Times New Roman" panose="02020603050405020304" pitchFamily="18" charset="0"/>
              </a:rPr>
              <a:t>2.</a:t>
            </a:r>
            <a:r>
              <a:rPr lang="en-AU" sz="3600" dirty="0">
                <a:solidFill>
                  <a:srgbClr val="000000"/>
                </a:solidFill>
                <a:effectLst/>
                <a:latin typeface="Arial" panose="020B0604020202020204" pitchFamily="34" charset="0"/>
                <a:ea typeface="Times New Roman" panose="02020603050405020304" pitchFamily="18" charset="0"/>
              </a:rPr>
              <a:t> Find the TSA of a cone with a radius of 5cm and a slant height of 8cm.</a:t>
            </a:r>
            <a:endParaRPr lang="en-AU" sz="3600" dirty="0">
              <a:effectLst/>
              <a:latin typeface="Times New Roman" panose="02020603050405020304" pitchFamily="18" charset="0"/>
              <a:ea typeface="Times New Roman" panose="02020603050405020304" pitchFamily="18" charset="0"/>
            </a:endParaRPr>
          </a:p>
        </p:txBody>
      </p:sp>
      <p:pic>
        <p:nvPicPr>
          <p:cNvPr id="12" name="Picture 11" descr="A drawing of a cone&#10;&#10;AI-generated content may be incorrect.">
            <a:extLst>
              <a:ext uri="{FF2B5EF4-FFF2-40B4-BE49-F238E27FC236}">
                <a16:creationId xmlns:a16="http://schemas.microsoft.com/office/drawing/2014/main" id="{0CCDCEBE-E64D-A480-6DF5-6EA3E03B5E6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963400" y="3728997"/>
            <a:ext cx="5670758" cy="5394998"/>
          </a:xfrm>
          <a:prstGeom prst="rect">
            <a:avLst/>
          </a:prstGeom>
        </p:spPr>
      </p:pic>
    </p:spTree>
    <p:extLst>
      <p:ext uri="{BB962C8B-B14F-4D97-AF65-F5344CB8AC3E}">
        <p14:creationId xmlns:p14="http://schemas.microsoft.com/office/powerpoint/2010/main" val="362490834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C6BD6F-4EB7-5B40-14C8-DC7E6C14CB7A}"/>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3728FE21-C980-C1D1-F2C7-0A89BFF0BF3F}"/>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D03E2861-D1A1-E4A3-461A-A9D513E55EF4}"/>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4A14FF9F-0734-AD65-CAE2-BEF1CA97B365}"/>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83F18D4E-762B-7381-2964-ABF142873E07}"/>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63EA0122-CE61-2346-A122-26C85E7D22ED}"/>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82774DFD-C988-62E9-B1F3-27D3BED3AE82}"/>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12DDCFD8-34B4-B072-5D08-3336061C8764}"/>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15</a:t>
            </a:r>
          </a:p>
        </p:txBody>
      </p:sp>
      <p:sp>
        <p:nvSpPr>
          <p:cNvPr id="17" name="Freeform 5">
            <a:extLst>
              <a:ext uri="{FF2B5EF4-FFF2-40B4-BE49-F238E27FC236}">
                <a16:creationId xmlns:a16="http://schemas.microsoft.com/office/drawing/2014/main" id="{7CE8F1D4-CAB5-A574-C2D5-FAB04A3778C4}"/>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91EC3B94-024C-84D5-C0CB-118EA84FE579}"/>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TOTAL SURFACE AREA (TSA)</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3" name="Picture 12" descr="A white and black text&#10;&#10;AI-generated content may be incorrect.">
            <a:extLst>
              <a:ext uri="{FF2B5EF4-FFF2-40B4-BE49-F238E27FC236}">
                <a16:creationId xmlns:a16="http://schemas.microsoft.com/office/drawing/2014/main" id="{1E4AAAE6-7FEA-0AB0-38A8-D1C956114F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7351" y="2316897"/>
            <a:ext cx="15782049" cy="6027003"/>
          </a:xfrm>
          <a:prstGeom prst="rect">
            <a:avLst/>
          </a:prstGeom>
        </p:spPr>
      </p:pic>
    </p:spTree>
    <p:extLst>
      <p:ext uri="{BB962C8B-B14F-4D97-AF65-F5344CB8AC3E}">
        <p14:creationId xmlns:p14="http://schemas.microsoft.com/office/powerpoint/2010/main" val="85930624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CDE2CA-E0E6-4185-89B8-C954556A4BA0}"/>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D9FC1F8F-3D43-DDD0-AB1D-6B6E5DD41FF4}"/>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C4E60AEB-FA14-BA57-4212-60D315E329C1}"/>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83DE0C75-01C1-7427-5D5D-DE246BEE2BBC}"/>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E5E51F3C-2039-537F-0119-23F3A45451B4}"/>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EFDE8589-93E3-4B9A-27B8-956BD0B8FDCD}"/>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2B5BE32E-2E3F-7028-90C3-3A8DEBDA449E}"/>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2091B4A7-5495-7193-30C8-208809BEBADD}"/>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16</a:t>
            </a:r>
          </a:p>
        </p:txBody>
      </p:sp>
      <p:sp>
        <p:nvSpPr>
          <p:cNvPr id="17" name="Freeform 5">
            <a:extLst>
              <a:ext uri="{FF2B5EF4-FFF2-40B4-BE49-F238E27FC236}">
                <a16:creationId xmlns:a16="http://schemas.microsoft.com/office/drawing/2014/main" id="{103E75FE-0B17-ACB3-A884-5DD6C79A5123}"/>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6DC34513-DF1E-BAC9-B35D-F82837785F21}"/>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Worked </a:t>
            </a: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example.</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7" name="Picture 6" descr="A black and white logo of a person reading a book&#10;&#10;AI-generated content may be incorrect.">
            <a:extLst>
              <a:ext uri="{FF2B5EF4-FFF2-40B4-BE49-F238E27FC236}">
                <a16:creationId xmlns:a16="http://schemas.microsoft.com/office/drawing/2014/main" id="{D782A7DD-93A8-CD8C-6CB8-101063479776}"/>
              </a:ext>
            </a:extLst>
          </p:cNvPr>
          <p:cNvPicPr>
            <a:picLocks noChangeAspect="1"/>
          </p:cNvPicPr>
          <p:nvPr/>
        </p:nvPicPr>
        <p:blipFill>
          <a:blip r:embed="rId3"/>
          <a:stretch>
            <a:fillRect/>
          </a:stretch>
        </p:blipFill>
        <p:spPr>
          <a:xfrm>
            <a:off x="16535400" y="76517"/>
            <a:ext cx="1714183" cy="1714183"/>
          </a:xfrm>
          <a:prstGeom prst="rect">
            <a:avLst/>
          </a:prstGeom>
        </p:spPr>
      </p:pic>
      <p:pic>
        <p:nvPicPr>
          <p:cNvPr id="12" name="Picture 11" descr="A diagram of a pyramid with Great Pyramid of Giza in the background&#10;&#10;AI-generated content may be incorrect.">
            <a:extLst>
              <a:ext uri="{FF2B5EF4-FFF2-40B4-BE49-F238E27FC236}">
                <a16:creationId xmlns:a16="http://schemas.microsoft.com/office/drawing/2014/main" id="{6EB071A3-8E8A-EFD6-C3B4-E2D3C9EBBB4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18802" y="6026541"/>
            <a:ext cx="4555614" cy="3875457"/>
          </a:xfrm>
          <a:prstGeom prst="rect">
            <a:avLst/>
          </a:prstGeom>
        </p:spPr>
      </p:pic>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44929786-07B6-A1E2-FA21-E4421E89E7BC}"/>
                  </a:ext>
                </a:extLst>
              </p:cNvPr>
              <p:cNvSpPr txBox="1"/>
              <p:nvPr/>
            </p:nvSpPr>
            <p:spPr>
              <a:xfrm>
                <a:off x="2251988" y="1763843"/>
                <a:ext cx="13784024" cy="4144596"/>
              </a:xfrm>
              <a:prstGeom prst="rect">
                <a:avLst/>
              </a:prstGeom>
              <a:noFill/>
            </p:spPr>
            <p:txBody>
              <a:bodyPr wrap="square">
                <a:spAutoFit/>
              </a:bodyPr>
              <a:lstStyle/>
              <a:p>
                <a:pPr>
                  <a:lnSpc>
                    <a:spcPct val="150000"/>
                  </a:lnSpc>
                  <a:buNone/>
                </a:pPr>
                <a:r>
                  <a:rPr lang="en-AU" sz="3600" i="1" kern="100" dirty="0">
                    <a:effectLst/>
                    <a:latin typeface="Arial" panose="020B0604020202020204" pitchFamily="34" charset="0"/>
                    <a:ea typeface="Aptos" panose="020B0004020202020204" pitchFamily="34" charset="0"/>
                    <a:cs typeface="Arial" panose="020B0604020202020204" pitchFamily="34" charset="0"/>
                  </a:rPr>
                  <a:t>Break the 3D shape up into separate surfaces (faces).</a:t>
                </a:r>
                <a:endParaRPr lang="en-AU" sz="3600" kern="100" dirty="0">
                  <a:effectLst/>
                  <a:latin typeface="Arial" panose="020B0604020202020204" pitchFamily="34" charset="0"/>
                  <a:ea typeface="Aptos" panose="020B0004020202020204" pitchFamily="34" charset="0"/>
                  <a:cs typeface="Arial" panose="020B0604020202020204" pitchFamily="34" charset="0"/>
                </a:endParaRPr>
              </a:p>
              <a:p>
                <a:pPr>
                  <a:lnSpc>
                    <a:spcPct val="150000"/>
                  </a:lnSpc>
                  <a:buNone/>
                </a:pPr>
                <a:r>
                  <a:rPr lang="en-AU" sz="3600" i="1" kern="100" dirty="0">
                    <a:effectLst/>
                    <a:latin typeface="Arial" panose="020B0604020202020204" pitchFamily="34" charset="0"/>
                    <a:ea typeface="Aptos" panose="020B0004020202020204" pitchFamily="34" charset="0"/>
                    <a:cs typeface="Arial" panose="020B0604020202020204" pitchFamily="34" charset="0"/>
                  </a:rPr>
                  <a:t>This shape has 2 triangle faces and 3 rectangle faces.</a:t>
                </a:r>
                <a:endParaRPr lang="en-AU" sz="3600" kern="100" dirty="0">
                  <a:effectLst/>
                  <a:latin typeface="Arial" panose="020B0604020202020204" pitchFamily="34" charset="0"/>
                  <a:ea typeface="Aptos" panose="020B0004020202020204" pitchFamily="34" charset="0"/>
                  <a:cs typeface="Arial" panose="020B0604020202020204" pitchFamily="34" charset="0"/>
                </a:endParaRPr>
              </a:p>
              <a:p>
                <a:pPr marL="457200">
                  <a:lnSpc>
                    <a:spcPct val="150000"/>
                  </a:lnSpc>
                  <a:buNone/>
                </a:pPr>
                <a14:m>
                  <m:oMath xmlns:m="http://schemas.openxmlformats.org/officeDocument/2006/math">
                    <m:sSub>
                      <m:sSubPr>
                        <m:ctrlPr>
                          <a:rPr lang="en-AU" sz="3600" i="1" kern="100">
                            <a:effectLst/>
                            <a:latin typeface="Cambria Math" panose="02040503050406030204" pitchFamily="18" charset="0"/>
                            <a:ea typeface="Aptos" panose="020B0004020202020204" pitchFamily="34" charset="0"/>
                            <a:cs typeface="Arial" panose="020B0604020202020204" pitchFamily="34" charset="0"/>
                          </a:rPr>
                        </m:ctrlPr>
                      </m:sSubPr>
                      <m:e>
                        <m:r>
                          <a:rPr lang="en-AU" sz="3600" i="1" kern="100">
                            <a:effectLst/>
                            <a:latin typeface="Cambria Math" panose="02040503050406030204" pitchFamily="18" charset="0"/>
                            <a:ea typeface="Aptos" panose="020B0004020202020204" pitchFamily="34" charset="0"/>
                            <a:cs typeface="Arial" panose="020B0604020202020204" pitchFamily="34" charset="0"/>
                          </a:rPr>
                          <m:t>𝐴</m:t>
                        </m:r>
                      </m:e>
                      <m:sub>
                        <m:r>
                          <a:rPr lang="en-AU" sz="3600" i="1" kern="100">
                            <a:effectLst/>
                            <a:latin typeface="Cambria Math" panose="02040503050406030204" pitchFamily="18" charset="0"/>
                            <a:ea typeface="Aptos" panose="020B0004020202020204" pitchFamily="34" charset="0"/>
                            <a:cs typeface="Arial" panose="020B0604020202020204" pitchFamily="34" charset="0"/>
                          </a:rPr>
                          <m:t>1</m:t>
                        </m:r>
                      </m:sub>
                    </m:sSub>
                  </m:oMath>
                </a14:m>
                <a:r>
                  <a:rPr lang="en-AU" sz="3600" kern="100" dirty="0">
                    <a:effectLst/>
                    <a:latin typeface="Arial" panose="020B0604020202020204" pitchFamily="34" charset="0"/>
                    <a:ea typeface="Times New Roman" panose="02020603050405020304" pitchFamily="18" charset="0"/>
                    <a:cs typeface="Arial" panose="020B0604020202020204" pitchFamily="34" charset="0"/>
                  </a:rPr>
                  <a:t> = 2 x triangles (height of 4.8cm, base of 6.4cm)</a:t>
                </a:r>
                <a:endParaRPr lang="en-AU" sz="3600" kern="100" dirty="0">
                  <a:effectLst/>
                  <a:latin typeface="Arial" panose="020B0604020202020204" pitchFamily="34" charset="0"/>
                  <a:ea typeface="Aptos" panose="020B0004020202020204" pitchFamily="34" charset="0"/>
                  <a:cs typeface="Arial" panose="020B0604020202020204" pitchFamily="34" charset="0"/>
                </a:endParaRPr>
              </a:p>
              <a:p>
                <a:pPr marL="457200">
                  <a:lnSpc>
                    <a:spcPct val="150000"/>
                  </a:lnSpc>
                  <a:buNone/>
                </a:pPr>
                <a14:m>
                  <m:oMath xmlns:m="http://schemas.openxmlformats.org/officeDocument/2006/math">
                    <m:sSub>
                      <m:sSubPr>
                        <m:ctrlPr>
                          <a:rPr lang="en-AU" sz="3600" i="1" kern="100">
                            <a:effectLst/>
                            <a:latin typeface="Cambria Math" panose="02040503050406030204" pitchFamily="18" charset="0"/>
                            <a:ea typeface="Aptos" panose="020B0004020202020204" pitchFamily="34" charset="0"/>
                            <a:cs typeface="Arial" panose="020B0604020202020204" pitchFamily="34" charset="0"/>
                          </a:rPr>
                        </m:ctrlPr>
                      </m:sSubPr>
                      <m:e>
                        <m:r>
                          <a:rPr lang="en-AU" sz="3600" i="1" kern="100">
                            <a:effectLst/>
                            <a:latin typeface="Cambria Math" panose="02040503050406030204" pitchFamily="18" charset="0"/>
                            <a:ea typeface="Aptos" panose="020B0004020202020204" pitchFamily="34" charset="0"/>
                            <a:cs typeface="Arial" panose="020B0604020202020204" pitchFamily="34" charset="0"/>
                          </a:rPr>
                          <m:t>𝐴</m:t>
                        </m:r>
                      </m:e>
                      <m:sub>
                        <m:r>
                          <a:rPr lang="en-AU" sz="3600" i="1" kern="100">
                            <a:effectLst/>
                            <a:latin typeface="Cambria Math" panose="02040503050406030204" pitchFamily="18" charset="0"/>
                            <a:ea typeface="Aptos" panose="020B0004020202020204" pitchFamily="34" charset="0"/>
                            <a:cs typeface="Arial" panose="020B0604020202020204" pitchFamily="34" charset="0"/>
                          </a:rPr>
                          <m:t>2</m:t>
                        </m:r>
                      </m:sub>
                    </m:sSub>
                  </m:oMath>
                </a14:m>
                <a:r>
                  <a:rPr lang="en-AU" sz="3600" kern="100" dirty="0">
                    <a:effectLst/>
                    <a:latin typeface="Arial" panose="020B0604020202020204" pitchFamily="34" charset="0"/>
                    <a:ea typeface="Times New Roman" panose="02020603050405020304" pitchFamily="18" charset="0"/>
                    <a:cs typeface="Arial" panose="020B0604020202020204" pitchFamily="34" charset="0"/>
                  </a:rPr>
                  <a:t> = Base rectangle (length of 8.2cm, width of 6.4cm)</a:t>
                </a:r>
                <a:endParaRPr lang="en-AU" sz="3600" kern="100" dirty="0">
                  <a:effectLst/>
                  <a:latin typeface="Arial" panose="020B0604020202020204" pitchFamily="34" charset="0"/>
                  <a:ea typeface="Aptos" panose="020B0004020202020204" pitchFamily="34" charset="0"/>
                  <a:cs typeface="Arial" panose="020B0604020202020204" pitchFamily="34" charset="0"/>
                </a:endParaRPr>
              </a:p>
              <a:p>
                <a:pPr marL="457200">
                  <a:lnSpc>
                    <a:spcPct val="150000"/>
                  </a:lnSpc>
                  <a:buNone/>
                </a:pPr>
                <a14:m>
                  <m:oMath xmlns:m="http://schemas.openxmlformats.org/officeDocument/2006/math">
                    <m:sSub>
                      <m:sSubPr>
                        <m:ctrlPr>
                          <a:rPr lang="en-AU" sz="3600" i="1" kern="100">
                            <a:effectLst/>
                            <a:latin typeface="Cambria Math" panose="02040503050406030204" pitchFamily="18" charset="0"/>
                            <a:ea typeface="Aptos" panose="020B0004020202020204" pitchFamily="34" charset="0"/>
                            <a:cs typeface="Arial" panose="020B0604020202020204" pitchFamily="34" charset="0"/>
                          </a:rPr>
                        </m:ctrlPr>
                      </m:sSubPr>
                      <m:e>
                        <m:r>
                          <a:rPr lang="en-AU" sz="3600" i="1" kern="100">
                            <a:effectLst/>
                            <a:latin typeface="Cambria Math" panose="02040503050406030204" pitchFamily="18" charset="0"/>
                            <a:ea typeface="Aptos" panose="020B0004020202020204" pitchFamily="34" charset="0"/>
                            <a:cs typeface="Arial" panose="020B0604020202020204" pitchFamily="34" charset="0"/>
                          </a:rPr>
                          <m:t>𝐴</m:t>
                        </m:r>
                      </m:e>
                      <m:sub>
                        <m:r>
                          <a:rPr lang="en-AU" sz="3600" i="1" kern="100">
                            <a:effectLst/>
                            <a:latin typeface="Cambria Math" panose="02040503050406030204" pitchFamily="18" charset="0"/>
                            <a:ea typeface="Aptos" panose="020B0004020202020204" pitchFamily="34" charset="0"/>
                            <a:cs typeface="Arial" panose="020B0604020202020204" pitchFamily="34" charset="0"/>
                          </a:rPr>
                          <m:t>3</m:t>
                        </m:r>
                      </m:sub>
                    </m:sSub>
                  </m:oMath>
                </a14:m>
                <a:r>
                  <a:rPr lang="en-AU" sz="3600" kern="100" dirty="0">
                    <a:effectLst/>
                    <a:latin typeface="Arial" panose="020B0604020202020204" pitchFamily="34" charset="0"/>
                    <a:ea typeface="Times New Roman" panose="02020603050405020304" pitchFamily="18" charset="0"/>
                    <a:cs typeface="Arial" panose="020B0604020202020204" pitchFamily="34" charset="0"/>
                  </a:rPr>
                  <a:t> = 2 x side rectangles (length of 8.2cm, width of 5.8cm)</a:t>
                </a:r>
                <a:endParaRPr lang="en-AU" sz="3600" kern="100" dirty="0">
                  <a:effectLst/>
                  <a:latin typeface="Arial" panose="020B0604020202020204" pitchFamily="34" charset="0"/>
                  <a:ea typeface="Aptos" panose="020B0004020202020204" pitchFamily="34" charset="0"/>
                  <a:cs typeface="Arial" panose="020B0604020202020204" pitchFamily="34" charset="0"/>
                </a:endParaRPr>
              </a:p>
            </p:txBody>
          </p:sp>
        </mc:Choice>
        <mc:Fallback xmlns="">
          <p:sp>
            <p:nvSpPr>
              <p:cNvPr id="15" name="TextBox 14">
                <a:extLst>
                  <a:ext uri="{FF2B5EF4-FFF2-40B4-BE49-F238E27FC236}">
                    <a16:creationId xmlns:a16="http://schemas.microsoft.com/office/drawing/2014/main" id="{44929786-07B6-A1E2-FA21-E4421E89E7BC}"/>
                  </a:ext>
                </a:extLst>
              </p:cNvPr>
              <p:cNvSpPr txBox="1">
                <a:spLocks noRot="1" noChangeAspect="1" noMove="1" noResize="1" noEditPoints="1" noAdjustHandles="1" noChangeArrowheads="1" noChangeShapeType="1" noTextEdit="1"/>
              </p:cNvSpPr>
              <p:nvPr/>
            </p:nvSpPr>
            <p:spPr>
              <a:xfrm>
                <a:off x="2251988" y="1763843"/>
                <a:ext cx="13784024" cy="4144596"/>
              </a:xfrm>
              <a:prstGeom prst="rect">
                <a:avLst/>
              </a:prstGeom>
              <a:blipFill>
                <a:blip r:embed="rId5"/>
                <a:stretch>
                  <a:fillRect l="-1381" b="-4573"/>
                </a:stretch>
              </a:blipFill>
            </p:spPr>
            <p:txBody>
              <a:bodyPr/>
              <a:lstStyle/>
              <a:p>
                <a:r>
                  <a:rPr lang="en-US">
                    <a:noFill/>
                  </a:rPr>
                  <a:t> </a:t>
                </a:r>
              </a:p>
            </p:txBody>
          </p:sp>
        </mc:Fallback>
      </mc:AlternateContent>
      <p:sp>
        <p:nvSpPr>
          <p:cNvPr id="18" name="TextBox 17">
            <a:extLst>
              <a:ext uri="{FF2B5EF4-FFF2-40B4-BE49-F238E27FC236}">
                <a16:creationId xmlns:a16="http://schemas.microsoft.com/office/drawing/2014/main" id="{8F36819A-9F19-B878-9FD3-A0E7B31A72F6}"/>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TOTAL SURFACE AREA (TSA)</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20" name="Picture 19" descr="A cartoon face with a tongue&#10;&#10;AI-generated content may be incorrect.">
            <a:extLst>
              <a:ext uri="{FF2B5EF4-FFF2-40B4-BE49-F238E27FC236}">
                <a16:creationId xmlns:a16="http://schemas.microsoft.com/office/drawing/2014/main" id="{3A925C2A-07E6-AF5D-58D6-CD492765F6C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741471" y="8862529"/>
            <a:ext cx="1546529" cy="1386371"/>
          </a:xfrm>
          <a:prstGeom prst="rect">
            <a:avLst/>
          </a:prstGeom>
        </p:spPr>
      </p:pic>
    </p:spTree>
    <p:extLst>
      <p:ext uri="{BB962C8B-B14F-4D97-AF65-F5344CB8AC3E}">
        <p14:creationId xmlns:p14="http://schemas.microsoft.com/office/powerpoint/2010/main" val="279235174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E44C0E-BF33-DE53-FACD-AA56A75646EA}"/>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2AAB6671-059C-CA90-2486-1DFC31B98475}"/>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827B1D6F-1F2C-3D82-9BA6-4698B7289813}"/>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CC49C1AD-E577-2B69-DA35-689B6D9B6949}"/>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1623F898-7E0D-10DE-4C8B-866BBDE373D4}"/>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0" name="TextBox 6">
            <a:extLst>
              <a:ext uri="{FF2B5EF4-FFF2-40B4-BE49-F238E27FC236}">
                <a16:creationId xmlns:a16="http://schemas.microsoft.com/office/drawing/2014/main" id="{0083709D-9E58-0DEC-49FA-E8C0C7D451DD}"/>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93531421-38EB-DA5C-BBF3-635BDBC880C0}"/>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16</a:t>
            </a:r>
          </a:p>
        </p:txBody>
      </p:sp>
      <p:sp>
        <p:nvSpPr>
          <p:cNvPr id="17" name="Freeform 5">
            <a:extLst>
              <a:ext uri="{FF2B5EF4-FFF2-40B4-BE49-F238E27FC236}">
                <a16:creationId xmlns:a16="http://schemas.microsoft.com/office/drawing/2014/main" id="{DFF58299-DF13-E844-B9FA-F61A5F760E21}"/>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4ACFDC8F-65DC-D5CD-AA51-0EEE4F1E06FA}"/>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Worked </a:t>
            </a: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example.</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7" name="Picture 6" descr="A black and white logo of a person reading a book&#10;&#10;AI-generated content may be incorrect.">
            <a:extLst>
              <a:ext uri="{FF2B5EF4-FFF2-40B4-BE49-F238E27FC236}">
                <a16:creationId xmlns:a16="http://schemas.microsoft.com/office/drawing/2014/main" id="{B4EF8261-F14B-9087-FD9B-12B60BFB8E4F}"/>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18" name="TextBox 17">
            <a:extLst>
              <a:ext uri="{FF2B5EF4-FFF2-40B4-BE49-F238E27FC236}">
                <a16:creationId xmlns:a16="http://schemas.microsoft.com/office/drawing/2014/main" id="{429AA058-CF62-820D-53FB-E92762B5DAB1}"/>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TOTAL SURFACE AREA (TSA)</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20" name="Picture 19" descr="A cartoon face with a tongue&#10;&#10;AI-generated content may be incorrect.">
            <a:extLst>
              <a:ext uri="{FF2B5EF4-FFF2-40B4-BE49-F238E27FC236}">
                <a16:creationId xmlns:a16="http://schemas.microsoft.com/office/drawing/2014/main" id="{7A28FD73-E24E-D3E0-DFB1-DF74B607220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741471" y="8862529"/>
            <a:ext cx="1546529" cy="1386371"/>
          </a:xfrm>
          <a:prstGeom prst="rect">
            <a:avLst/>
          </a:prstGeom>
        </p:spPr>
      </p:pic>
      <p:pic>
        <p:nvPicPr>
          <p:cNvPr id="9" name="Picture 8" descr="A math equations and numbers&#10;&#10;AI-generated content may be incorrect.">
            <a:extLst>
              <a:ext uri="{FF2B5EF4-FFF2-40B4-BE49-F238E27FC236}">
                <a16:creationId xmlns:a16="http://schemas.microsoft.com/office/drawing/2014/main" id="{98874D88-49B0-77E5-D575-1A833FCEB64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99292" y="1891171"/>
            <a:ext cx="15749951" cy="4187847"/>
          </a:xfrm>
          <a:prstGeom prst="rect">
            <a:avLst/>
          </a:prstGeom>
        </p:spPr>
      </p:pic>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24F298F3-FA4C-EAA3-4AB8-B61CDE4832DE}"/>
                  </a:ext>
                </a:extLst>
              </p:cNvPr>
              <p:cNvSpPr txBox="1"/>
              <p:nvPr/>
            </p:nvSpPr>
            <p:spPr>
              <a:xfrm>
                <a:off x="2222483" y="6407140"/>
                <a:ext cx="11485233" cy="3416320"/>
              </a:xfrm>
              <a:prstGeom prst="rect">
                <a:avLst/>
              </a:prstGeom>
              <a:noFill/>
            </p:spPr>
            <p:txBody>
              <a:bodyPr wrap="square">
                <a:spAutoFit/>
              </a:bodyPr>
              <a:lstStyle/>
              <a:p>
                <a:pPr>
                  <a:lnSpc>
                    <a:spcPct val="150000"/>
                  </a:lnSpc>
                  <a:buNone/>
                </a:pPr>
                <a:r>
                  <a:rPr lang="en-AU" sz="3600"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The total surface area would be: </a:t>
                </a:r>
                <a:endParaRPr lang="en-AU" sz="36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a:p>
                <a:pPr marL="457200">
                  <a:lnSpc>
                    <a:spcPct val="150000"/>
                  </a:lnSpc>
                  <a:buNone/>
                </a:pPr>
                <a:r>
                  <a:rPr lang="en-AU" sz="3600" kern="100" dirty="0">
                    <a:effectLst/>
                    <a:ea typeface="Aptos" panose="020B0004020202020204" pitchFamily="34" charset="0"/>
                    <a:cs typeface="Arial" panose="020B0604020202020204" pitchFamily="34" charset="0"/>
                  </a:rPr>
                  <a:t>	</a:t>
                </a:r>
                <a14:m>
                  <m:oMath xmlns:m="http://schemas.openxmlformats.org/officeDocument/2006/math">
                    <m:r>
                      <a:rPr lang="en-AU" sz="3600" i="1" kern="100">
                        <a:effectLst/>
                        <a:latin typeface="Cambria Math" panose="02040503050406030204" pitchFamily="18" charset="0"/>
                        <a:ea typeface="Aptos" panose="020B0004020202020204" pitchFamily="34" charset="0"/>
                        <a:cs typeface="Arial" panose="020B0604020202020204" pitchFamily="34" charset="0"/>
                      </a:rPr>
                      <m:t>𝑇𝑆𝐴</m:t>
                    </m:r>
                    <m:r>
                      <a:rPr lang="en-AU" sz="3600" i="1" kern="100">
                        <a:effectLst/>
                        <a:latin typeface="Cambria Math" panose="02040503050406030204" pitchFamily="18" charset="0"/>
                        <a:ea typeface="Aptos" panose="020B0004020202020204" pitchFamily="34" charset="0"/>
                        <a:cs typeface="Arial" panose="020B0604020202020204" pitchFamily="34" charset="0"/>
                      </a:rPr>
                      <m:t>= </m:t>
                    </m:r>
                    <m:sSub>
                      <m:sSubPr>
                        <m:ctrlPr>
                          <a:rPr lang="en-AU" sz="3600" i="1" kern="100">
                            <a:effectLst/>
                            <a:latin typeface="Cambria Math" panose="02040503050406030204" pitchFamily="18" charset="0"/>
                            <a:ea typeface="Aptos" panose="020B0004020202020204" pitchFamily="34" charset="0"/>
                            <a:cs typeface="Arial" panose="020B0604020202020204" pitchFamily="34" charset="0"/>
                          </a:rPr>
                        </m:ctrlPr>
                      </m:sSubPr>
                      <m:e>
                        <m:r>
                          <a:rPr lang="en-AU" sz="3600" i="1" kern="100">
                            <a:effectLst/>
                            <a:latin typeface="Cambria Math" panose="02040503050406030204" pitchFamily="18" charset="0"/>
                            <a:ea typeface="Aptos" panose="020B0004020202020204" pitchFamily="34" charset="0"/>
                            <a:cs typeface="Arial" panose="020B0604020202020204" pitchFamily="34" charset="0"/>
                          </a:rPr>
                          <m:t>𝐴</m:t>
                        </m:r>
                      </m:e>
                      <m:sub>
                        <m:r>
                          <a:rPr lang="en-AU" sz="3600" i="1" kern="100">
                            <a:effectLst/>
                            <a:latin typeface="Cambria Math" panose="02040503050406030204" pitchFamily="18" charset="0"/>
                            <a:ea typeface="Aptos" panose="020B0004020202020204" pitchFamily="34" charset="0"/>
                            <a:cs typeface="Arial" panose="020B0604020202020204" pitchFamily="34" charset="0"/>
                          </a:rPr>
                          <m:t>1</m:t>
                        </m:r>
                      </m:sub>
                    </m:sSub>
                    <m:r>
                      <a:rPr lang="en-AU" sz="3600" i="1" kern="100">
                        <a:effectLst/>
                        <a:latin typeface="Cambria Math" panose="02040503050406030204" pitchFamily="18" charset="0"/>
                        <a:ea typeface="Aptos" panose="020B0004020202020204" pitchFamily="34" charset="0"/>
                        <a:cs typeface="Arial" panose="020B0604020202020204" pitchFamily="34" charset="0"/>
                      </a:rPr>
                      <m:t>+</m:t>
                    </m:r>
                    <m:sSub>
                      <m:sSubPr>
                        <m:ctrlPr>
                          <a:rPr lang="en-AU" sz="3600" i="1" kern="100">
                            <a:effectLst/>
                            <a:latin typeface="Cambria Math" panose="02040503050406030204" pitchFamily="18" charset="0"/>
                            <a:ea typeface="Aptos" panose="020B0004020202020204" pitchFamily="34" charset="0"/>
                            <a:cs typeface="Arial" panose="020B0604020202020204" pitchFamily="34" charset="0"/>
                          </a:rPr>
                        </m:ctrlPr>
                      </m:sSubPr>
                      <m:e>
                        <m:r>
                          <a:rPr lang="en-AU" sz="3600" i="1" kern="100">
                            <a:effectLst/>
                            <a:latin typeface="Cambria Math" panose="02040503050406030204" pitchFamily="18" charset="0"/>
                            <a:ea typeface="Aptos" panose="020B0004020202020204" pitchFamily="34" charset="0"/>
                            <a:cs typeface="Arial" panose="020B0604020202020204" pitchFamily="34" charset="0"/>
                          </a:rPr>
                          <m:t>𝐴</m:t>
                        </m:r>
                      </m:e>
                      <m:sub>
                        <m:r>
                          <a:rPr lang="en-AU" sz="3600" i="1" kern="100">
                            <a:effectLst/>
                            <a:latin typeface="Cambria Math" panose="02040503050406030204" pitchFamily="18" charset="0"/>
                            <a:ea typeface="Aptos" panose="020B0004020202020204" pitchFamily="34" charset="0"/>
                            <a:cs typeface="Arial" panose="020B0604020202020204" pitchFamily="34" charset="0"/>
                          </a:rPr>
                          <m:t>1</m:t>
                        </m:r>
                      </m:sub>
                    </m:sSub>
                    <m:r>
                      <a:rPr lang="en-AU" sz="3600" i="1" kern="100">
                        <a:effectLst/>
                        <a:latin typeface="Cambria Math" panose="02040503050406030204" pitchFamily="18" charset="0"/>
                        <a:ea typeface="Aptos" panose="020B0004020202020204" pitchFamily="34" charset="0"/>
                        <a:cs typeface="Arial" panose="020B0604020202020204" pitchFamily="34" charset="0"/>
                      </a:rPr>
                      <m:t>+</m:t>
                    </m:r>
                    <m:sSub>
                      <m:sSubPr>
                        <m:ctrlPr>
                          <a:rPr lang="en-AU" sz="3600" i="1" kern="100">
                            <a:effectLst/>
                            <a:latin typeface="Cambria Math" panose="02040503050406030204" pitchFamily="18" charset="0"/>
                            <a:ea typeface="Aptos" panose="020B0004020202020204" pitchFamily="34" charset="0"/>
                            <a:cs typeface="Arial" panose="020B0604020202020204" pitchFamily="34" charset="0"/>
                          </a:rPr>
                        </m:ctrlPr>
                      </m:sSubPr>
                      <m:e>
                        <m:r>
                          <a:rPr lang="en-AU" sz="3600" i="1" kern="100">
                            <a:effectLst/>
                            <a:latin typeface="Cambria Math" panose="02040503050406030204" pitchFamily="18" charset="0"/>
                            <a:ea typeface="Aptos" panose="020B0004020202020204" pitchFamily="34" charset="0"/>
                            <a:cs typeface="Arial" panose="020B0604020202020204" pitchFamily="34" charset="0"/>
                          </a:rPr>
                          <m:t>𝐴</m:t>
                        </m:r>
                      </m:e>
                      <m:sub>
                        <m:r>
                          <a:rPr lang="en-AU" sz="3600" i="1" kern="100">
                            <a:effectLst/>
                            <a:latin typeface="Cambria Math" panose="02040503050406030204" pitchFamily="18" charset="0"/>
                            <a:ea typeface="Aptos" panose="020B0004020202020204" pitchFamily="34" charset="0"/>
                            <a:cs typeface="Arial" panose="020B0604020202020204" pitchFamily="34" charset="0"/>
                          </a:rPr>
                          <m:t>2</m:t>
                        </m:r>
                      </m:sub>
                    </m:sSub>
                    <m:r>
                      <a:rPr lang="en-AU" sz="3600" i="1" kern="100">
                        <a:effectLst/>
                        <a:latin typeface="Cambria Math" panose="02040503050406030204" pitchFamily="18" charset="0"/>
                        <a:ea typeface="Times New Roman" panose="02020603050405020304" pitchFamily="18" charset="0"/>
                        <a:cs typeface="Arial" panose="020B0604020202020204" pitchFamily="34" charset="0"/>
                      </a:rPr>
                      <m:t>+</m:t>
                    </m:r>
                    <m:sSub>
                      <m:sSubPr>
                        <m:ctrlPr>
                          <a:rPr lang="en-AU" sz="3600" i="1" kern="100">
                            <a:effectLst/>
                            <a:latin typeface="Cambria Math" panose="02040503050406030204" pitchFamily="18" charset="0"/>
                            <a:ea typeface="Times New Roman" panose="02020603050405020304" pitchFamily="18" charset="0"/>
                            <a:cs typeface="Arial" panose="020B0604020202020204" pitchFamily="34" charset="0"/>
                          </a:rPr>
                        </m:ctrlPr>
                      </m:sSubPr>
                      <m:e>
                        <m:r>
                          <a:rPr lang="en-AU" sz="3600" i="1" kern="100">
                            <a:effectLst/>
                            <a:latin typeface="Cambria Math" panose="02040503050406030204" pitchFamily="18" charset="0"/>
                            <a:ea typeface="Times New Roman" panose="02020603050405020304" pitchFamily="18" charset="0"/>
                            <a:cs typeface="Arial" panose="020B0604020202020204" pitchFamily="34" charset="0"/>
                          </a:rPr>
                          <m:t>𝐴</m:t>
                        </m:r>
                      </m:e>
                      <m:sub>
                        <m:r>
                          <a:rPr lang="en-AU" sz="3600" i="1" kern="100">
                            <a:effectLst/>
                            <a:latin typeface="Cambria Math" panose="02040503050406030204" pitchFamily="18" charset="0"/>
                            <a:ea typeface="Times New Roman" panose="02020603050405020304" pitchFamily="18" charset="0"/>
                            <a:cs typeface="Arial" panose="020B0604020202020204" pitchFamily="34" charset="0"/>
                          </a:rPr>
                          <m:t>3</m:t>
                        </m:r>
                      </m:sub>
                    </m:sSub>
                    <m:r>
                      <a:rPr lang="en-AU" sz="3600" i="1" kern="100">
                        <a:effectLst/>
                        <a:latin typeface="Cambria Math" panose="02040503050406030204" pitchFamily="18" charset="0"/>
                        <a:ea typeface="Times New Roman" panose="02020603050405020304" pitchFamily="18" charset="0"/>
                        <a:cs typeface="Arial" panose="020B0604020202020204" pitchFamily="34" charset="0"/>
                      </a:rPr>
                      <m:t>+</m:t>
                    </m:r>
                    <m:sSub>
                      <m:sSubPr>
                        <m:ctrlPr>
                          <a:rPr lang="en-AU" sz="3600" i="1" kern="100">
                            <a:effectLst/>
                            <a:latin typeface="Cambria Math" panose="02040503050406030204" pitchFamily="18" charset="0"/>
                            <a:ea typeface="Aptos" panose="020B0004020202020204" pitchFamily="34" charset="0"/>
                            <a:cs typeface="Arial" panose="020B0604020202020204" pitchFamily="34" charset="0"/>
                          </a:rPr>
                        </m:ctrlPr>
                      </m:sSubPr>
                      <m:e>
                        <m:r>
                          <a:rPr lang="en-AU" sz="3600" i="1" kern="100">
                            <a:effectLst/>
                            <a:latin typeface="Cambria Math" panose="02040503050406030204" pitchFamily="18" charset="0"/>
                            <a:ea typeface="Aptos" panose="020B0004020202020204" pitchFamily="34" charset="0"/>
                            <a:cs typeface="Arial" panose="020B0604020202020204" pitchFamily="34" charset="0"/>
                          </a:rPr>
                          <m:t>𝐴</m:t>
                        </m:r>
                      </m:e>
                      <m:sub>
                        <m:r>
                          <a:rPr lang="en-AU" sz="3600" i="1" kern="100">
                            <a:effectLst/>
                            <a:latin typeface="Cambria Math" panose="02040503050406030204" pitchFamily="18" charset="0"/>
                            <a:ea typeface="Aptos" panose="020B0004020202020204" pitchFamily="34" charset="0"/>
                            <a:cs typeface="Arial" panose="020B0604020202020204" pitchFamily="34" charset="0"/>
                          </a:rPr>
                          <m:t>3</m:t>
                        </m:r>
                      </m:sub>
                    </m:sSub>
                  </m:oMath>
                </a14:m>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a:lnSpc>
                    <a:spcPct val="150000"/>
                  </a:lnSpc>
                  <a:buNone/>
                </a:pPr>
                <a:r>
                  <a:rPr lang="en-AU" sz="3600" kern="100" dirty="0">
                    <a:effectLst/>
                    <a:ea typeface="Aptos" panose="020B0004020202020204" pitchFamily="34" charset="0"/>
                    <a:cs typeface="Arial" panose="020B0604020202020204" pitchFamily="34" charset="0"/>
                  </a:rPr>
                  <a:t>	</a:t>
                </a:r>
                <a14:m>
                  <m:oMath xmlns:m="http://schemas.openxmlformats.org/officeDocument/2006/math">
                    <m:r>
                      <a:rPr lang="en-AU" sz="3600" i="1" kern="100">
                        <a:effectLst/>
                        <a:latin typeface="Cambria Math" panose="02040503050406030204" pitchFamily="18" charset="0"/>
                        <a:ea typeface="Aptos" panose="020B0004020202020204" pitchFamily="34" charset="0"/>
                        <a:cs typeface="Arial" panose="020B0604020202020204" pitchFamily="34" charset="0"/>
                      </a:rPr>
                      <m:t>𝑇𝑆𝐴</m:t>
                    </m:r>
                    <m:r>
                      <a:rPr lang="en-AU" sz="3600" i="1" kern="100">
                        <a:effectLst/>
                        <a:latin typeface="Cambria Math" panose="02040503050406030204" pitchFamily="18" charset="0"/>
                        <a:ea typeface="Aptos" panose="020B0004020202020204" pitchFamily="34" charset="0"/>
                        <a:cs typeface="Arial" panose="020B0604020202020204" pitchFamily="34" charset="0"/>
                      </a:rPr>
                      <m:t>= 15.36+15.36+52.48+47.56+47.56</m:t>
                    </m:r>
                  </m:oMath>
                </a14:m>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a:lnSpc>
                    <a:spcPct val="150000"/>
                  </a:lnSpc>
                  <a:buNone/>
                </a:pPr>
                <a:r>
                  <a:rPr lang="en-AU" sz="3600" kern="100" dirty="0">
                    <a:effectLst/>
                    <a:ea typeface="Aptos" panose="020B0004020202020204" pitchFamily="34" charset="0"/>
                    <a:cs typeface="Arial" panose="020B0604020202020204" pitchFamily="34" charset="0"/>
                  </a:rPr>
                  <a:t>	</a:t>
                </a:r>
                <a14:m>
                  <m:oMath xmlns:m="http://schemas.openxmlformats.org/officeDocument/2006/math">
                    <m:r>
                      <a:rPr lang="en-AU" sz="3600" i="1" kern="100">
                        <a:effectLst/>
                        <a:latin typeface="Cambria Math" panose="02040503050406030204" pitchFamily="18" charset="0"/>
                        <a:ea typeface="Aptos" panose="020B0004020202020204" pitchFamily="34" charset="0"/>
                        <a:cs typeface="Arial" panose="020B0604020202020204" pitchFamily="34" charset="0"/>
                      </a:rPr>
                      <m:t>𝑇𝑆𝐴</m:t>
                    </m:r>
                    <m:r>
                      <a:rPr lang="en-AU" sz="3600" i="1" kern="100">
                        <a:effectLst/>
                        <a:latin typeface="Cambria Math" panose="02040503050406030204" pitchFamily="18" charset="0"/>
                        <a:ea typeface="Aptos" panose="020B0004020202020204" pitchFamily="34" charset="0"/>
                        <a:cs typeface="Arial" panose="020B0604020202020204" pitchFamily="34" charset="0"/>
                      </a:rPr>
                      <m:t>= 178.32</m:t>
                    </m:r>
                    <m:sSup>
                      <m:sSupPr>
                        <m:ctrlPr>
                          <a:rPr lang="en-AU" sz="3600" i="1" kern="100">
                            <a:effectLst/>
                            <a:latin typeface="Cambria Math" panose="02040503050406030204" pitchFamily="18" charset="0"/>
                            <a:ea typeface="Aptos" panose="020B0004020202020204" pitchFamily="34" charset="0"/>
                            <a:cs typeface="Arial" panose="020B0604020202020204" pitchFamily="34" charset="0"/>
                          </a:rPr>
                        </m:ctrlPr>
                      </m:sSupPr>
                      <m:e>
                        <m:r>
                          <a:rPr lang="en-AU" sz="3600" i="1" kern="100">
                            <a:effectLst/>
                            <a:latin typeface="Cambria Math" panose="02040503050406030204" pitchFamily="18" charset="0"/>
                            <a:ea typeface="Aptos" panose="020B0004020202020204" pitchFamily="34" charset="0"/>
                            <a:cs typeface="Arial" panose="020B0604020202020204" pitchFamily="34" charset="0"/>
                          </a:rPr>
                          <m:t>𝑐𝑚</m:t>
                        </m:r>
                      </m:e>
                      <m:sup>
                        <m:r>
                          <a:rPr lang="en-AU" sz="3600" i="1" kern="100">
                            <a:effectLst/>
                            <a:latin typeface="Cambria Math" panose="02040503050406030204" pitchFamily="18" charset="0"/>
                            <a:ea typeface="Aptos" panose="020B0004020202020204" pitchFamily="34" charset="0"/>
                            <a:cs typeface="Arial" panose="020B0604020202020204" pitchFamily="34" charset="0"/>
                          </a:rPr>
                          <m:t>2</m:t>
                        </m:r>
                      </m:sup>
                    </m:sSup>
                  </m:oMath>
                </a14:m>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p:txBody>
          </p:sp>
        </mc:Choice>
        <mc:Fallback xmlns="">
          <p:sp>
            <p:nvSpPr>
              <p:cNvPr id="11" name="TextBox 10">
                <a:extLst>
                  <a:ext uri="{FF2B5EF4-FFF2-40B4-BE49-F238E27FC236}">
                    <a16:creationId xmlns:a16="http://schemas.microsoft.com/office/drawing/2014/main" id="{24F298F3-FA4C-EAA3-4AB8-B61CDE4832DE}"/>
                  </a:ext>
                </a:extLst>
              </p:cNvPr>
              <p:cNvSpPr txBox="1">
                <a:spLocks noRot="1" noChangeAspect="1" noMove="1" noResize="1" noEditPoints="1" noAdjustHandles="1" noChangeArrowheads="1" noChangeShapeType="1" noTextEdit="1"/>
              </p:cNvSpPr>
              <p:nvPr/>
            </p:nvSpPr>
            <p:spPr>
              <a:xfrm>
                <a:off x="2222483" y="6407140"/>
                <a:ext cx="11485233" cy="3416320"/>
              </a:xfrm>
              <a:prstGeom prst="rect">
                <a:avLst/>
              </a:prstGeom>
              <a:blipFill>
                <a:blip r:embed="rId6"/>
                <a:stretch>
                  <a:fillRect l="-1657" b="-1481"/>
                </a:stretch>
              </a:blipFill>
            </p:spPr>
            <p:txBody>
              <a:bodyPr/>
              <a:lstStyle/>
              <a:p>
                <a:r>
                  <a:rPr lang="en-US">
                    <a:noFill/>
                  </a:rPr>
                  <a:t> </a:t>
                </a:r>
              </a:p>
            </p:txBody>
          </p:sp>
        </mc:Fallback>
      </mc:AlternateContent>
    </p:spTree>
    <p:extLst>
      <p:ext uri="{BB962C8B-B14F-4D97-AF65-F5344CB8AC3E}">
        <p14:creationId xmlns:p14="http://schemas.microsoft.com/office/powerpoint/2010/main" val="234150877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2EE76F-5A79-AC29-E84C-88393855893C}"/>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804522F1-816E-EED6-186F-017462A44466}"/>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414CE818-9779-EF40-40EE-979B2DD0D1FD}"/>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B36A6768-78CD-7A7C-FBE2-B731D1EDF470}"/>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67AEFD01-1C97-24C2-AB05-D72FCEEC0278}"/>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0" name="TextBox 6">
            <a:extLst>
              <a:ext uri="{FF2B5EF4-FFF2-40B4-BE49-F238E27FC236}">
                <a16:creationId xmlns:a16="http://schemas.microsoft.com/office/drawing/2014/main" id="{EB6C7030-E84D-0E2D-70BB-6805EF2D0C01}"/>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CBF35101-9388-B69C-E253-7ED8B9D21E43}"/>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16</a:t>
            </a:r>
          </a:p>
        </p:txBody>
      </p:sp>
      <p:sp>
        <p:nvSpPr>
          <p:cNvPr id="17" name="Freeform 5">
            <a:extLst>
              <a:ext uri="{FF2B5EF4-FFF2-40B4-BE49-F238E27FC236}">
                <a16:creationId xmlns:a16="http://schemas.microsoft.com/office/drawing/2014/main" id="{27D4B60C-057F-38C8-0DA1-C65AEF0577B3}"/>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8CDE86B3-CEFA-BE74-7369-0A0277452E01}"/>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With your teacher</a:t>
            </a: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8" name="TextBox 17">
            <a:extLst>
              <a:ext uri="{FF2B5EF4-FFF2-40B4-BE49-F238E27FC236}">
                <a16:creationId xmlns:a16="http://schemas.microsoft.com/office/drawing/2014/main" id="{DAD35848-E14E-A9A2-54F2-DFDE062B90A3}"/>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TOTAL SURFACE AREA (TSA)</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5" name="Picture 4" descr="A black and white circle with two people&#10;&#10;AI-generated content may be incorrect.">
            <a:extLst>
              <a:ext uri="{FF2B5EF4-FFF2-40B4-BE49-F238E27FC236}">
                <a16:creationId xmlns:a16="http://schemas.microsoft.com/office/drawing/2014/main" id="{811211E9-704B-5AA8-3234-BCFDD149FA72}"/>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3" name="TextBox 12">
            <a:extLst>
              <a:ext uri="{FF2B5EF4-FFF2-40B4-BE49-F238E27FC236}">
                <a16:creationId xmlns:a16="http://schemas.microsoft.com/office/drawing/2014/main" id="{82B75C6D-6639-F329-88DA-FAD42A940032}"/>
              </a:ext>
            </a:extLst>
          </p:cNvPr>
          <p:cNvSpPr txBox="1"/>
          <p:nvPr/>
        </p:nvSpPr>
        <p:spPr>
          <a:xfrm>
            <a:off x="2217976" y="1617580"/>
            <a:ext cx="14791982" cy="2500364"/>
          </a:xfrm>
          <a:prstGeom prst="rect">
            <a:avLst/>
          </a:prstGeom>
          <a:noFill/>
        </p:spPr>
        <p:txBody>
          <a:bodyPr wrap="square">
            <a:spAutoFit/>
          </a:bodyPr>
          <a:lstStyle/>
          <a:p>
            <a:pPr>
              <a:lnSpc>
                <a:spcPct val="150000"/>
              </a:lnSpc>
              <a:buNone/>
            </a:pPr>
            <a:r>
              <a:rPr lang="en-AU" sz="3600" kern="100" dirty="0">
                <a:effectLst/>
                <a:latin typeface="Arial" panose="020B0604020202020204" pitchFamily="34" charset="0"/>
                <a:ea typeface="Aptos" panose="020B0004020202020204" pitchFamily="34" charset="0"/>
                <a:cs typeface="Times New Roman" panose="02020603050405020304" pitchFamily="18" charset="0"/>
              </a:rPr>
              <a:t>A cube with side lengths of 10cm has a square hole cut out of it. The square hole has sides of 5cm. Find the total surface area of the shape (including inside the hole!)</a:t>
            </a:r>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grey cube with a square&#10;&#10;AI-generated content may be incorrect.">
            <a:extLst>
              <a:ext uri="{FF2B5EF4-FFF2-40B4-BE49-F238E27FC236}">
                <a16:creationId xmlns:a16="http://schemas.microsoft.com/office/drawing/2014/main" id="{EE7B3B13-CAD1-7E43-B57E-36274A00821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631811" y="3661125"/>
            <a:ext cx="3959860" cy="3971702"/>
          </a:xfrm>
          <a:prstGeom prst="rect">
            <a:avLst/>
          </a:prstGeom>
        </p:spPr>
      </p:pic>
    </p:spTree>
    <p:extLst>
      <p:ext uri="{BB962C8B-B14F-4D97-AF65-F5344CB8AC3E}">
        <p14:creationId xmlns:p14="http://schemas.microsoft.com/office/powerpoint/2010/main" val="25634771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1F6484-A631-3291-A9E9-FB7006135E71}"/>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E13D513C-F06E-262C-F7BE-FD363CCD8F7C}"/>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DD0967EB-983B-94D8-1ECB-3E086CEA15AA}"/>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7422B845-8BB6-8DA3-8361-499C00BC4076}"/>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21" name="TextBox 6">
            <a:extLst>
              <a:ext uri="{FF2B5EF4-FFF2-40B4-BE49-F238E27FC236}">
                <a16:creationId xmlns:a16="http://schemas.microsoft.com/office/drawing/2014/main" id="{5449F641-D5BF-1CE5-F152-B3628D303CEF}"/>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23" name="TextBox 7">
            <a:extLst>
              <a:ext uri="{FF2B5EF4-FFF2-40B4-BE49-F238E27FC236}">
                <a16:creationId xmlns:a16="http://schemas.microsoft.com/office/drawing/2014/main" id="{6F7DB3CB-F069-2803-23A5-80453068E93B}"/>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a:t>
            </a:r>
          </a:p>
        </p:txBody>
      </p:sp>
      <p:sp>
        <p:nvSpPr>
          <p:cNvPr id="24" name="Freeform 5">
            <a:extLst>
              <a:ext uri="{FF2B5EF4-FFF2-40B4-BE49-F238E27FC236}">
                <a16:creationId xmlns:a16="http://schemas.microsoft.com/office/drawing/2014/main" id="{41DC8848-03DD-C05D-9957-947BC67BBF3A}"/>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pic>
        <p:nvPicPr>
          <p:cNvPr id="8" name="Picture 7" descr="A black and white logo of a person reading a book&#10;&#10;AI-generated content may be incorrect.">
            <a:extLst>
              <a:ext uri="{FF2B5EF4-FFF2-40B4-BE49-F238E27FC236}">
                <a16:creationId xmlns:a16="http://schemas.microsoft.com/office/drawing/2014/main" id="{FC9D9C2B-84F6-E6C7-88EF-6A2D55514C30}"/>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15" name="TextBox 14">
            <a:extLst>
              <a:ext uri="{FF2B5EF4-FFF2-40B4-BE49-F238E27FC236}">
                <a16:creationId xmlns:a16="http://schemas.microsoft.com/office/drawing/2014/main" id="{987E4815-D8F1-2AFF-9405-4404AD9CABDD}"/>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examples.</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F24AF660-72C0-55C4-3478-D267BC220F25}"/>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PERIMETER</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42D796D5-A2DE-C403-61B6-3A120429504E}"/>
              </a:ext>
            </a:extLst>
          </p:cNvPr>
          <p:cNvSpPr txBox="1"/>
          <p:nvPr/>
        </p:nvSpPr>
        <p:spPr>
          <a:xfrm>
            <a:off x="2365783" y="2287079"/>
            <a:ext cx="13841579" cy="1900200"/>
          </a:xfrm>
          <a:prstGeom prst="rect">
            <a:avLst/>
          </a:prstGeom>
          <a:noFill/>
        </p:spPr>
        <p:txBody>
          <a:bodyPr wrap="square">
            <a:spAutoFit/>
          </a:bodyPr>
          <a:lstStyle/>
          <a:p>
            <a:pPr lvl="0">
              <a:lnSpc>
                <a:spcPct val="150000"/>
              </a:lnSpc>
              <a:spcBef>
                <a:spcPts val="900"/>
              </a:spcBef>
              <a:spcAft>
                <a:spcPts val="900"/>
              </a:spcAft>
            </a:pPr>
            <a:r>
              <a:rPr lang="en-US" sz="3600" b="1" u="sng"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1</a:t>
            </a:r>
            <a:r>
              <a:rPr lang="en-US" sz="3600" dirty="0">
                <a:solidFill>
                  <a:srgbClr val="000000"/>
                </a:solidFill>
                <a:effectLst/>
                <a:latin typeface="Arial" panose="020B0604020202020204" pitchFamily="34" charset="0"/>
                <a:ea typeface="Aptos" panose="020B0004020202020204" pitchFamily="34" charset="0"/>
                <a:cs typeface="Times New Roman" panose="02020603050405020304" pitchFamily="18" charset="0"/>
              </a:rPr>
              <a:t>. A rectangle has a length of 12 cm and a width of 5 cm.</a:t>
            </a:r>
            <a:endParaRPr lang="en-AU" sz="3600" dirty="0">
              <a:effectLst/>
              <a:latin typeface="Aptos" panose="020B0004020202020204" pitchFamily="34" charset="0"/>
              <a:ea typeface="Aptos" panose="020B0004020202020204" pitchFamily="34" charset="0"/>
              <a:cs typeface="Times New Roman" panose="02020603050405020304" pitchFamily="18" charset="0"/>
            </a:endParaRPr>
          </a:p>
          <a:p>
            <a:pPr indent="457200">
              <a:lnSpc>
                <a:spcPct val="150000"/>
              </a:lnSpc>
              <a:spcBef>
                <a:spcPts val="900"/>
              </a:spcBef>
              <a:spcAft>
                <a:spcPts val="900"/>
              </a:spcAft>
              <a:buNone/>
            </a:pPr>
            <a:r>
              <a:rPr lang="en-US" sz="3600" i="1" dirty="0">
                <a:solidFill>
                  <a:srgbClr val="000000"/>
                </a:solidFill>
                <a:effectLst/>
                <a:latin typeface="Arial" panose="020B0604020202020204" pitchFamily="34" charset="0"/>
                <a:ea typeface="Aptos" panose="020B0004020202020204" pitchFamily="34" charset="0"/>
                <a:cs typeface="Times New Roman" panose="02020603050405020304" pitchFamily="18" charset="0"/>
              </a:rPr>
              <a:t>Perimeter = 5 + 5 + 12 + 12 = </a:t>
            </a:r>
            <a:r>
              <a:rPr lang="en-US" sz="3600" b="1" i="1" dirty="0">
                <a:solidFill>
                  <a:srgbClr val="000000"/>
                </a:solidFill>
                <a:effectLst/>
                <a:latin typeface="Arial" panose="020B0604020202020204" pitchFamily="34" charset="0"/>
                <a:ea typeface="Aptos" panose="020B0004020202020204" pitchFamily="34" charset="0"/>
                <a:cs typeface="Times New Roman" panose="02020603050405020304" pitchFamily="18" charset="0"/>
              </a:rPr>
              <a:t>34 cm.</a:t>
            </a:r>
            <a:endParaRPr lang="en-AU" sz="36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1" name="Picture 10" descr="A white rectangle with black lines&#10;&#10;AI-generated content may be incorrect.">
            <a:extLst>
              <a:ext uri="{FF2B5EF4-FFF2-40B4-BE49-F238E27FC236}">
                <a16:creationId xmlns:a16="http://schemas.microsoft.com/office/drawing/2014/main" id="{E6BB1EFA-6D62-7795-E4D1-B7B19FFD69A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470296" y="3249935"/>
            <a:ext cx="5239644" cy="2317579"/>
          </a:xfrm>
          <a:prstGeom prst="rect">
            <a:avLst/>
          </a:prstGeom>
        </p:spPr>
      </p:pic>
      <p:sp>
        <p:nvSpPr>
          <p:cNvPr id="12" name="TextBox 11">
            <a:extLst>
              <a:ext uri="{FF2B5EF4-FFF2-40B4-BE49-F238E27FC236}">
                <a16:creationId xmlns:a16="http://schemas.microsoft.com/office/drawing/2014/main" id="{34D3EB4C-CBAC-E04E-A14E-EA95AB6D6A2F}"/>
              </a:ext>
            </a:extLst>
          </p:cNvPr>
          <p:cNvSpPr txBox="1"/>
          <p:nvPr/>
        </p:nvSpPr>
        <p:spPr>
          <a:xfrm>
            <a:off x="2365783" y="6215100"/>
            <a:ext cx="13335000" cy="1900200"/>
          </a:xfrm>
          <a:prstGeom prst="rect">
            <a:avLst/>
          </a:prstGeom>
          <a:noFill/>
        </p:spPr>
        <p:txBody>
          <a:bodyPr wrap="square">
            <a:spAutoFit/>
          </a:bodyPr>
          <a:lstStyle/>
          <a:p>
            <a:pPr lvl="0">
              <a:lnSpc>
                <a:spcPct val="150000"/>
              </a:lnSpc>
              <a:spcBef>
                <a:spcPts val="900"/>
              </a:spcBef>
              <a:spcAft>
                <a:spcPts val="900"/>
              </a:spcAft>
            </a:pPr>
            <a:r>
              <a:rPr lang="en-US" sz="3600" b="1" u="sng"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2.</a:t>
            </a:r>
            <a:r>
              <a:rPr lang="en-US" sz="3600" dirty="0">
                <a:solidFill>
                  <a:srgbClr val="000000"/>
                </a:solidFill>
                <a:effectLst/>
                <a:latin typeface="Arial" panose="020B0604020202020204" pitchFamily="34" charset="0"/>
                <a:ea typeface="Aptos" panose="020B0004020202020204" pitchFamily="34" charset="0"/>
                <a:cs typeface="Times New Roman" panose="02020603050405020304" pitchFamily="18" charset="0"/>
              </a:rPr>
              <a:t> A triangle has sides of 6 cm, 7 cm, and 9 cm.</a:t>
            </a:r>
            <a:endParaRPr lang="en-AU" sz="3600" dirty="0">
              <a:effectLst/>
              <a:latin typeface="Aptos" panose="020B0004020202020204" pitchFamily="34" charset="0"/>
              <a:ea typeface="Aptos" panose="020B0004020202020204" pitchFamily="34" charset="0"/>
              <a:cs typeface="Times New Roman" panose="02020603050405020304" pitchFamily="18" charset="0"/>
            </a:endParaRPr>
          </a:p>
          <a:p>
            <a:pPr marL="266700" indent="190500">
              <a:lnSpc>
                <a:spcPct val="150000"/>
              </a:lnSpc>
              <a:spcBef>
                <a:spcPts val="900"/>
              </a:spcBef>
              <a:spcAft>
                <a:spcPts val="900"/>
              </a:spcAft>
              <a:buNone/>
            </a:pPr>
            <a:r>
              <a:rPr lang="en-US" sz="3600" i="1" dirty="0">
                <a:solidFill>
                  <a:srgbClr val="000000"/>
                </a:solidFill>
                <a:effectLst/>
                <a:latin typeface="Arial" panose="020B0604020202020204" pitchFamily="34" charset="0"/>
                <a:ea typeface="Aptos" panose="020B0004020202020204" pitchFamily="34" charset="0"/>
                <a:cs typeface="Times New Roman" panose="02020603050405020304" pitchFamily="18" charset="0"/>
              </a:rPr>
              <a:t>Perimeter = 6 + 7 + 9 = </a:t>
            </a:r>
            <a:r>
              <a:rPr lang="en-US" sz="3600" b="1" i="1" dirty="0">
                <a:solidFill>
                  <a:srgbClr val="000000"/>
                </a:solidFill>
                <a:effectLst/>
                <a:latin typeface="Arial" panose="020B0604020202020204" pitchFamily="34" charset="0"/>
                <a:ea typeface="Aptos" panose="020B0004020202020204" pitchFamily="34" charset="0"/>
                <a:cs typeface="Times New Roman" panose="02020603050405020304" pitchFamily="18" charset="0"/>
              </a:rPr>
              <a:t>22 cm</a:t>
            </a:r>
            <a:r>
              <a:rPr lang="en-US" sz="3600" i="1" dirty="0">
                <a:solidFill>
                  <a:srgbClr val="000000"/>
                </a:solidFill>
                <a:effectLst/>
                <a:latin typeface="Arial" panose="020B0604020202020204" pitchFamily="34" charset="0"/>
                <a:ea typeface="Aptos" panose="020B0004020202020204" pitchFamily="34" charset="0"/>
                <a:cs typeface="Times New Roman" panose="02020603050405020304" pitchFamily="18" charset="0"/>
              </a:rPr>
              <a:t>.</a:t>
            </a:r>
            <a:endParaRPr lang="en-AU" sz="36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3" name="Picture 12" descr="A triangle with the size of the triangle&#10;&#10;AI-generated content may be incorrect.">
            <a:extLst>
              <a:ext uri="{FF2B5EF4-FFF2-40B4-BE49-F238E27FC236}">
                <a16:creationId xmlns:a16="http://schemas.microsoft.com/office/drawing/2014/main" id="{FC214E9B-73A8-356C-A09D-C09BC654F6B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470296" y="6511626"/>
            <a:ext cx="5101643" cy="2976590"/>
          </a:xfrm>
          <a:prstGeom prst="rect">
            <a:avLst/>
          </a:prstGeom>
        </p:spPr>
      </p:pic>
    </p:spTree>
    <p:extLst>
      <p:ext uri="{BB962C8B-B14F-4D97-AF65-F5344CB8AC3E}">
        <p14:creationId xmlns:p14="http://schemas.microsoft.com/office/powerpoint/2010/main" val="128869674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85B5EA-0885-1D8D-174B-5621282C0C72}"/>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C1260C04-E589-2723-D9E7-F48561969647}"/>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51E241FF-5D67-EF13-684F-9B09AC4F7B0A}"/>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344ECFDB-50A2-26EC-69C3-2860C0D7B72E}"/>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47AC786A-4050-1FF4-B8F8-CC229EB31E6F}"/>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3" name="TextBox 12">
            <a:extLst>
              <a:ext uri="{FF2B5EF4-FFF2-40B4-BE49-F238E27FC236}">
                <a16:creationId xmlns:a16="http://schemas.microsoft.com/office/drawing/2014/main" id="{0FFE08B3-7354-A1F5-5C14-3FC07AD80E49}"/>
              </a:ext>
            </a:extLst>
          </p:cNvPr>
          <p:cNvSpPr txBox="1"/>
          <p:nvPr/>
        </p:nvSpPr>
        <p:spPr>
          <a:xfrm>
            <a:off x="2688759" y="3390900"/>
            <a:ext cx="6950541" cy="1252843"/>
          </a:xfrm>
          <a:prstGeom prst="rect">
            <a:avLst/>
          </a:prstGeom>
          <a:noFill/>
        </p:spPr>
        <p:txBody>
          <a:bodyPr wrap="square">
            <a:spAutoFit/>
          </a:bodyPr>
          <a:lstStyle/>
          <a:p>
            <a:pPr>
              <a:lnSpc>
                <a:spcPct val="150000"/>
              </a:lnSpc>
              <a:buNone/>
            </a:pPr>
            <a:r>
              <a:rPr lang="en-AU" sz="56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Try it yourself.</a:t>
            </a:r>
            <a:endParaRPr lang="en-AU" sz="56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6" name="Text Box 3">
            <a:extLst>
              <a:ext uri="{FF2B5EF4-FFF2-40B4-BE49-F238E27FC236}">
                <a16:creationId xmlns:a16="http://schemas.microsoft.com/office/drawing/2014/main" id="{7A836811-7277-7927-EAF7-91B8E3642127}"/>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B79FAB10-4B0B-B568-C1C4-DDD11B6A50C7}"/>
              </a:ext>
            </a:extLst>
          </p:cNvPr>
          <p:cNvSpPr txBox="1"/>
          <p:nvPr/>
        </p:nvSpPr>
        <p:spPr>
          <a:xfrm>
            <a:off x="2743200" y="4610100"/>
            <a:ext cx="13792200" cy="2019848"/>
          </a:xfrm>
          <a:prstGeom prst="rect">
            <a:avLst/>
          </a:prstGeom>
          <a:noFill/>
        </p:spPr>
        <p:txBody>
          <a:bodyPr wrap="square">
            <a:spAutoFit/>
          </a:bodyPr>
          <a:lstStyle/>
          <a:p>
            <a:pPr lvl="0">
              <a:lnSpc>
                <a:spcPct val="150000"/>
              </a:lnSpc>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Complete the ‘try it yourself’ questions on page 17 of your workbook.</a:t>
            </a:r>
            <a:endParaRPr lang="en-AU" sz="4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black and white circle with a person with their arms raised&#10;&#10;AI-generated content may be incorrect.">
            <a:extLst>
              <a:ext uri="{FF2B5EF4-FFF2-40B4-BE49-F238E27FC236}">
                <a16:creationId xmlns:a16="http://schemas.microsoft.com/office/drawing/2014/main" id="{6ABF349E-A348-8CDD-2353-A12C9125AD52}"/>
              </a:ext>
            </a:extLst>
          </p:cNvPr>
          <p:cNvPicPr>
            <a:picLocks noChangeAspect="1"/>
          </p:cNvPicPr>
          <p:nvPr/>
        </p:nvPicPr>
        <p:blipFill>
          <a:blip r:embed="rId2"/>
          <a:stretch>
            <a:fillRect/>
          </a:stretch>
        </p:blipFill>
        <p:spPr>
          <a:xfrm>
            <a:off x="16383000" y="122014"/>
            <a:ext cx="1821086" cy="1821086"/>
          </a:xfrm>
          <a:prstGeom prst="rect">
            <a:avLst/>
          </a:prstGeom>
        </p:spPr>
      </p:pic>
      <p:sp>
        <p:nvSpPr>
          <p:cNvPr id="10" name="TextBox 6">
            <a:extLst>
              <a:ext uri="{FF2B5EF4-FFF2-40B4-BE49-F238E27FC236}">
                <a16:creationId xmlns:a16="http://schemas.microsoft.com/office/drawing/2014/main" id="{A5F67BF0-FABB-E2BC-AEA1-7A3273D6C4D6}"/>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55194980-7D68-0A8A-1DEE-486FA97A98E6}"/>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17</a:t>
            </a:r>
          </a:p>
        </p:txBody>
      </p:sp>
      <p:sp>
        <p:nvSpPr>
          <p:cNvPr id="17" name="Freeform 5">
            <a:extLst>
              <a:ext uri="{FF2B5EF4-FFF2-40B4-BE49-F238E27FC236}">
                <a16:creationId xmlns:a16="http://schemas.microsoft.com/office/drawing/2014/main" id="{8A353AF2-F1FE-E8D1-3EC3-967F9BC6215B}"/>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3"/>
            <a:stretch>
              <a:fillRect/>
            </a:stretch>
          </a:blipFill>
        </p:spPr>
        <p:txBody>
          <a:bodyPr/>
          <a:lstStyle/>
          <a:p>
            <a:endParaRPr lang="en-US"/>
          </a:p>
        </p:txBody>
      </p:sp>
      <p:sp>
        <p:nvSpPr>
          <p:cNvPr id="6" name="TextBox 5">
            <a:extLst>
              <a:ext uri="{FF2B5EF4-FFF2-40B4-BE49-F238E27FC236}">
                <a16:creationId xmlns:a16="http://schemas.microsoft.com/office/drawing/2014/main" id="{13F208E1-4363-7B40-2610-29C4769393F7}"/>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TOTAL SURFACE AREA (TSA)</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84443933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A6C971-89F5-7801-3F79-D3513D67D090}"/>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943F65E0-0CC6-9265-A885-855464A08377}"/>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A5650BB8-1B16-8528-E67A-E13957C22F3E}"/>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521756CE-2F34-ABA8-7726-33A889E3A5DF}"/>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5E39BF73-61AE-287B-1804-3F80021124D5}"/>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1BBAE01D-B3BE-9290-C28A-603CA1E66267}"/>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9F2841A3-587A-DE59-1C32-A19212C34C09}"/>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30283BA3-8938-D1DA-6F5F-337DD47DBBE0}"/>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18</a:t>
            </a:r>
          </a:p>
        </p:txBody>
      </p:sp>
      <p:sp>
        <p:nvSpPr>
          <p:cNvPr id="17" name="Freeform 5">
            <a:extLst>
              <a:ext uri="{FF2B5EF4-FFF2-40B4-BE49-F238E27FC236}">
                <a16:creationId xmlns:a16="http://schemas.microsoft.com/office/drawing/2014/main" id="{6E55705E-26B7-804C-4290-5B082E8DB030}"/>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C5C4E636-A5BD-2CF8-64FA-D3FF6DE55754}"/>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VOLUME OF A PRISM</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7" name="Picture 6" descr="A diagram of a prism&#10;&#10;AI-generated content may be incorrect.">
            <a:extLst>
              <a:ext uri="{FF2B5EF4-FFF2-40B4-BE49-F238E27FC236}">
                <a16:creationId xmlns:a16="http://schemas.microsoft.com/office/drawing/2014/main" id="{8547AFA1-BD0A-61E2-EEA1-AA33E0D450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47131" y="1102056"/>
            <a:ext cx="11757284" cy="8710374"/>
          </a:xfrm>
          <a:prstGeom prst="rect">
            <a:avLst/>
          </a:prstGeom>
        </p:spPr>
      </p:pic>
    </p:spTree>
    <p:extLst>
      <p:ext uri="{BB962C8B-B14F-4D97-AF65-F5344CB8AC3E}">
        <p14:creationId xmlns:p14="http://schemas.microsoft.com/office/powerpoint/2010/main" val="49052798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A546D4-3CE4-3C79-0A14-38759ACCB59B}"/>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83AE49D5-37D2-1E6F-B231-C73E159B613E}"/>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149FA8E6-E7AE-4FA2-27EA-A1EA5C5D2C92}"/>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B340DCB7-EEF8-5A8E-D1C0-B50CD35D37DA}"/>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6966191A-E066-ED7B-F2B6-8D7B5D09DD49}"/>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9241B834-DAB4-9FEF-901D-F3C1C6D55782}"/>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8D86B82B-A289-946D-2D75-0ACF0D19D689}"/>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E04028C1-47C2-2270-29C7-3E044DA35337}"/>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18</a:t>
            </a:r>
          </a:p>
        </p:txBody>
      </p:sp>
      <p:sp>
        <p:nvSpPr>
          <p:cNvPr id="17" name="Freeform 5">
            <a:extLst>
              <a:ext uri="{FF2B5EF4-FFF2-40B4-BE49-F238E27FC236}">
                <a16:creationId xmlns:a16="http://schemas.microsoft.com/office/drawing/2014/main" id="{95DEE7F7-83FE-E496-DCA2-AAD69FF6DCAC}"/>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C6F8502D-6D86-A0B4-8B04-38CF383FC506}"/>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VOLUME OF A PRISM</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5" name="Picture 4" descr="A hexagon with a straight line&#10;&#10;AI-generated content may be incorrect.">
            <a:extLst>
              <a:ext uri="{FF2B5EF4-FFF2-40B4-BE49-F238E27FC236}">
                <a16:creationId xmlns:a16="http://schemas.microsoft.com/office/drawing/2014/main" id="{75770E79-1999-C1B2-81DB-395FC2BFA11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887739" y="5041594"/>
            <a:ext cx="4861443" cy="4556972"/>
          </a:xfrm>
          <a:prstGeom prst="rect">
            <a:avLst/>
          </a:prstGeom>
        </p:spPr>
      </p:pic>
      <p:sp>
        <p:nvSpPr>
          <p:cNvPr id="9" name="TextBox 8">
            <a:extLst>
              <a:ext uri="{FF2B5EF4-FFF2-40B4-BE49-F238E27FC236}">
                <a16:creationId xmlns:a16="http://schemas.microsoft.com/office/drawing/2014/main" id="{0666A711-1FC9-F8C2-AB2B-AF9E6C2CC0C5}"/>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Worked </a:t>
            </a: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example.</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1" name="Picture 10" descr="A black and white logo of a person reading a book&#10;&#10;AI-generated content may be incorrect.">
            <a:extLst>
              <a:ext uri="{FF2B5EF4-FFF2-40B4-BE49-F238E27FC236}">
                <a16:creationId xmlns:a16="http://schemas.microsoft.com/office/drawing/2014/main" id="{0D3C54E8-C01A-2225-1926-814C30D5C2C9}"/>
              </a:ext>
            </a:extLst>
          </p:cNvPr>
          <p:cNvPicPr>
            <a:picLocks noChangeAspect="1"/>
          </p:cNvPicPr>
          <p:nvPr/>
        </p:nvPicPr>
        <p:blipFill>
          <a:blip r:embed="rId4"/>
          <a:stretch>
            <a:fillRect/>
          </a:stretch>
        </p:blipFill>
        <p:spPr>
          <a:xfrm>
            <a:off x="16535400" y="76517"/>
            <a:ext cx="1714183" cy="1714183"/>
          </a:xfrm>
          <a:prstGeom prst="rect">
            <a:avLst/>
          </a:prstGeom>
        </p:spPr>
      </p:pic>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99FE26B8-5B8E-D527-24FB-130D90175B84}"/>
                  </a:ext>
                </a:extLst>
              </p:cNvPr>
              <p:cNvSpPr txBox="1"/>
              <p:nvPr/>
            </p:nvSpPr>
            <p:spPr>
              <a:xfrm>
                <a:off x="2321550" y="1955780"/>
                <a:ext cx="15070941" cy="3416320"/>
              </a:xfrm>
              <a:prstGeom prst="rect">
                <a:avLst/>
              </a:prstGeom>
              <a:noFill/>
            </p:spPr>
            <p:txBody>
              <a:bodyPr wrap="square">
                <a:spAutoFit/>
              </a:bodyPr>
              <a:lstStyle/>
              <a:p>
                <a:pPr>
                  <a:lnSpc>
                    <a:spcPct val="150000"/>
                  </a:lnSpc>
                  <a:buNone/>
                </a:pPr>
                <a:r>
                  <a:rPr lang="en-AU" sz="3600" kern="100" dirty="0">
                    <a:effectLst/>
                    <a:latin typeface="Arial" panose="020B0604020202020204" pitchFamily="34" charset="0"/>
                    <a:ea typeface="Aptos" panose="020B0004020202020204" pitchFamily="34" charset="0"/>
                    <a:cs typeface="Times New Roman" panose="02020603050405020304" pitchFamily="18" charset="0"/>
                  </a:rPr>
                  <a:t>Find the volume of the prism in the diagram.</a:t>
                </a:r>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a:lnSpc>
                    <a:spcPct val="150000"/>
                  </a:lnSpc>
                  <a:buNone/>
                </a:pPr>
                <a14:m>
                  <m:oMathPara xmlns:m="http://schemas.openxmlformats.org/officeDocument/2006/math">
                    <m:oMathParaPr>
                      <m:jc m:val="left"/>
                    </m:oMathParaPr>
                    <m:oMath xmlns:m="http://schemas.openxmlformats.org/officeDocument/2006/math">
                      <m:r>
                        <a:rPr lang="en-AU" sz="3600" i="1" kern="100">
                          <a:effectLst/>
                          <a:latin typeface="Cambria Math" panose="02040503050406030204" pitchFamily="18" charset="0"/>
                          <a:ea typeface="Aptos" panose="020B0004020202020204" pitchFamily="34" charset="0"/>
                          <a:cs typeface="Arial" panose="020B0604020202020204" pitchFamily="34" charset="0"/>
                        </a:rPr>
                        <m:t>𝑉</m:t>
                      </m:r>
                      <m:r>
                        <a:rPr lang="en-AU" sz="3600" i="1" kern="100">
                          <a:effectLst/>
                          <a:latin typeface="Cambria Math" panose="02040503050406030204" pitchFamily="18" charset="0"/>
                          <a:ea typeface="Aptos" panose="020B0004020202020204" pitchFamily="34" charset="0"/>
                          <a:cs typeface="Arial" panose="020B0604020202020204" pitchFamily="34" charset="0"/>
                        </a:rPr>
                        <m:t>=</m:t>
                      </m:r>
                      <m:r>
                        <a:rPr lang="en-AU" sz="3600" i="1" kern="100">
                          <a:effectLst/>
                          <a:latin typeface="Cambria Math" panose="02040503050406030204" pitchFamily="18" charset="0"/>
                          <a:ea typeface="Aptos" panose="020B0004020202020204" pitchFamily="34" charset="0"/>
                          <a:cs typeface="Arial" panose="020B0604020202020204" pitchFamily="34" charset="0"/>
                        </a:rPr>
                        <m:t>𝐴h</m:t>
                      </m:r>
                    </m:oMath>
                  </m:oMathPara>
                </a14:m>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a:lnSpc>
                    <a:spcPct val="150000"/>
                  </a:lnSpc>
                  <a:buNone/>
                </a:pPr>
                <a14:m>
                  <m:oMath xmlns:m="http://schemas.openxmlformats.org/officeDocument/2006/math">
                    <m:r>
                      <a:rPr lang="en-AU" sz="3600" i="1" kern="100">
                        <a:effectLst/>
                        <a:latin typeface="Cambria Math" panose="02040503050406030204" pitchFamily="18" charset="0"/>
                        <a:ea typeface="Aptos" panose="020B0004020202020204" pitchFamily="34" charset="0"/>
                        <a:cs typeface="Arial" panose="020B0604020202020204" pitchFamily="34" charset="0"/>
                      </a:rPr>
                      <m:t>𝑉</m:t>
                    </m:r>
                    <m:r>
                      <a:rPr lang="en-AU" sz="3600" i="1" kern="100">
                        <a:effectLst/>
                        <a:latin typeface="Cambria Math" panose="02040503050406030204" pitchFamily="18" charset="0"/>
                        <a:ea typeface="Aptos" panose="020B0004020202020204" pitchFamily="34" charset="0"/>
                        <a:cs typeface="Arial" panose="020B0604020202020204" pitchFamily="34" charset="0"/>
                      </a:rPr>
                      <m:t>=0.45×2.1</m:t>
                    </m:r>
                  </m:oMath>
                </a14:m>
                <a:r>
                  <a:rPr lang="en-AU" sz="3600" kern="100" dirty="0">
                    <a:effectLst/>
                    <a:latin typeface="Arial" panose="020B0604020202020204" pitchFamily="34" charset="0"/>
                    <a:ea typeface="Aptos" panose="020B0004020202020204" pitchFamily="34" charset="0"/>
                    <a:cs typeface="Times New Roman" panose="02020603050405020304" pitchFamily="18" charset="0"/>
                  </a:rPr>
                  <a:t>  </a:t>
                </a:r>
                <a:r>
                  <a:rPr lang="en-AU" sz="3600" kern="100" dirty="0">
                    <a:solidFill>
                      <a:srgbClr val="7F7F7F"/>
                    </a:solidFill>
                    <a:effectLst/>
                    <a:latin typeface="Arial" panose="020B0604020202020204" pitchFamily="34" charset="0"/>
                    <a:ea typeface="Aptos" panose="020B0004020202020204" pitchFamily="34" charset="0"/>
                    <a:cs typeface="Arial" panose="020B0604020202020204" pitchFamily="34" charset="0"/>
                    <a:sym typeface="Symbol" pitchFamily="2" charset="2"/>
                  </a:rPr>
                  <a:t></a:t>
                </a:r>
                <a:r>
                  <a:rPr lang="en-AU" sz="3600" i="1" kern="100" dirty="0">
                    <a:solidFill>
                      <a:srgbClr val="7F7F7F"/>
                    </a:solidFill>
                    <a:effectLst/>
                    <a:latin typeface="Arial" panose="020B0604020202020204" pitchFamily="34" charset="0"/>
                    <a:ea typeface="Aptos" panose="020B0004020202020204" pitchFamily="34" charset="0"/>
                    <a:cs typeface="Times New Roman" panose="02020603050405020304" pitchFamily="18" charset="0"/>
                  </a:rPr>
                  <a:t> The area of the base is given in this shape</a:t>
                </a:r>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a:lnSpc>
                    <a:spcPct val="150000"/>
                  </a:lnSpc>
                  <a:buNone/>
                </a:pPr>
                <a14:m>
                  <m:oMathPara xmlns:m="http://schemas.openxmlformats.org/officeDocument/2006/math">
                    <m:oMathParaPr>
                      <m:jc m:val="left"/>
                    </m:oMathParaPr>
                    <m:oMath xmlns:m="http://schemas.openxmlformats.org/officeDocument/2006/math">
                      <m:r>
                        <a:rPr lang="en-AU" sz="3600" i="1" kern="100">
                          <a:effectLst/>
                          <a:latin typeface="Cambria Math" panose="02040503050406030204" pitchFamily="18" charset="0"/>
                          <a:ea typeface="Aptos" panose="020B0004020202020204" pitchFamily="34" charset="0"/>
                          <a:cs typeface="Arial" panose="020B0604020202020204" pitchFamily="34" charset="0"/>
                        </a:rPr>
                        <m:t>𝑉</m:t>
                      </m:r>
                      <m:r>
                        <a:rPr lang="en-AU" sz="3600" i="1" kern="100">
                          <a:effectLst/>
                          <a:latin typeface="Cambria Math" panose="02040503050406030204" pitchFamily="18" charset="0"/>
                          <a:ea typeface="Aptos" panose="020B0004020202020204" pitchFamily="34" charset="0"/>
                          <a:cs typeface="Arial" panose="020B0604020202020204" pitchFamily="34" charset="0"/>
                        </a:rPr>
                        <m:t>=0.945</m:t>
                      </m:r>
                      <m:sSup>
                        <m:sSupPr>
                          <m:ctrlPr>
                            <a:rPr lang="en-AU" sz="3600" i="1" kern="100">
                              <a:effectLst/>
                              <a:latin typeface="Cambria Math" panose="02040503050406030204" pitchFamily="18" charset="0"/>
                              <a:ea typeface="Aptos" panose="020B0004020202020204" pitchFamily="34" charset="0"/>
                              <a:cs typeface="Arial" panose="020B0604020202020204" pitchFamily="34" charset="0"/>
                            </a:rPr>
                          </m:ctrlPr>
                        </m:sSupPr>
                        <m:e>
                          <m:r>
                            <a:rPr lang="en-AU" sz="3600" i="1" kern="100">
                              <a:effectLst/>
                              <a:latin typeface="Cambria Math" panose="02040503050406030204" pitchFamily="18" charset="0"/>
                              <a:ea typeface="Aptos" panose="020B0004020202020204" pitchFamily="34" charset="0"/>
                              <a:cs typeface="Arial" panose="020B0604020202020204" pitchFamily="34" charset="0"/>
                            </a:rPr>
                            <m:t>𝑚</m:t>
                          </m:r>
                        </m:e>
                        <m:sup>
                          <m:r>
                            <a:rPr lang="en-AU" sz="3600" i="1" kern="100">
                              <a:effectLst/>
                              <a:latin typeface="Cambria Math" panose="02040503050406030204" pitchFamily="18" charset="0"/>
                              <a:ea typeface="Aptos" panose="020B0004020202020204" pitchFamily="34" charset="0"/>
                              <a:cs typeface="Arial" panose="020B0604020202020204" pitchFamily="34" charset="0"/>
                            </a:rPr>
                            <m:t>3</m:t>
                          </m:r>
                        </m:sup>
                      </m:sSup>
                    </m:oMath>
                  </m:oMathPara>
                </a14:m>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p:txBody>
          </p:sp>
        </mc:Choice>
        <mc:Fallback xmlns="">
          <p:sp>
            <p:nvSpPr>
              <p:cNvPr id="13" name="TextBox 12">
                <a:extLst>
                  <a:ext uri="{FF2B5EF4-FFF2-40B4-BE49-F238E27FC236}">
                    <a16:creationId xmlns:a16="http://schemas.microsoft.com/office/drawing/2014/main" id="{99FE26B8-5B8E-D527-24FB-130D90175B84}"/>
                  </a:ext>
                </a:extLst>
              </p:cNvPr>
              <p:cNvSpPr txBox="1">
                <a:spLocks noRot="1" noChangeAspect="1" noMove="1" noResize="1" noEditPoints="1" noAdjustHandles="1" noChangeArrowheads="1" noChangeShapeType="1" noTextEdit="1"/>
              </p:cNvSpPr>
              <p:nvPr/>
            </p:nvSpPr>
            <p:spPr>
              <a:xfrm>
                <a:off x="2321550" y="1955780"/>
                <a:ext cx="15070941" cy="3416320"/>
              </a:xfrm>
              <a:prstGeom prst="rect">
                <a:avLst/>
              </a:prstGeom>
              <a:blipFill>
                <a:blip r:embed="rId5"/>
                <a:stretch>
                  <a:fillRect l="-1178"/>
                </a:stretch>
              </a:blipFill>
            </p:spPr>
            <p:txBody>
              <a:bodyPr/>
              <a:lstStyle/>
              <a:p>
                <a:r>
                  <a:rPr lang="en-US">
                    <a:noFill/>
                  </a:rPr>
                  <a:t> </a:t>
                </a:r>
              </a:p>
            </p:txBody>
          </p:sp>
        </mc:Fallback>
      </mc:AlternateContent>
    </p:spTree>
    <p:extLst>
      <p:ext uri="{BB962C8B-B14F-4D97-AF65-F5344CB8AC3E}">
        <p14:creationId xmlns:p14="http://schemas.microsoft.com/office/powerpoint/2010/main" val="23301534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E5A26A-B925-DA1B-7034-5E7515594B9E}"/>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2A7B6D19-19AC-43E1-2BC7-8F2CF971235C}"/>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0393121E-AAB2-01B6-596F-402F0E15D701}"/>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CB952FA7-905E-EAAE-1EFF-EE00540EB349}"/>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99A04DF1-188D-2A59-95D2-B11BFE7F67A7}"/>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1427CBFF-2B4D-A8BA-E0A4-EDEC11D0DD75}"/>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2017448E-01CC-B5E5-3F67-5B424D5B0AA8}"/>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5435AA65-F8B4-BE96-50E9-187902E43A97}"/>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19</a:t>
            </a:r>
          </a:p>
        </p:txBody>
      </p:sp>
      <p:sp>
        <p:nvSpPr>
          <p:cNvPr id="17" name="Freeform 5">
            <a:extLst>
              <a:ext uri="{FF2B5EF4-FFF2-40B4-BE49-F238E27FC236}">
                <a16:creationId xmlns:a16="http://schemas.microsoft.com/office/drawing/2014/main" id="{3D2D4CBB-F0FA-339A-22ED-4B1029071745}"/>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7BECF23E-810B-B2AB-DE18-2992CE341F93}"/>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VOLUME OF A PRISM</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1A579A36-6349-0D14-E705-37CF97B22048}"/>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Worked </a:t>
            </a: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example.</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1" name="Picture 10" descr="A black and white logo of a person reading a book&#10;&#10;AI-generated content may be incorrect.">
            <a:extLst>
              <a:ext uri="{FF2B5EF4-FFF2-40B4-BE49-F238E27FC236}">
                <a16:creationId xmlns:a16="http://schemas.microsoft.com/office/drawing/2014/main" id="{4ACA2B18-8797-A659-5DA9-CD9023AA2CCD}"/>
              </a:ext>
            </a:extLst>
          </p:cNvPr>
          <p:cNvPicPr>
            <a:picLocks noChangeAspect="1"/>
          </p:cNvPicPr>
          <p:nvPr/>
        </p:nvPicPr>
        <p:blipFill>
          <a:blip r:embed="rId3"/>
          <a:stretch>
            <a:fillRect/>
          </a:stretch>
        </p:blipFill>
        <p:spPr>
          <a:xfrm>
            <a:off x="16535400" y="76517"/>
            <a:ext cx="1714183" cy="1714183"/>
          </a:xfrm>
          <a:prstGeom prst="rect">
            <a:avLst/>
          </a:prstGeom>
        </p:spPr>
      </p:pic>
      <p:pic>
        <p:nvPicPr>
          <p:cNvPr id="7" name="Picture 6" descr="A cylinder with measurements&#10;&#10;AI-generated content may be incorrect.">
            <a:extLst>
              <a:ext uri="{FF2B5EF4-FFF2-40B4-BE49-F238E27FC236}">
                <a16:creationId xmlns:a16="http://schemas.microsoft.com/office/drawing/2014/main" id="{C6DBABFE-484C-781C-0BA8-DC1A0A76F0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333414" y="4792636"/>
            <a:ext cx="5438544" cy="4905353"/>
          </a:xfrm>
          <a:prstGeom prst="rect">
            <a:avLst/>
          </a:prstGeom>
        </p:spPr>
      </p:pic>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0547FE73-6549-3D47-F0E2-3487D18CA746}"/>
                  </a:ext>
                </a:extLst>
              </p:cNvPr>
              <p:cNvSpPr txBox="1"/>
              <p:nvPr/>
            </p:nvSpPr>
            <p:spPr>
              <a:xfrm>
                <a:off x="2217976" y="1975248"/>
                <a:ext cx="15553982" cy="4247317"/>
              </a:xfrm>
              <a:prstGeom prst="rect">
                <a:avLst/>
              </a:prstGeom>
              <a:noFill/>
            </p:spPr>
            <p:txBody>
              <a:bodyPr wrap="square">
                <a:spAutoFit/>
              </a:bodyPr>
              <a:lstStyle/>
              <a:p>
                <a:pPr>
                  <a:lnSpc>
                    <a:spcPct val="150000"/>
                  </a:lnSpc>
                  <a:buNone/>
                </a:pPr>
                <a:r>
                  <a:rPr lang="en-AU" sz="3600" kern="100" dirty="0">
                    <a:effectLst/>
                    <a:latin typeface="Arial" panose="020B0604020202020204" pitchFamily="34" charset="0"/>
                    <a:ea typeface="Aptos" panose="020B0004020202020204" pitchFamily="34" charset="0"/>
                    <a:cs typeface="Times New Roman" panose="02020603050405020304" pitchFamily="18" charset="0"/>
                  </a:rPr>
                  <a:t>Find the volume of a cylinder with a radius of 3.2cm and a height of 7.8cm</a:t>
                </a:r>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a:lnSpc>
                    <a:spcPct val="150000"/>
                  </a:lnSpc>
                  <a:buNone/>
                </a:pPr>
                <a14:m>
                  <m:oMath xmlns:m="http://schemas.openxmlformats.org/officeDocument/2006/math">
                    <m:r>
                      <a:rPr lang="en-AU" sz="3600" i="1" kern="100">
                        <a:effectLst/>
                        <a:latin typeface="Cambria Math" panose="02040503050406030204" pitchFamily="18" charset="0"/>
                        <a:ea typeface="Aptos" panose="020B0004020202020204" pitchFamily="34" charset="0"/>
                        <a:cs typeface="Arial" panose="020B0604020202020204" pitchFamily="34" charset="0"/>
                      </a:rPr>
                      <m:t>𝑉</m:t>
                    </m:r>
                    <m:r>
                      <a:rPr lang="en-AU" sz="3600" i="1" kern="100">
                        <a:effectLst/>
                        <a:latin typeface="Cambria Math" panose="02040503050406030204" pitchFamily="18" charset="0"/>
                        <a:ea typeface="Aptos" panose="020B0004020202020204" pitchFamily="34" charset="0"/>
                        <a:cs typeface="Arial" panose="020B0604020202020204" pitchFamily="34" charset="0"/>
                      </a:rPr>
                      <m:t>=</m:t>
                    </m:r>
                    <m:r>
                      <a:rPr lang="en-AU" sz="3600" i="1" kern="100">
                        <a:effectLst/>
                        <a:latin typeface="Cambria Math" panose="02040503050406030204" pitchFamily="18" charset="0"/>
                        <a:ea typeface="Aptos" panose="020B0004020202020204" pitchFamily="34" charset="0"/>
                        <a:cs typeface="Arial" panose="020B0604020202020204" pitchFamily="34" charset="0"/>
                      </a:rPr>
                      <m:t>𝐴h</m:t>
                    </m:r>
                    <m:r>
                      <a:rPr lang="en-AU" sz="3600" i="1" kern="100">
                        <a:effectLst/>
                        <a:latin typeface="Cambria Math" panose="02040503050406030204" pitchFamily="18" charset="0"/>
                        <a:ea typeface="Aptos" panose="020B0004020202020204" pitchFamily="34" charset="0"/>
                        <a:cs typeface="Arial" panose="020B0604020202020204" pitchFamily="34" charset="0"/>
                      </a:rPr>
                      <m:t>     </m:t>
                    </m:r>
                  </m:oMath>
                </a14:m>
                <a:r>
                  <a:rPr lang="en-AU" sz="3600" kern="100" dirty="0">
                    <a:solidFill>
                      <a:srgbClr val="A6A6A6"/>
                    </a:solidFill>
                    <a:effectLst/>
                    <a:latin typeface="Arial" panose="020B0604020202020204" pitchFamily="34" charset="0"/>
                    <a:ea typeface="Times New Roman" panose="02020603050405020304" pitchFamily="18" charset="0"/>
                    <a:cs typeface="Arial" panose="020B0604020202020204" pitchFamily="34" charset="0"/>
                    <a:sym typeface="Symbol" pitchFamily="2" charset="2"/>
                  </a:rPr>
                  <a:t></a:t>
                </a:r>
                <a:r>
                  <a:rPr lang="en-AU" sz="3600" kern="100" dirty="0">
                    <a:solidFill>
                      <a:srgbClr val="A6A6A6"/>
                    </a:solidFill>
                    <a:effectLst/>
                    <a:latin typeface="Arial" panose="020B0604020202020204" pitchFamily="34" charset="0"/>
                    <a:ea typeface="Times New Roman" panose="02020603050405020304" pitchFamily="18" charset="0"/>
                    <a:cs typeface="Times New Roman" panose="02020603050405020304" pitchFamily="18" charset="0"/>
                  </a:rPr>
                  <a:t> “A” represents the area of the base shape.</a:t>
                </a:r>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a:lnSpc>
                    <a:spcPct val="150000"/>
                  </a:lnSpc>
                  <a:buNone/>
                </a:pPr>
                <a14:m>
                  <m:oMath xmlns:m="http://schemas.openxmlformats.org/officeDocument/2006/math">
                    <m:r>
                      <a:rPr lang="en-AU" sz="3600" i="1" kern="100">
                        <a:effectLst/>
                        <a:latin typeface="Cambria Math" panose="02040503050406030204" pitchFamily="18" charset="0"/>
                        <a:ea typeface="Aptos" panose="020B0004020202020204" pitchFamily="34" charset="0"/>
                        <a:cs typeface="Arial" panose="020B0604020202020204" pitchFamily="34" charset="0"/>
                      </a:rPr>
                      <m:t>𝑉</m:t>
                    </m:r>
                    <m:r>
                      <a:rPr lang="en-AU" sz="3600" i="1" kern="100">
                        <a:effectLst/>
                        <a:latin typeface="Cambria Math" panose="02040503050406030204" pitchFamily="18" charset="0"/>
                        <a:ea typeface="Aptos" panose="020B0004020202020204" pitchFamily="34" charset="0"/>
                        <a:cs typeface="Arial" panose="020B0604020202020204" pitchFamily="34" charset="0"/>
                      </a:rPr>
                      <m:t>=</m:t>
                    </m:r>
                    <m:d>
                      <m:dPr>
                        <m:ctrlPr>
                          <a:rPr lang="en-AU" sz="3600" i="1" kern="100">
                            <a:effectLst/>
                            <a:latin typeface="Cambria Math" panose="02040503050406030204" pitchFamily="18" charset="0"/>
                            <a:ea typeface="Aptos" panose="020B0004020202020204" pitchFamily="34" charset="0"/>
                            <a:cs typeface="Arial" panose="020B0604020202020204" pitchFamily="34" charset="0"/>
                          </a:rPr>
                        </m:ctrlPr>
                      </m:dPr>
                      <m:e>
                        <m:r>
                          <a:rPr lang="en-AU" sz="3600" i="1" kern="100">
                            <a:effectLst/>
                            <a:latin typeface="Cambria Math" panose="02040503050406030204" pitchFamily="18" charset="0"/>
                            <a:ea typeface="Aptos" panose="020B0004020202020204" pitchFamily="34" charset="0"/>
                            <a:cs typeface="Arial" panose="020B0604020202020204" pitchFamily="34" charset="0"/>
                          </a:rPr>
                          <m:t>𝜋</m:t>
                        </m:r>
                        <m:sSup>
                          <m:sSupPr>
                            <m:ctrlPr>
                              <a:rPr lang="en-AU" sz="3600" i="1" kern="100">
                                <a:effectLst/>
                                <a:latin typeface="Cambria Math" panose="02040503050406030204" pitchFamily="18" charset="0"/>
                                <a:ea typeface="Aptos" panose="020B0004020202020204" pitchFamily="34" charset="0"/>
                                <a:cs typeface="Arial" panose="020B0604020202020204" pitchFamily="34" charset="0"/>
                              </a:rPr>
                            </m:ctrlPr>
                          </m:sSupPr>
                          <m:e>
                            <m:r>
                              <a:rPr lang="en-AU" sz="3600" i="1" kern="100">
                                <a:effectLst/>
                                <a:latin typeface="Cambria Math" panose="02040503050406030204" pitchFamily="18" charset="0"/>
                                <a:ea typeface="Aptos" panose="020B0004020202020204" pitchFamily="34" charset="0"/>
                                <a:cs typeface="Arial" panose="020B0604020202020204" pitchFamily="34" charset="0"/>
                              </a:rPr>
                              <m:t>𝑟</m:t>
                            </m:r>
                          </m:e>
                          <m:sup>
                            <m:r>
                              <a:rPr lang="en-AU" sz="3600" i="1" kern="100">
                                <a:effectLst/>
                                <a:latin typeface="Cambria Math" panose="02040503050406030204" pitchFamily="18" charset="0"/>
                                <a:ea typeface="Aptos" panose="020B0004020202020204" pitchFamily="34" charset="0"/>
                                <a:cs typeface="Arial" panose="020B0604020202020204" pitchFamily="34" charset="0"/>
                              </a:rPr>
                              <m:t>2</m:t>
                            </m:r>
                          </m:sup>
                        </m:sSup>
                      </m:e>
                    </m:d>
                    <m:r>
                      <a:rPr lang="en-AU" sz="3600" i="1" kern="100">
                        <a:effectLst/>
                        <a:latin typeface="Cambria Math" panose="02040503050406030204" pitchFamily="18" charset="0"/>
                        <a:ea typeface="Aptos" panose="020B0004020202020204" pitchFamily="34" charset="0"/>
                        <a:cs typeface="Arial" panose="020B0604020202020204" pitchFamily="34" charset="0"/>
                      </a:rPr>
                      <m:t>×</m:t>
                    </m:r>
                    <m:r>
                      <a:rPr lang="en-AU" sz="3600" i="1" kern="100">
                        <a:effectLst/>
                        <a:latin typeface="Cambria Math" panose="02040503050406030204" pitchFamily="18" charset="0"/>
                        <a:ea typeface="Aptos" panose="020B0004020202020204" pitchFamily="34" charset="0"/>
                        <a:cs typeface="Arial" panose="020B0604020202020204" pitchFamily="34" charset="0"/>
                      </a:rPr>
                      <m:t>h</m:t>
                    </m:r>
                    <m:r>
                      <a:rPr lang="en-AU" sz="3600" i="1" kern="100">
                        <a:effectLst/>
                        <a:latin typeface="Cambria Math" panose="02040503050406030204" pitchFamily="18" charset="0"/>
                        <a:ea typeface="Aptos" panose="020B0004020202020204" pitchFamily="34" charset="0"/>
                        <a:cs typeface="Arial" panose="020B0604020202020204" pitchFamily="34" charset="0"/>
                      </a:rPr>
                      <m:t> </m:t>
                    </m:r>
                  </m:oMath>
                </a14:m>
                <a:r>
                  <a:rPr lang="en-AU" sz="3600" kern="100" dirty="0">
                    <a:effectLst/>
                    <a:latin typeface="Arial" panose="020B0604020202020204" pitchFamily="34" charset="0"/>
                    <a:ea typeface="Times New Roman" panose="02020603050405020304" pitchFamily="18" charset="0"/>
                    <a:cs typeface="Times New Roman" panose="02020603050405020304" pitchFamily="18" charset="0"/>
                  </a:rPr>
                  <a:t>  </a:t>
                </a:r>
                <a:r>
                  <a:rPr lang="en-AU" sz="3600" kern="100" dirty="0">
                    <a:solidFill>
                      <a:srgbClr val="A6A6A6"/>
                    </a:solidFill>
                    <a:effectLst/>
                    <a:latin typeface="Arial" panose="020B0604020202020204" pitchFamily="34" charset="0"/>
                    <a:ea typeface="Times New Roman" panose="02020603050405020304" pitchFamily="18" charset="0"/>
                    <a:cs typeface="Arial" panose="020B0604020202020204" pitchFamily="34" charset="0"/>
                    <a:sym typeface="Symbol" pitchFamily="2" charset="2"/>
                  </a:rPr>
                  <a:t></a:t>
                </a:r>
                <a:r>
                  <a:rPr lang="en-AU" sz="3600" kern="100" dirty="0">
                    <a:solidFill>
                      <a:srgbClr val="A6A6A6"/>
                    </a:solidFill>
                    <a:effectLst/>
                    <a:latin typeface="Arial" panose="020B0604020202020204" pitchFamily="34" charset="0"/>
                    <a:ea typeface="Times New Roman" panose="02020603050405020304" pitchFamily="18" charset="0"/>
                    <a:cs typeface="Times New Roman" panose="02020603050405020304" pitchFamily="18" charset="0"/>
                  </a:rPr>
                  <a:t> Replace the “A” with the formula for area of a circle. </a:t>
                </a:r>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a:lnSpc>
                    <a:spcPct val="150000"/>
                  </a:lnSpc>
                  <a:buNone/>
                </a:pPr>
                <a14:m>
                  <m:oMathPara xmlns:m="http://schemas.openxmlformats.org/officeDocument/2006/math">
                    <m:oMathParaPr>
                      <m:jc m:val="left"/>
                    </m:oMathParaPr>
                    <m:oMath xmlns:m="http://schemas.openxmlformats.org/officeDocument/2006/math">
                      <m:r>
                        <a:rPr lang="en-AU" sz="3600" i="1" kern="100">
                          <a:effectLst/>
                          <a:latin typeface="Cambria Math" panose="02040503050406030204" pitchFamily="18" charset="0"/>
                          <a:ea typeface="Aptos" panose="020B0004020202020204" pitchFamily="34" charset="0"/>
                          <a:cs typeface="Arial" panose="020B0604020202020204" pitchFamily="34" charset="0"/>
                        </a:rPr>
                        <m:t>𝑉</m:t>
                      </m:r>
                      <m:r>
                        <a:rPr lang="en-AU" sz="3600" i="1" kern="100">
                          <a:effectLst/>
                          <a:latin typeface="Cambria Math" panose="02040503050406030204" pitchFamily="18" charset="0"/>
                          <a:ea typeface="Aptos" panose="020B0004020202020204" pitchFamily="34" charset="0"/>
                          <a:cs typeface="Arial" panose="020B0604020202020204" pitchFamily="34" charset="0"/>
                        </a:rPr>
                        <m:t>=</m:t>
                      </m:r>
                      <m:d>
                        <m:dPr>
                          <m:ctrlPr>
                            <a:rPr lang="en-AU" sz="3600" i="1" kern="100">
                              <a:effectLst/>
                              <a:latin typeface="Cambria Math" panose="02040503050406030204" pitchFamily="18" charset="0"/>
                              <a:ea typeface="Aptos" panose="020B0004020202020204" pitchFamily="34" charset="0"/>
                              <a:cs typeface="Arial" panose="020B0604020202020204" pitchFamily="34" charset="0"/>
                            </a:rPr>
                          </m:ctrlPr>
                        </m:dPr>
                        <m:e>
                          <m:r>
                            <a:rPr lang="en-AU" sz="3600" i="1" kern="100">
                              <a:effectLst/>
                              <a:latin typeface="Cambria Math" panose="02040503050406030204" pitchFamily="18" charset="0"/>
                              <a:ea typeface="Aptos" panose="020B0004020202020204" pitchFamily="34" charset="0"/>
                              <a:cs typeface="Arial" panose="020B0604020202020204" pitchFamily="34" charset="0"/>
                            </a:rPr>
                            <m:t>𝜋</m:t>
                          </m:r>
                          <m:sSup>
                            <m:sSupPr>
                              <m:ctrlPr>
                                <a:rPr lang="en-AU" sz="3600" i="1" kern="100">
                                  <a:effectLst/>
                                  <a:latin typeface="Cambria Math" panose="02040503050406030204" pitchFamily="18" charset="0"/>
                                  <a:ea typeface="Aptos" panose="020B0004020202020204" pitchFamily="34" charset="0"/>
                                  <a:cs typeface="Arial" panose="020B0604020202020204" pitchFamily="34" charset="0"/>
                                </a:rPr>
                              </m:ctrlPr>
                            </m:sSupPr>
                            <m:e>
                              <m:r>
                                <a:rPr lang="en-AU" sz="3600" i="1" kern="100">
                                  <a:effectLst/>
                                  <a:latin typeface="Cambria Math" panose="02040503050406030204" pitchFamily="18" charset="0"/>
                                  <a:ea typeface="Aptos" panose="020B0004020202020204" pitchFamily="34" charset="0"/>
                                  <a:cs typeface="Arial" panose="020B0604020202020204" pitchFamily="34" charset="0"/>
                                </a:rPr>
                                <m:t>×3.2</m:t>
                              </m:r>
                            </m:e>
                            <m:sup>
                              <m:r>
                                <a:rPr lang="en-AU" sz="3600" i="1" kern="100">
                                  <a:effectLst/>
                                  <a:latin typeface="Cambria Math" panose="02040503050406030204" pitchFamily="18" charset="0"/>
                                  <a:ea typeface="Aptos" panose="020B0004020202020204" pitchFamily="34" charset="0"/>
                                  <a:cs typeface="Arial" panose="020B0604020202020204" pitchFamily="34" charset="0"/>
                                </a:rPr>
                                <m:t>2</m:t>
                              </m:r>
                            </m:sup>
                          </m:sSup>
                        </m:e>
                      </m:d>
                      <m:r>
                        <a:rPr lang="en-AU" sz="3600" i="1" kern="100">
                          <a:effectLst/>
                          <a:latin typeface="Cambria Math" panose="02040503050406030204" pitchFamily="18" charset="0"/>
                          <a:ea typeface="Aptos" panose="020B0004020202020204" pitchFamily="34" charset="0"/>
                          <a:cs typeface="Arial" panose="020B0604020202020204" pitchFamily="34" charset="0"/>
                        </a:rPr>
                        <m:t>×7.8</m:t>
                      </m:r>
                    </m:oMath>
                  </m:oMathPara>
                </a14:m>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a:lnSpc>
                    <a:spcPct val="150000"/>
                  </a:lnSpc>
                  <a:buNone/>
                </a:pPr>
                <a14:m>
                  <m:oMathPara xmlns:m="http://schemas.openxmlformats.org/officeDocument/2006/math">
                    <m:oMathParaPr>
                      <m:jc m:val="left"/>
                    </m:oMathParaPr>
                    <m:oMath xmlns:m="http://schemas.openxmlformats.org/officeDocument/2006/math">
                      <m:r>
                        <a:rPr lang="en-AU" sz="3600" i="1" kern="100">
                          <a:effectLst/>
                          <a:latin typeface="Cambria Math" panose="02040503050406030204" pitchFamily="18" charset="0"/>
                          <a:ea typeface="Aptos" panose="020B0004020202020204" pitchFamily="34" charset="0"/>
                          <a:cs typeface="Arial" panose="020B0604020202020204" pitchFamily="34" charset="0"/>
                        </a:rPr>
                        <m:t>𝑉</m:t>
                      </m:r>
                      <m:r>
                        <a:rPr lang="en-AU" sz="3600" i="1" kern="100">
                          <a:effectLst/>
                          <a:latin typeface="Cambria Math" panose="02040503050406030204" pitchFamily="18" charset="0"/>
                          <a:ea typeface="Aptos" panose="020B0004020202020204" pitchFamily="34" charset="0"/>
                          <a:cs typeface="Arial" panose="020B0604020202020204" pitchFamily="34" charset="0"/>
                        </a:rPr>
                        <m:t>=250.93</m:t>
                      </m:r>
                      <m:sSup>
                        <m:sSupPr>
                          <m:ctrlPr>
                            <a:rPr lang="en-AU" sz="3600" i="1" kern="100">
                              <a:effectLst/>
                              <a:latin typeface="Cambria Math" panose="02040503050406030204" pitchFamily="18" charset="0"/>
                              <a:ea typeface="Aptos" panose="020B0004020202020204" pitchFamily="34" charset="0"/>
                              <a:cs typeface="Arial" panose="020B0604020202020204" pitchFamily="34" charset="0"/>
                            </a:rPr>
                          </m:ctrlPr>
                        </m:sSupPr>
                        <m:e>
                          <m:r>
                            <a:rPr lang="en-AU" sz="3600" i="1" kern="100">
                              <a:effectLst/>
                              <a:latin typeface="Cambria Math" panose="02040503050406030204" pitchFamily="18" charset="0"/>
                              <a:ea typeface="Aptos" panose="020B0004020202020204" pitchFamily="34" charset="0"/>
                              <a:cs typeface="Arial" panose="020B0604020202020204" pitchFamily="34" charset="0"/>
                            </a:rPr>
                            <m:t>𝑐𝑚</m:t>
                          </m:r>
                        </m:e>
                        <m:sup>
                          <m:r>
                            <a:rPr lang="en-AU" sz="3600" i="1" kern="100">
                              <a:effectLst/>
                              <a:latin typeface="Cambria Math" panose="02040503050406030204" pitchFamily="18" charset="0"/>
                              <a:ea typeface="Aptos" panose="020B0004020202020204" pitchFamily="34" charset="0"/>
                              <a:cs typeface="Arial" panose="020B0604020202020204" pitchFamily="34" charset="0"/>
                            </a:rPr>
                            <m:t>3</m:t>
                          </m:r>
                        </m:sup>
                      </m:sSup>
                    </m:oMath>
                  </m:oMathPara>
                </a14:m>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p:txBody>
          </p:sp>
        </mc:Choice>
        <mc:Fallback xmlns="">
          <p:sp>
            <p:nvSpPr>
              <p:cNvPr id="15" name="TextBox 14">
                <a:extLst>
                  <a:ext uri="{FF2B5EF4-FFF2-40B4-BE49-F238E27FC236}">
                    <a16:creationId xmlns:a16="http://schemas.microsoft.com/office/drawing/2014/main" id="{0547FE73-6549-3D47-F0E2-3487D18CA746}"/>
                  </a:ext>
                </a:extLst>
              </p:cNvPr>
              <p:cNvSpPr txBox="1">
                <a:spLocks noRot="1" noChangeAspect="1" noMove="1" noResize="1" noEditPoints="1" noAdjustHandles="1" noChangeArrowheads="1" noChangeShapeType="1" noTextEdit="1"/>
              </p:cNvSpPr>
              <p:nvPr/>
            </p:nvSpPr>
            <p:spPr>
              <a:xfrm>
                <a:off x="2217976" y="1975248"/>
                <a:ext cx="15553982" cy="4247317"/>
              </a:xfrm>
              <a:prstGeom prst="rect">
                <a:avLst/>
              </a:prstGeom>
              <a:blipFill>
                <a:blip r:embed="rId5"/>
                <a:stretch>
                  <a:fillRect l="-1142"/>
                </a:stretch>
              </a:blipFill>
            </p:spPr>
            <p:txBody>
              <a:bodyPr/>
              <a:lstStyle/>
              <a:p>
                <a:r>
                  <a:rPr lang="en-US">
                    <a:noFill/>
                  </a:rPr>
                  <a:t> </a:t>
                </a:r>
              </a:p>
            </p:txBody>
          </p:sp>
        </mc:Fallback>
      </mc:AlternateContent>
    </p:spTree>
    <p:extLst>
      <p:ext uri="{BB962C8B-B14F-4D97-AF65-F5344CB8AC3E}">
        <p14:creationId xmlns:p14="http://schemas.microsoft.com/office/powerpoint/2010/main" val="26817038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0518E4-71BA-5964-7BF3-6C227FA2F254}"/>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17CFD17E-B1FF-812C-8CE6-595F9BC7B277}"/>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4DDBC9CD-1810-5EA6-5B69-4AA1EBD3AA6D}"/>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C4B2FB44-C829-9089-DE16-78A242A2BE5C}"/>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CE50B154-A3F4-8816-344E-3C6024D692A9}"/>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92D9BD86-5DDC-AB23-9493-E0A2F83057D7}"/>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BAF2EA21-9A5F-F490-2E3A-1074A6C5F6D3}"/>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F6BB3271-C1DA-0BB8-9387-B48FD9BEFB47}"/>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19</a:t>
            </a:r>
          </a:p>
        </p:txBody>
      </p:sp>
      <p:sp>
        <p:nvSpPr>
          <p:cNvPr id="17" name="Freeform 5">
            <a:extLst>
              <a:ext uri="{FF2B5EF4-FFF2-40B4-BE49-F238E27FC236}">
                <a16:creationId xmlns:a16="http://schemas.microsoft.com/office/drawing/2014/main" id="{9D4BBD99-3BE0-F4FE-7643-371B29D170CD}"/>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A14AA59E-283B-FDB2-3B17-9E27B959DCD7}"/>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VOLUME OF A PRISM</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7914BF4F-CE11-6BF0-74DF-653D54751AFC}"/>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5" name="Picture 4" descr="A black and white circle with two people&#10;&#10;AI-generated content may be incorrect.">
            <a:extLst>
              <a:ext uri="{FF2B5EF4-FFF2-40B4-BE49-F238E27FC236}">
                <a16:creationId xmlns:a16="http://schemas.microsoft.com/office/drawing/2014/main" id="{B5A20489-2B9F-D535-AB04-CB5DD3371527}"/>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3" name="TextBox 12">
            <a:extLst>
              <a:ext uri="{FF2B5EF4-FFF2-40B4-BE49-F238E27FC236}">
                <a16:creationId xmlns:a16="http://schemas.microsoft.com/office/drawing/2014/main" id="{08E769CE-6775-7B9E-C46D-A3B4EC61FDE2}"/>
              </a:ext>
            </a:extLst>
          </p:cNvPr>
          <p:cNvSpPr txBox="1"/>
          <p:nvPr/>
        </p:nvSpPr>
        <p:spPr>
          <a:xfrm>
            <a:off x="2362200" y="1859697"/>
            <a:ext cx="13258800" cy="838371"/>
          </a:xfrm>
          <a:prstGeom prst="rect">
            <a:avLst/>
          </a:prstGeom>
          <a:noFill/>
        </p:spPr>
        <p:txBody>
          <a:bodyPr wrap="square">
            <a:spAutoFit/>
          </a:bodyPr>
          <a:lstStyle/>
          <a:p>
            <a:pPr lvl="0">
              <a:lnSpc>
                <a:spcPct val="150000"/>
              </a:lnSpc>
            </a:pPr>
            <a:r>
              <a:rPr lang="en-AU" sz="3600" b="1" u="sng"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1.</a:t>
            </a:r>
            <a:r>
              <a:rPr lang="en-AU" sz="3600" kern="100" dirty="0">
                <a:effectLst/>
                <a:latin typeface="Arial" panose="020B0604020202020204" pitchFamily="34" charset="0"/>
                <a:ea typeface="Aptos" panose="020B0004020202020204" pitchFamily="34" charset="0"/>
                <a:cs typeface="Times New Roman" panose="02020603050405020304" pitchFamily="18" charset="0"/>
              </a:rPr>
              <a:t> Find the volume of the triangular prism in the diagram.</a:t>
            </a:r>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8" name="Picture 17" descr="A pyramid with measurements with Great Pyramid of Giza in the background&#10;&#10;AI-generated content may be incorrect.">
            <a:extLst>
              <a:ext uri="{FF2B5EF4-FFF2-40B4-BE49-F238E27FC236}">
                <a16:creationId xmlns:a16="http://schemas.microsoft.com/office/drawing/2014/main" id="{CEFDCEFA-1998-3BE7-09A2-13DFC77AD89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115800" y="2801166"/>
            <a:ext cx="5802630" cy="4787767"/>
          </a:xfrm>
          <a:prstGeom prst="rect">
            <a:avLst/>
          </a:prstGeom>
        </p:spPr>
      </p:pic>
    </p:spTree>
    <p:extLst>
      <p:ext uri="{BB962C8B-B14F-4D97-AF65-F5344CB8AC3E}">
        <p14:creationId xmlns:p14="http://schemas.microsoft.com/office/powerpoint/2010/main" val="71352796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F3AE32-711B-2EC8-549A-AA9203A2096A}"/>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8F89C3D7-C56B-4AC8-85F2-74AA00CF70CE}"/>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6CBA0790-F288-037E-DA5A-346B6569430A}"/>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F772D65D-9664-C9EA-661F-0612F10BE827}"/>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030D3B67-A391-2211-556B-45046C02951D}"/>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8B2FF4A1-D54C-24D0-5A36-F520A7443E8B}"/>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5BE404AF-81B5-FC4F-21A6-4898FC0921D3}"/>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20D562FA-366D-FE42-E292-7D3478B7ABEF}"/>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19</a:t>
            </a:r>
          </a:p>
        </p:txBody>
      </p:sp>
      <p:sp>
        <p:nvSpPr>
          <p:cNvPr id="17" name="Freeform 5">
            <a:extLst>
              <a:ext uri="{FF2B5EF4-FFF2-40B4-BE49-F238E27FC236}">
                <a16:creationId xmlns:a16="http://schemas.microsoft.com/office/drawing/2014/main" id="{9BCA2C13-C609-1746-97AF-AA83C53B4A62}"/>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66385C70-16EB-3682-47AC-ED884BDCA1F2}"/>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VOLUME OF A PRISM</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5F882D3A-5732-B9C5-04CD-53678FBCA9D8}"/>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5" name="Picture 4" descr="A black and white circle with two people&#10;&#10;AI-generated content may be incorrect.">
            <a:extLst>
              <a:ext uri="{FF2B5EF4-FFF2-40B4-BE49-F238E27FC236}">
                <a16:creationId xmlns:a16="http://schemas.microsoft.com/office/drawing/2014/main" id="{2579A4D1-AAF7-9137-ED79-26CE2179D181}"/>
              </a:ext>
            </a:extLst>
          </p:cNvPr>
          <p:cNvPicPr>
            <a:picLocks noChangeAspect="1"/>
          </p:cNvPicPr>
          <p:nvPr/>
        </p:nvPicPr>
        <p:blipFill>
          <a:blip r:embed="rId3"/>
          <a:stretch>
            <a:fillRect/>
          </a:stretch>
        </p:blipFill>
        <p:spPr>
          <a:xfrm>
            <a:off x="16306800" y="88548"/>
            <a:ext cx="1866583" cy="1866583"/>
          </a:xfrm>
          <a:prstGeom prst="rect">
            <a:avLst/>
          </a:prstGeom>
        </p:spPr>
      </p:pic>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6CC34997-7D84-0723-4856-40F06BBBCD4E}"/>
                  </a:ext>
                </a:extLst>
              </p:cNvPr>
              <p:cNvSpPr txBox="1"/>
              <p:nvPr/>
            </p:nvSpPr>
            <p:spPr>
              <a:xfrm>
                <a:off x="2262474" y="1859697"/>
                <a:ext cx="15744165" cy="3331168"/>
              </a:xfrm>
              <a:prstGeom prst="rect">
                <a:avLst/>
              </a:prstGeom>
              <a:noFill/>
            </p:spPr>
            <p:txBody>
              <a:bodyPr wrap="square">
                <a:spAutoFit/>
              </a:bodyPr>
              <a:lstStyle/>
              <a:p>
                <a:pPr lvl="0">
                  <a:lnSpc>
                    <a:spcPct val="150000"/>
                  </a:lnSpc>
                </a:pPr>
                <a:r>
                  <a:rPr lang="en-AU" sz="3600" b="1" u="sng"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2.</a:t>
                </a:r>
                <a:r>
                  <a:rPr lang="en-AU" sz="3600" kern="100" dirty="0">
                    <a:effectLst/>
                    <a:latin typeface="Arial" panose="020B0604020202020204" pitchFamily="34" charset="0"/>
                    <a:ea typeface="Aptos" panose="020B0004020202020204" pitchFamily="34" charset="0"/>
                    <a:cs typeface="Times New Roman" panose="02020603050405020304" pitchFamily="18" charset="0"/>
                  </a:rPr>
                  <a:t> </a:t>
                </a:r>
                <a:r>
                  <a:rPr lang="en-AU" sz="3600" kern="100" dirty="0" err="1">
                    <a:effectLst/>
                    <a:latin typeface="Arial" panose="020B0604020202020204" pitchFamily="34" charset="0"/>
                    <a:ea typeface="Aptos" panose="020B0004020202020204" pitchFamily="34" charset="0"/>
                    <a:cs typeface="Times New Roman" panose="02020603050405020304" pitchFamily="18" charset="0"/>
                  </a:rPr>
                  <a:t>Ariarne</a:t>
                </a:r>
                <a:r>
                  <a:rPr lang="en-AU" sz="3600" kern="100" dirty="0">
                    <a:effectLst/>
                    <a:latin typeface="Arial" panose="020B0604020202020204" pitchFamily="34" charset="0"/>
                    <a:ea typeface="Aptos" panose="020B0004020202020204" pitchFamily="34" charset="0"/>
                    <a:cs typeface="Times New Roman" panose="02020603050405020304" pitchFamily="18" charset="0"/>
                  </a:rPr>
                  <a:t> Titmus has used her Olympic prize money to install a pool in her backyard. The pool is 10 metres long and 4 metres wide. The deep end is 3m deep, and the shallow end is 1m deep. Calculate the volume of water needed to fill the swimming pool </a:t>
                </a:r>
                <a:r>
                  <a:rPr lang="en-AU" sz="3600" kern="100" dirty="0">
                    <a:solidFill>
                      <a:srgbClr val="7F7F7F"/>
                    </a:solidFill>
                    <a:effectLst/>
                    <a:latin typeface="Arial" panose="020B0604020202020204" pitchFamily="34" charset="0"/>
                    <a:ea typeface="Aptos" panose="020B0004020202020204" pitchFamily="34" charset="0"/>
                    <a:cs typeface="Times New Roman" panose="02020603050405020304" pitchFamily="18" charset="0"/>
                  </a:rPr>
                  <a:t>(</a:t>
                </a:r>
                <a14:m>
                  <m:oMath xmlns:m="http://schemas.openxmlformats.org/officeDocument/2006/math">
                    <m:r>
                      <a:rPr lang="en-AU" sz="3600" kern="100">
                        <a:solidFill>
                          <a:srgbClr val="7F7F7F"/>
                        </a:solidFill>
                        <a:effectLst/>
                        <a:latin typeface="Cambria Math" panose="02040503050406030204" pitchFamily="18" charset="0"/>
                        <a:ea typeface="Aptos" panose="020B0004020202020204" pitchFamily="34" charset="0"/>
                        <a:cs typeface="Arial" panose="020B0604020202020204" pitchFamily="34" charset="0"/>
                      </a:rPr>
                      <m:t>1</m:t>
                    </m:r>
                    <m:sSup>
                      <m:sSupPr>
                        <m:ctrlPr>
                          <a:rPr lang="en-AU" sz="3600" i="1" kern="100">
                            <a:solidFill>
                              <a:srgbClr val="7F7F7F"/>
                            </a:solidFill>
                            <a:effectLst/>
                            <a:latin typeface="Cambria Math" panose="02040503050406030204" pitchFamily="18" charset="0"/>
                            <a:ea typeface="Aptos" panose="020B0004020202020204" pitchFamily="34" charset="0"/>
                            <a:cs typeface="Arial" panose="020B0604020202020204" pitchFamily="34" charset="0"/>
                          </a:rPr>
                        </m:ctrlPr>
                      </m:sSupPr>
                      <m:e>
                        <m:r>
                          <m:rPr>
                            <m:sty m:val="p"/>
                          </m:rPr>
                          <a:rPr lang="en-AU" sz="3600" kern="100">
                            <a:solidFill>
                              <a:srgbClr val="7F7F7F"/>
                            </a:solidFill>
                            <a:effectLst/>
                            <a:latin typeface="Cambria Math" panose="02040503050406030204" pitchFamily="18" charset="0"/>
                            <a:ea typeface="Aptos" panose="020B0004020202020204" pitchFamily="34" charset="0"/>
                            <a:cs typeface="Arial" panose="020B0604020202020204" pitchFamily="34" charset="0"/>
                          </a:rPr>
                          <m:t>m</m:t>
                        </m:r>
                      </m:e>
                      <m:sup>
                        <m:r>
                          <a:rPr lang="en-AU" sz="3600" kern="100">
                            <a:solidFill>
                              <a:srgbClr val="7F7F7F"/>
                            </a:solidFill>
                            <a:effectLst/>
                            <a:latin typeface="Cambria Math" panose="02040503050406030204" pitchFamily="18" charset="0"/>
                            <a:ea typeface="Aptos" panose="020B0004020202020204" pitchFamily="34" charset="0"/>
                            <a:cs typeface="Arial" panose="020B0604020202020204" pitchFamily="34" charset="0"/>
                          </a:rPr>
                          <m:t>3</m:t>
                        </m:r>
                      </m:sup>
                    </m:sSup>
                    <m:r>
                      <a:rPr lang="en-AU" sz="3600" kern="100">
                        <a:solidFill>
                          <a:srgbClr val="7F7F7F"/>
                        </a:solidFill>
                        <a:effectLst/>
                        <a:latin typeface="Cambria Math" panose="02040503050406030204" pitchFamily="18" charset="0"/>
                        <a:ea typeface="Aptos" panose="020B0004020202020204" pitchFamily="34" charset="0"/>
                        <a:cs typeface="Arial" panose="020B0604020202020204" pitchFamily="34" charset="0"/>
                      </a:rPr>
                      <m:t>=1,000</m:t>
                    </m:r>
                    <m:r>
                      <m:rPr>
                        <m:sty m:val="p"/>
                      </m:rPr>
                      <a:rPr lang="en-AU" sz="3600" kern="100">
                        <a:solidFill>
                          <a:srgbClr val="7F7F7F"/>
                        </a:solidFill>
                        <a:effectLst/>
                        <a:latin typeface="Cambria Math" panose="02040503050406030204" pitchFamily="18" charset="0"/>
                        <a:ea typeface="Aptos" panose="020B0004020202020204" pitchFamily="34" charset="0"/>
                        <a:cs typeface="Arial" panose="020B0604020202020204" pitchFamily="34" charset="0"/>
                      </a:rPr>
                      <m:t>L</m:t>
                    </m:r>
                  </m:oMath>
                </a14:m>
                <a:r>
                  <a:rPr lang="en-AU" sz="3600" kern="100" dirty="0">
                    <a:solidFill>
                      <a:srgbClr val="7F7F7F"/>
                    </a:solidFill>
                    <a:effectLst/>
                    <a:latin typeface="Arial" panose="020B0604020202020204" pitchFamily="34" charset="0"/>
                    <a:ea typeface="Times New Roman" panose="02020603050405020304" pitchFamily="18" charset="0"/>
                    <a:cs typeface="Times New Roman" panose="02020603050405020304" pitchFamily="18" charset="0"/>
                  </a:rPr>
                  <a:t>)</a:t>
                </a:r>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p:txBody>
          </p:sp>
        </mc:Choice>
        <mc:Fallback xmlns="">
          <p:sp>
            <p:nvSpPr>
              <p:cNvPr id="11" name="TextBox 10">
                <a:extLst>
                  <a:ext uri="{FF2B5EF4-FFF2-40B4-BE49-F238E27FC236}">
                    <a16:creationId xmlns:a16="http://schemas.microsoft.com/office/drawing/2014/main" id="{6CC34997-7D84-0723-4856-40F06BBBCD4E}"/>
                  </a:ext>
                </a:extLst>
              </p:cNvPr>
              <p:cNvSpPr txBox="1">
                <a:spLocks noRot="1" noChangeAspect="1" noMove="1" noResize="1" noEditPoints="1" noAdjustHandles="1" noChangeArrowheads="1" noChangeShapeType="1" noTextEdit="1"/>
              </p:cNvSpPr>
              <p:nvPr/>
            </p:nvSpPr>
            <p:spPr>
              <a:xfrm>
                <a:off x="2262474" y="1859697"/>
                <a:ext cx="15744165" cy="3331168"/>
              </a:xfrm>
              <a:prstGeom prst="rect">
                <a:avLst/>
              </a:prstGeom>
              <a:blipFill>
                <a:blip r:embed="rId4"/>
                <a:stretch>
                  <a:fillRect l="-1210" b="-5323"/>
                </a:stretch>
              </a:blipFill>
            </p:spPr>
            <p:txBody>
              <a:bodyPr/>
              <a:lstStyle/>
              <a:p>
                <a:r>
                  <a:rPr lang="en-US">
                    <a:noFill/>
                  </a:rPr>
                  <a:t> </a:t>
                </a:r>
              </a:p>
            </p:txBody>
          </p:sp>
        </mc:Fallback>
      </mc:AlternateContent>
      <p:pic>
        <p:nvPicPr>
          <p:cNvPr id="12" name="Picture 11" descr="A rectangular object with a black line&#10;&#10;AI-generated content may be incorrect.">
            <a:extLst>
              <a:ext uri="{FF2B5EF4-FFF2-40B4-BE49-F238E27FC236}">
                <a16:creationId xmlns:a16="http://schemas.microsoft.com/office/drawing/2014/main" id="{D4138E18-9C65-9A9C-CA3B-E3B86D0C9B9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599922" y="5190865"/>
            <a:ext cx="8095394" cy="2485072"/>
          </a:xfrm>
          <a:prstGeom prst="rect">
            <a:avLst/>
          </a:prstGeom>
        </p:spPr>
      </p:pic>
    </p:spTree>
    <p:extLst>
      <p:ext uri="{BB962C8B-B14F-4D97-AF65-F5344CB8AC3E}">
        <p14:creationId xmlns:p14="http://schemas.microsoft.com/office/powerpoint/2010/main" val="102129313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76A70A-4535-46B8-7F42-ADDCD0889757}"/>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95B85D08-6510-EC02-0C35-7BA65F6D4E99}"/>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430C30F2-37B0-4FEB-D6A3-AB75A431E212}"/>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BB2A8A89-6349-0834-D023-DA5B9AA9D085}"/>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1F6CC40C-1FB6-ACB7-F575-3DBB6E450D81}"/>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3" name="TextBox 12">
            <a:extLst>
              <a:ext uri="{FF2B5EF4-FFF2-40B4-BE49-F238E27FC236}">
                <a16:creationId xmlns:a16="http://schemas.microsoft.com/office/drawing/2014/main" id="{52B5AA7D-39C2-C652-35C3-2AC4978680DF}"/>
              </a:ext>
            </a:extLst>
          </p:cNvPr>
          <p:cNvSpPr txBox="1"/>
          <p:nvPr/>
        </p:nvSpPr>
        <p:spPr>
          <a:xfrm>
            <a:off x="2688759" y="3390900"/>
            <a:ext cx="6950541" cy="1252843"/>
          </a:xfrm>
          <a:prstGeom prst="rect">
            <a:avLst/>
          </a:prstGeom>
          <a:noFill/>
        </p:spPr>
        <p:txBody>
          <a:bodyPr wrap="square">
            <a:spAutoFit/>
          </a:bodyPr>
          <a:lstStyle/>
          <a:p>
            <a:pPr>
              <a:lnSpc>
                <a:spcPct val="150000"/>
              </a:lnSpc>
              <a:buNone/>
            </a:pPr>
            <a:r>
              <a:rPr lang="en-AU" sz="56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Try it yourself.</a:t>
            </a:r>
            <a:endParaRPr lang="en-AU" sz="56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6" name="Text Box 3">
            <a:extLst>
              <a:ext uri="{FF2B5EF4-FFF2-40B4-BE49-F238E27FC236}">
                <a16:creationId xmlns:a16="http://schemas.microsoft.com/office/drawing/2014/main" id="{AD5B8606-9AD6-ED2F-70A9-EA8C4121A8D0}"/>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1D996F1B-B946-31DF-D475-B4EE16A2A32F}"/>
              </a:ext>
            </a:extLst>
          </p:cNvPr>
          <p:cNvSpPr txBox="1"/>
          <p:nvPr/>
        </p:nvSpPr>
        <p:spPr>
          <a:xfrm>
            <a:off x="2743200" y="4610100"/>
            <a:ext cx="13792200" cy="2019848"/>
          </a:xfrm>
          <a:prstGeom prst="rect">
            <a:avLst/>
          </a:prstGeom>
          <a:noFill/>
        </p:spPr>
        <p:txBody>
          <a:bodyPr wrap="square">
            <a:spAutoFit/>
          </a:bodyPr>
          <a:lstStyle/>
          <a:p>
            <a:pPr lvl="0">
              <a:lnSpc>
                <a:spcPct val="150000"/>
              </a:lnSpc>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Complete the ‘try it yourself’ questions on page 20 of your workbook.</a:t>
            </a:r>
            <a:endParaRPr lang="en-AU" sz="4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black and white circle with a person with their arms raised&#10;&#10;AI-generated content may be incorrect.">
            <a:extLst>
              <a:ext uri="{FF2B5EF4-FFF2-40B4-BE49-F238E27FC236}">
                <a16:creationId xmlns:a16="http://schemas.microsoft.com/office/drawing/2014/main" id="{A98A6D70-1286-A238-5820-2F6BA6D08DF1}"/>
              </a:ext>
            </a:extLst>
          </p:cNvPr>
          <p:cNvPicPr>
            <a:picLocks noChangeAspect="1"/>
          </p:cNvPicPr>
          <p:nvPr/>
        </p:nvPicPr>
        <p:blipFill>
          <a:blip r:embed="rId2"/>
          <a:stretch>
            <a:fillRect/>
          </a:stretch>
        </p:blipFill>
        <p:spPr>
          <a:xfrm>
            <a:off x="16383000" y="122014"/>
            <a:ext cx="1821086" cy="1821086"/>
          </a:xfrm>
          <a:prstGeom prst="rect">
            <a:avLst/>
          </a:prstGeom>
        </p:spPr>
      </p:pic>
      <p:sp>
        <p:nvSpPr>
          <p:cNvPr id="10" name="TextBox 6">
            <a:extLst>
              <a:ext uri="{FF2B5EF4-FFF2-40B4-BE49-F238E27FC236}">
                <a16:creationId xmlns:a16="http://schemas.microsoft.com/office/drawing/2014/main" id="{FA72DE2E-B980-7160-5F7C-8533F4A2F4DD}"/>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E0AFEA2A-5B95-D837-D2D4-9A7ADA41EFE8}"/>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20</a:t>
            </a:r>
          </a:p>
        </p:txBody>
      </p:sp>
      <p:sp>
        <p:nvSpPr>
          <p:cNvPr id="17" name="Freeform 5">
            <a:extLst>
              <a:ext uri="{FF2B5EF4-FFF2-40B4-BE49-F238E27FC236}">
                <a16:creationId xmlns:a16="http://schemas.microsoft.com/office/drawing/2014/main" id="{90650154-7D77-E36C-E26F-6C90FD810485}"/>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3"/>
            <a:stretch>
              <a:fillRect/>
            </a:stretch>
          </a:blipFill>
        </p:spPr>
        <p:txBody>
          <a:bodyPr/>
          <a:lstStyle/>
          <a:p>
            <a:endParaRPr lang="en-US"/>
          </a:p>
        </p:txBody>
      </p:sp>
      <p:sp>
        <p:nvSpPr>
          <p:cNvPr id="5" name="TextBox 4">
            <a:extLst>
              <a:ext uri="{FF2B5EF4-FFF2-40B4-BE49-F238E27FC236}">
                <a16:creationId xmlns:a16="http://schemas.microsoft.com/office/drawing/2014/main" id="{5D1078EB-BF4F-7390-14A0-5AE9F865B574}"/>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VOLUME OF A PRISM</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73439725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25B231-C475-A3C6-2334-9619AD241703}"/>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E8C4DB4A-89C8-1D51-2868-A0E09ADAD119}"/>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67AFCA39-9A8B-2C26-836C-6128CC3469A5}"/>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B71AE58E-DC16-C72D-E4A5-D4F0744C2479}"/>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C11C6CF8-1A40-631B-61D5-7E90AECFEABE}"/>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5CDAF87B-D263-3BED-AAB4-384AA4B74524}"/>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1B6F5299-67A7-AFD2-A176-FBA6E1DCCCAC}"/>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E29446A0-583A-BC03-245C-FF80E2816381}"/>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21</a:t>
            </a:r>
          </a:p>
        </p:txBody>
      </p:sp>
      <p:sp>
        <p:nvSpPr>
          <p:cNvPr id="17" name="Freeform 5">
            <a:extLst>
              <a:ext uri="{FF2B5EF4-FFF2-40B4-BE49-F238E27FC236}">
                <a16:creationId xmlns:a16="http://schemas.microsoft.com/office/drawing/2014/main" id="{9A24516B-4AC5-0BF9-942E-C027908A62F9}"/>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D4BDE1BA-B198-8006-4042-85A02C6F7AE8}"/>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VOLUME USING FORMULAS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2" name="Picture 11" descr="A diagram of a volume formula&#10;&#10;AI-generated content may be incorrect.">
            <a:extLst>
              <a:ext uri="{FF2B5EF4-FFF2-40B4-BE49-F238E27FC236}">
                <a16:creationId xmlns:a16="http://schemas.microsoft.com/office/drawing/2014/main" id="{7029A635-2895-5028-2846-7EE4E89277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20445" y="952066"/>
            <a:ext cx="13892033" cy="9007533"/>
          </a:xfrm>
          <a:prstGeom prst="rect">
            <a:avLst/>
          </a:prstGeom>
        </p:spPr>
      </p:pic>
    </p:spTree>
    <p:extLst>
      <p:ext uri="{BB962C8B-B14F-4D97-AF65-F5344CB8AC3E}">
        <p14:creationId xmlns:p14="http://schemas.microsoft.com/office/powerpoint/2010/main" val="173430057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8A1372-4612-26F7-6DA2-276EEF0D418E}"/>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7DE9C1CB-C8E2-3FB9-E6AD-EB461CAEAFF5}"/>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880F973D-7927-6FB5-A07D-E3BA210D1514}"/>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3A6711FE-ED48-7644-91AF-240E2C618C4D}"/>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A01ED777-80FB-5E76-983E-6F0EE41C67D9}"/>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537D1F81-C83E-81C1-2B44-BE46096676D6}"/>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DD6E0028-3AFE-CB90-85D2-DDC318BE3CF7}"/>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8F12443A-94AF-6CE6-10DF-C4C3EADFAF22}"/>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21</a:t>
            </a:r>
          </a:p>
        </p:txBody>
      </p:sp>
      <p:sp>
        <p:nvSpPr>
          <p:cNvPr id="17" name="Freeform 5">
            <a:extLst>
              <a:ext uri="{FF2B5EF4-FFF2-40B4-BE49-F238E27FC236}">
                <a16:creationId xmlns:a16="http://schemas.microsoft.com/office/drawing/2014/main" id="{343CC170-27BC-7288-CC69-160A2DF98EB6}"/>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3F111DCF-F95D-282A-ACBF-DDFB00A45EA0}"/>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VOLUME USING FORMULAS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6" name="Picture 5" descr="A black and white logo of a person reading a book&#10;&#10;AI-generated content may be incorrect.">
            <a:extLst>
              <a:ext uri="{FF2B5EF4-FFF2-40B4-BE49-F238E27FC236}">
                <a16:creationId xmlns:a16="http://schemas.microsoft.com/office/drawing/2014/main" id="{0ABD86B7-D3C4-52B0-E7A3-A7A2AFED8AD8}"/>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7" name="TextBox 6">
            <a:extLst>
              <a:ext uri="{FF2B5EF4-FFF2-40B4-BE49-F238E27FC236}">
                <a16:creationId xmlns:a16="http://schemas.microsoft.com/office/drawing/2014/main" id="{73F8FA5C-14E2-DD87-AE09-A0F2D53FCF04}"/>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Worked </a:t>
            </a: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example.</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12863E0F-4896-4BD0-47A6-5098688F36B8}"/>
                  </a:ext>
                </a:extLst>
              </p:cNvPr>
              <p:cNvSpPr txBox="1"/>
              <p:nvPr/>
            </p:nvSpPr>
            <p:spPr>
              <a:xfrm>
                <a:off x="2415966" y="2972289"/>
                <a:ext cx="14563382" cy="4106381"/>
              </a:xfrm>
              <a:prstGeom prst="rect">
                <a:avLst/>
              </a:prstGeom>
              <a:noFill/>
            </p:spPr>
            <p:txBody>
              <a:bodyPr wrap="square">
                <a:spAutoFit/>
              </a:bodyPr>
              <a:lstStyle/>
              <a:p>
                <a:pPr>
                  <a:lnSpc>
                    <a:spcPct val="150000"/>
                  </a:lnSpc>
                  <a:buNone/>
                </a:pPr>
                <a:r>
                  <a:rPr lang="en-AU" sz="3600" kern="100" dirty="0">
                    <a:latin typeface="Arial" panose="020B0604020202020204" pitchFamily="34" charset="0"/>
                    <a:ea typeface="Aptos" panose="020B0004020202020204" pitchFamily="34" charset="0"/>
                    <a:cs typeface="Times New Roman" panose="02020603050405020304" pitchFamily="18" charset="0"/>
                  </a:rPr>
                  <a:t>Find </a:t>
                </a:r>
                <a:r>
                  <a:rPr lang="en-AU" sz="3600" kern="100" dirty="0">
                    <a:effectLst/>
                    <a:latin typeface="Arial" panose="020B0604020202020204" pitchFamily="34" charset="0"/>
                    <a:ea typeface="Aptos" panose="020B0004020202020204" pitchFamily="34" charset="0"/>
                    <a:cs typeface="Times New Roman" panose="02020603050405020304" pitchFamily="18" charset="0"/>
                  </a:rPr>
                  <a:t>the volume of a sphere with a radius of 3.2 metres. </a:t>
                </a:r>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a:lnSpc>
                    <a:spcPct val="150000"/>
                  </a:lnSpc>
                  <a:buNone/>
                </a:pPr>
                <a:r>
                  <a:rPr lang="en-AU" sz="3600" kern="100" dirty="0">
                    <a:effectLst/>
                    <a:ea typeface="Aptos" panose="020B0004020202020204" pitchFamily="34" charset="0"/>
                    <a:cs typeface="Arial" panose="020B0604020202020204" pitchFamily="34" charset="0"/>
                  </a:rPr>
                  <a:t>	</a:t>
                </a:r>
                <a14:m>
                  <m:oMath xmlns:m="http://schemas.openxmlformats.org/officeDocument/2006/math">
                    <m:r>
                      <a:rPr lang="en-AU" sz="3600" i="1" kern="100">
                        <a:effectLst/>
                        <a:latin typeface="Cambria Math" panose="02040503050406030204" pitchFamily="18" charset="0"/>
                        <a:ea typeface="Aptos" panose="020B0004020202020204" pitchFamily="34" charset="0"/>
                        <a:cs typeface="Arial" panose="020B0604020202020204" pitchFamily="34" charset="0"/>
                      </a:rPr>
                      <m:t>𝑉</m:t>
                    </m:r>
                    <m:r>
                      <a:rPr lang="en-AU" sz="3600" i="1" kern="100">
                        <a:effectLst/>
                        <a:latin typeface="Cambria Math" panose="02040503050406030204" pitchFamily="18" charset="0"/>
                        <a:ea typeface="Aptos" panose="020B0004020202020204" pitchFamily="34" charset="0"/>
                        <a:cs typeface="Arial" panose="020B0604020202020204" pitchFamily="34" charset="0"/>
                      </a:rPr>
                      <m:t>= </m:t>
                    </m:r>
                    <m:f>
                      <m:fPr>
                        <m:ctrlPr>
                          <a:rPr lang="en-AU" sz="3600" i="1" kern="100">
                            <a:effectLst/>
                            <a:latin typeface="Cambria Math" panose="02040503050406030204" pitchFamily="18" charset="0"/>
                            <a:ea typeface="Aptos" panose="020B0004020202020204" pitchFamily="34" charset="0"/>
                            <a:cs typeface="Arial" panose="020B0604020202020204" pitchFamily="34" charset="0"/>
                          </a:rPr>
                        </m:ctrlPr>
                      </m:fPr>
                      <m:num>
                        <m:r>
                          <a:rPr lang="en-AU" sz="3600" i="1" kern="100">
                            <a:effectLst/>
                            <a:latin typeface="Cambria Math" panose="02040503050406030204" pitchFamily="18" charset="0"/>
                            <a:ea typeface="Aptos" panose="020B0004020202020204" pitchFamily="34" charset="0"/>
                            <a:cs typeface="Arial" panose="020B0604020202020204" pitchFamily="34" charset="0"/>
                          </a:rPr>
                          <m:t>4</m:t>
                        </m:r>
                      </m:num>
                      <m:den>
                        <m:r>
                          <a:rPr lang="en-AU" sz="3600" i="1" kern="100">
                            <a:effectLst/>
                            <a:latin typeface="Cambria Math" panose="02040503050406030204" pitchFamily="18" charset="0"/>
                            <a:ea typeface="Aptos" panose="020B0004020202020204" pitchFamily="34" charset="0"/>
                            <a:cs typeface="Arial" panose="020B0604020202020204" pitchFamily="34" charset="0"/>
                          </a:rPr>
                          <m:t>3</m:t>
                        </m:r>
                      </m:den>
                    </m:f>
                    <m:r>
                      <a:rPr lang="en-AU" sz="3600" i="1" kern="100">
                        <a:effectLst/>
                        <a:latin typeface="Cambria Math" panose="02040503050406030204" pitchFamily="18" charset="0"/>
                        <a:ea typeface="Aptos" panose="020B0004020202020204" pitchFamily="34" charset="0"/>
                        <a:cs typeface="Arial" panose="020B0604020202020204" pitchFamily="34" charset="0"/>
                      </a:rPr>
                      <m:t>𝜋</m:t>
                    </m:r>
                    <m:sSup>
                      <m:sSupPr>
                        <m:ctrlPr>
                          <a:rPr lang="en-AU" sz="3600" i="1" kern="100">
                            <a:effectLst/>
                            <a:latin typeface="Cambria Math" panose="02040503050406030204" pitchFamily="18" charset="0"/>
                            <a:ea typeface="Aptos" panose="020B0004020202020204" pitchFamily="34" charset="0"/>
                            <a:cs typeface="Arial" panose="020B0604020202020204" pitchFamily="34" charset="0"/>
                          </a:rPr>
                        </m:ctrlPr>
                      </m:sSupPr>
                      <m:e>
                        <m:r>
                          <a:rPr lang="en-AU" sz="3600" i="1" kern="100">
                            <a:effectLst/>
                            <a:latin typeface="Cambria Math" panose="02040503050406030204" pitchFamily="18" charset="0"/>
                            <a:ea typeface="Aptos" panose="020B0004020202020204" pitchFamily="34" charset="0"/>
                            <a:cs typeface="Arial" panose="020B0604020202020204" pitchFamily="34" charset="0"/>
                          </a:rPr>
                          <m:t>𝑟</m:t>
                        </m:r>
                      </m:e>
                      <m:sup>
                        <m:r>
                          <a:rPr lang="en-AU" sz="3600" i="1" kern="100">
                            <a:effectLst/>
                            <a:latin typeface="Cambria Math" panose="02040503050406030204" pitchFamily="18" charset="0"/>
                            <a:ea typeface="Aptos" panose="020B0004020202020204" pitchFamily="34" charset="0"/>
                            <a:cs typeface="Arial" panose="020B0604020202020204" pitchFamily="34" charset="0"/>
                          </a:rPr>
                          <m:t>3</m:t>
                        </m:r>
                      </m:sup>
                    </m:sSup>
                  </m:oMath>
                </a14:m>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a:lnSpc>
                    <a:spcPct val="150000"/>
                  </a:lnSpc>
                  <a:buNone/>
                </a:pPr>
                <a:r>
                  <a:rPr lang="en-AU" sz="3600" kern="100" dirty="0">
                    <a:effectLst/>
                    <a:ea typeface="Aptos" panose="020B0004020202020204" pitchFamily="34" charset="0"/>
                    <a:cs typeface="Arial" panose="020B0604020202020204" pitchFamily="34" charset="0"/>
                  </a:rPr>
                  <a:t>	</a:t>
                </a:r>
                <a14:m>
                  <m:oMath xmlns:m="http://schemas.openxmlformats.org/officeDocument/2006/math">
                    <m:r>
                      <a:rPr lang="en-AU" sz="3600" i="1" kern="100">
                        <a:effectLst/>
                        <a:latin typeface="Cambria Math" panose="02040503050406030204" pitchFamily="18" charset="0"/>
                        <a:ea typeface="Aptos" panose="020B0004020202020204" pitchFamily="34" charset="0"/>
                        <a:cs typeface="Arial" panose="020B0604020202020204" pitchFamily="34" charset="0"/>
                      </a:rPr>
                      <m:t>𝑉</m:t>
                    </m:r>
                    <m:r>
                      <a:rPr lang="en-AU" sz="3600" i="1" kern="100">
                        <a:effectLst/>
                        <a:latin typeface="Cambria Math" panose="02040503050406030204" pitchFamily="18" charset="0"/>
                        <a:ea typeface="Aptos" panose="020B0004020202020204" pitchFamily="34" charset="0"/>
                        <a:cs typeface="Arial" panose="020B0604020202020204" pitchFamily="34" charset="0"/>
                      </a:rPr>
                      <m:t>= </m:t>
                    </m:r>
                    <m:f>
                      <m:fPr>
                        <m:ctrlPr>
                          <a:rPr lang="en-AU" sz="3600" i="1" kern="100">
                            <a:effectLst/>
                            <a:latin typeface="Cambria Math" panose="02040503050406030204" pitchFamily="18" charset="0"/>
                            <a:ea typeface="Aptos" panose="020B0004020202020204" pitchFamily="34" charset="0"/>
                            <a:cs typeface="Arial" panose="020B0604020202020204" pitchFamily="34" charset="0"/>
                          </a:rPr>
                        </m:ctrlPr>
                      </m:fPr>
                      <m:num>
                        <m:r>
                          <a:rPr lang="en-AU" sz="3600" i="1" kern="100">
                            <a:effectLst/>
                            <a:latin typeface="Cambria Math" panose="02040503050406030204" pitchFamily="18" charset="0"/>
                            <a:ea typeface="Aptos" panose="020B0004020202020204" pitchFamily="34" charset="0"/>
                            <a:cs typeface="Arial" panose="020B0604020202020204" pitchFamily="34" charset="0"/>
                          </a:rPr>
                          <m:t>4</m:t>
                        </m:r>
                      </m:num>
                      <m:den>
                        <m:r>
                          <a:rPr lang="en-AU" sz="3600" i="1" kern="100">
                            <a:effectLst/>
                            <a:latin typeface="Cambria Math" panose="02040503050406030204" pitchFamily="18" charset="0"/>
                            <a:ea typeface="Aptos" panose="020B0004020202020204" pitchFamily="34" charset="0"/>
                            <a:cs typeface="Arial" panose="020B0604020202020204" pitchFamily="34" charset="0"/>
                          </a:rPr>
                          <m:t>3</m:t>
                        </m:r>
                      </m:den>
                    </m:f>
                    <m:r>
                      <a:rPr lang="en-AU" sz="3600" i="1" kern="100">
                        <a:effectLst/>
                        <a:latin typeface="Cambria Math" panose="02040503050406030204" pitchFamily="18" charset="0"/>
                        <a:ea typeface="Aptos" panose="020B0004020202020204" pitchFamily="34" charset="0"/>
                        <a:cs typeface="Arial" panose="020B0604020202020204" pitchFamily="34" charset="0"/>
                      </a:rPr>
                      <m:t>×</m:t>
                    </m:r>
                    <m:r>
                      <a:rPr lang="en-AU" sz="3600" i="1" kern="100">
                        <a:effectLst/>
                        <a:latin typeface="Cambria Math" panose="02040503050406030204" pitchFamily="18" charset="0"/>
                        <a:ea typeface="Aptos" panose="020B0004020202020204" pitchFamily="34" charset="0"/>
                        <a:cs typeface="Arial" panose="020B0604020202020204" pitchFamily="34" charset="0"/>
                      </a:rPr>
                      <m:t>𝜋</m:t>
                    </m:r>
                    <m:sSup>
                      <m:sSupPr>
                        <m:ctrlPr>
                          <a:rPr lang="en-AU" sz="3600" i="1" kern="100">
                            <a:effectLst/>
                            <a:latin typeface="Cambria Math" panose="02040503050406030204" pitchFamily="18" charset="0"/>
                            <a:ea typeface="Aptos" panose="020B0004020202020204" pitchFamily="34" charset="0"/>
                            <a:cs typeface="Arial" panose="020B0604020202020204" pitchFamily="34" charset="0"/>
                          </a:rPr>
                        </m:ctrlPr>
                      </m:sSupPr>
                      <m:e>
                        <m:r>
                          <a:rPr lang="en-AU" sz="3600" i="1" kern="100">
                            <a:effectLst/>
                            <a:latin typeface="Cambria Math" panose="02040503050406030204" pitchFamily="18" charset="0"/>
                            <a:ea typeface="Aptos" panose="020B0004020202020204" pitchFamily="34" charset="0"/>
                            <a:cs typeface="Arial" panose="020B0604020202020204" pitchFamily="34" charset="0"/>
                          </a:rPr>
                          <m:t>×3.2</m:t>
                        </m:r>
                      </m:e>
                      <m:sup>
                        <m:r>
                          <a:rPr lang="en-AU" sz="3600" i="1" kern="100">
                            <a:effectLst/>
                            <a:latin typeface="Cambria Math" panose="02040503050406030204" pitchFamily="18" charset="0"/>
                            <a:ea typeface="Aptos" panose="020B0004020202020204" pitchFamily="34" charset="0"/>
                            <a:cs typeface="Arial" panose="020B0604020202020204" pitchFamily="34" charset="0"/>
                          </a:rPr>
                          <m:t>3</m:t>
                        </m:r>
                      </m:sup>
                    </m:sSup>
                  </m:oMath>
                </a14:m>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a:lnSpc>
                    <a:spcPct val="150000"/>
                  </a:lnSpc>
                  <a:buNone/>
                </a:pPr>
                <a:r>
                  <a:rPr lang="en-AU" sz="3600" kern="100" dirty="0">
                    <a:effectLst/>
                    <a:ea typeface="Aptos" panose="020B0004020202020204" pitchFamily="34" charset="0"/>
                    <a:cs typeface="Arial" panose="020B0604020202020204" pitchFamily="34" charset="0"/>
                  </a:rPr>
                  <a:t>	</a:t>
                </a:r>
                <a14:m>
                  <m:oMath xmlns:m="http://schemas.openxmlformats.org/officeDocument/2006/math">
                    <m:r>
                      <a:rPr lang="en-AU" sz="3600" i="1" kern="100">
                        <a:effectLst/>
                        <a:latin typeface="Cambria Math" panose="02040503050406030204" pitchFamily="18" charset="0"/>
                        <a:ea typeface="Aptos" panose="020B0004020202020204" pitchFamily="34" charset="0"/>
                        <a:cs typeface="Arial" panose="020B0604020202020204" pitchFamily="34" charset="0"/>
                      </a:rPr>
                      <m:t>𝑉</m:t>
                    </m:r>
                    <m:r>
                      <a:rPr lang="en-AU" sz="3600" i="1" kern="100">
                        <a:effectLst/>
                        <a:latin typeface="Cambria Math" panose="02040503050406030204" pitchFamily="18" charset="0"/>
                        <a:ea typeface="Aptos" panose="020B0004020202020204" pitchFamily="34" charset="0"/>
                        <a:cs typeface="Arial" panose="020B0604020202020204" pitchFamily="34" charset="0"/>
                      </a:rPr>
                      <m:t>=137.26</m:t>
                    </m:r>
                    <m:sSup>
                      <m:sSupPr>
                        <m:ctrlPr>
                          <a:rPr lang="en-AU" sz="3600" i="1" kern="100">
                            <a:effectLst/>
                            <a:latin typeface="Cambria Math" panose="02040503050406030204" pitchFamily="18" charset="0"/>
                            <a:ea typeface="Aptos" panose="020B0004020202020204" pitchFamily="34" charset="0"/>
                            <a:cs typeface="Arial" panose="020B0604020202020204" pitchFamily="34" charset="0"/>
                          </a:rPr>
                        </m:ctrlPr>
                      </m:sSupPr>
                      <m:e>
                        <m:r>
                          <a:rPr lang="en-AU" sz="3600" i="1" kern="100">
                            <a:effectLst/>
                            <a:latin typeface="Cambria Math" panose="02040503050406030204" pitchFamily="18" charset="0"/>
                            <a:ea typeface="Aptos" panose="020B0004020202020204" pitchFamily="34" charset="0"/>
                            <a:cs typeface="Arial" panose="020B0604020202020204" pitchFamily="34" charset="0"/>
                          </a:rPr>
                          <m:t>𝑚</m:t>
                        </m:r>
                      </m:e>
                      <m:sup>
                        <m:r>
                          <a:rPr lang="en-AU" sz="3600" i="1" kern="100">
                            <a:effectLst/>
                            <a:latin typeface="Cambria Math" panose="02040503050406030204" pitchFamily="18" charset="0"/>
                            <a:ea typeface="Aptos" panose="020B0004020202020204" pitchFamily="34" charset="0"/>
                            <a:cs typeface="Arial" panose="020B0604020202020204" pitchFamily="34" charset="0"/>
                          </a:rPr>
                          <m:t>3</m:t>
                        </m:r>
                      </m:sup>
                    </m:sSup>
                  </m:oMath>
                </a14:m>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p:txBody>
          </p:sp>
        </mc:Choice>
        <mc:Fallback xmlns="">
          <p:sp>
            <p:nvSpPr>
              <p:cNvPr id="11" name="TextBox 10">
                <a:extLst>
                  <a:ext uri="{FF2B5EF4-FFF2-40B4-BE49-F238E27FC236}">
                    <a16:creationId xmlns:a16="http://schemas.microsoft.com/office/drawing/2014/main" id="{12863E0F-4896-4BD0-47A6-5098688F36B8}"/>
                  </a:ext>
                </a:extLst>
              </p:cNvPr>
              <p:cNvSpPr txBox="1">
                <a:spLocks noRot="1" noChangeAspect="1" noMove="1" noResize="1" noEditPoints="1" noAdjustHandles="1" noChangeArrowheads="1" noChangeShapeType="1" noTextEdit="1"/>
              </p:cNvSpPr>
              <p:nvPr/>
            </p:nvSpPr>
            <p:spPr>
              <a:xfrm>
                <a:off x="2415966" y="2972289"/>
                <a:ext cx="14563382" cy="4106381"/>
              </a:xfrm>
              <a:prstGeom prst="rect">
                <a:avLst/>
              </a:prstGeom>
              <a:blipFill>
                <a:blip r:embed="rId4"/>
                <a:stretch>
                  <a:fillRect l="-1308"/>
                </a:stretch>
              </a:blipFill>
            </p:spPr>
            <p:txBody>
              <a:bodyPr/>
              <a:lstStyle/>
              <a:p>
                <a:r>
                  <a:rPr lang="en-US">
                    <a:noFill/>
                  </a:rPr>
                  <a:t> </a:t>
                </a:r>
              </a:p>
            </p:txBody>
          </p:sp>
        </mc:Fallback>
      </mc:AlternateContent>
      <p:pic>
        <p:nvPicPr>
          <p:cNvPr id="13" name="Picture 12" descr="A grey sphere with black text&#10;&#10;AI-generated content may be incorrect.">
            <a:extLst>
              <a:ext uri="{FF2B5EF4-FFF2-40B4-BE49-F238E27FC236}">
                <a16:creationId xmlns:a16="http://schemas.microsoft.com/office/drawing/2014/main" id="{A3557037-4A5A-3BF8-FC5E-FFEE2D98495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491269" y="4151208"/>
            <a:ext cx="4690867" cy="3125892"/>
          </a:xfrm>
          <a:prstGeom prst="rect">
            <a:avLst/>
          </a:prstGeom>
        </p:spPr>
      </p:pic>
    </p:spTree>
    <p:extLst>
      <p:ext uri="{BB962C8B-B14F-4D97-AF65-F5344CB8AC3E}">
        <p14:creationId xmlns:p14="http://schemas.microsoft.com/office/powerpoint/2010/main" val="237933701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3084E0-0794-591D-5485-2026CFAA7564}"/>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336A6855-7C18-BF50-822B-C3A02B91A9EA}"/>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85167A89-3D5F-5F99-6305-907D59494196}"/>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A5B48473-225A-41FD-F8D6-F85DE6AF8761}"/>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EDE823C6-933E-0600-49C7-B10B2E8DCCC9}"/>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C80C581B-FA46-4788-F309-6BB1F9CD7801}"/>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616ECBB7-A950-8412-4560-63B9B08B42D2}"/>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027BAF38-100D-F8F5-5E38-7A923C694321}"/>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21</a:t>
            </a:r>
          </a:p>
        </p:txBody>
      </p:sp>
      <p:sp>
        <p:nvSpPr>
          <p:cNvPr id="17" name="Freeform 5">
            <a:extLst>
              <a:ext uri="{FF2B5EF4-FFF2-40B4-BE49-F238E27FC236}">
                <a16:creationId xmlns:a16="http://schemas.microsoft.com/office/drawing/2014/main" id="{A71E3BB0-F815-5794-E1F0-D6F2ED5EAA0B}"/>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61B344F9-8758-2A38-3371-02E309A72557}"/>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VOLUME USING FORMULAS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A10D9364-5330-E6F2-3C31-0A82FA732591}"/>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9" name="Picture 18" descr="A black and white circle with two people&#10;&#10;AI-generated content may be incorrect.">
            <a:extLst>
              <a:ext uri="{FF2B5EF4-FFF2-40B4-BE49-F238E27FC236}">
                <a16:creationId xmlns:a16="http://schemas.microsoft.com/office/drawing/2014/main" id="{7242046E-AB8F-DD60-E824-6665B7F8A65A}"/>
              </a:ext>
            </a:extLst>
          </p:cNvPr>
          <p:cNvPicPr>
            <a:picLocks noChangeAspect="1"/>
          </p:cNvPicPr>
          <p:nvPr/>
        </p:nvPicPr>
        <p:blipFill>
          <a:blip r:embed="rId3"/>
          <a:stretch>
            <a:fillRect/>
          </a:stretch>
        </p:blipFill>
        <p:spPr>
          <a:xfrm>
            <a:off x="16306800" y="88548"/>
            <a:ext cx="1866583" cy="1866583"/>
          </a:xfrm>
          <a:prstGeom prst="rect">
            <a:avLst/>
          </a:prstGeom>
        </p:spPr>
      </p:pic>
      <p:pic>
        <p:nvPicPr>
          <p:cNvPr id="20" name="Picture 19" descr="A drawing of a pyramid with Great Pyramid of Giza in the background&#10;&#10;AI-generated content may be incorrect.">
            <a:extLst>
              <a:ext uri="{FF2B5EF4-FFF2-40B4-BE49-F238E27FC236}">
                <a16:creationId xmlns:a16="http://schemas.microsoft.com/office/drawing/2014/main" id="{2673D60C-EDFB-B605-37A6-544B4D61AC9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597440" y="5527804"/>
            <a:ext cx="5262938" cy="4110745"/>
          </a:xfrm>
          <a:prstGeom prst="rect">
            <a:avLst/>
          </a:prstGeom>
        </p:spPr>
      </p:pic>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1ECFCD01-30B8-6071-58AB-4D7F54EC4E04}"/>
                  </a:ext>
                </a:extLst>
              </p:cNvPr>
              <p:cNvSpPr txBox="1"/>
              <p:nvPr/>
            </p:nvSpPr>
            <p:spPr>
              <a:xfrm>
                <a:off x="2217976" y="1859697"/>
                <a:ext cx="15477782" cy="4144468"/>
              </a:xfrm>
              <a:prstGeom prst="rect">
                <a:avLst/>
              </a:prstGeom>
              <a:noFill/>
            </p:spPr>
            <p:txBody>
              <a:bodyPr wrap="square">
                <a:spAutoFit/>
              </a:bodyPr>
              <a:lstStyle/>
              <a:p>
                <a:pPr>
                  <a:lnSpc>
                    <a:spcPct val="150000"/>
                  </a:lnSpc>
                </a:pPr>
                <a:r>
                  <a:rPr lang="en-AU" sz="3600" dirty="0">
                    <a:latin typeface="Arial" panose="020B0604020202020204" pitchFamily="34" charset="0"/>
                    <a:cs typeface="Arial" panose="020B0604020202020204" pitchFamily="34" charset="0"/>
                  </a:rPr>
                  <a:t>Billy is making a model set of pyramids for his school project on Egypt. </a:t>
                </a:r>
              </a:p>
              <a:p>
                <a:pPr>
                  <a:lnSpc>
                    <a:spcPct val="150000"/>
                  </a:lnSpc>
                </a:pPr>
                <a:r>
                  <a:rPr lang="en-AU" sz="3600" dirty="0">
                    <a:latin typeface="Arial" panose="020B0604020202020204" pitchFamily="34" charset="0"/>
                    <a:cs typeface="Arial" panose="020B0604020202020204" pitchFamily="34" charset="0"/>
                  </a:rPr>
                  <a:t>He has made a mould for the pyramid with a square base of 20cm x 20cm, and a height of 30cm </a:t>
                </a:r>
                <a:endParaRPr lang="en-AU" sz="3600" dirty="0">
                  <a:effectLst/>
                  <a:latin typeface="Arial" panose="020B0604020202020204" pitchFamily="34" charset="0"/>
                  <a:ea typeface="Aptos" panose="020B0004020202020204" pitchFamily="34" charset="0"/>
                  <a:cs typeface="Arial" panose="020B0604020202020204" pitchFamily="34" charset="0"/>
                </a:endParaRPr>
              </a:p>
              <a:p>
                <a:pPr>
                  <a:lnSpc>
                    <a:spcPct val="150000"/>
                  </a:lnSpc>
                </a:pPr>
                <a:r>
                  <a:rPr lang="en-AU" sz="3600" dirty="0">
                    <a:effectLst/>
                    <a:latin typeface="Arial" panose="020B0604020202020204" pitchFamily="34" charset="0"/>
                    <a:ea typeface="Aptos" panose="020B0004020202020204" pitchFamily="34" charset="0"/>
                    <a:cs typeface="Arial" panose="020B0604020202020204" pitchFamily="34" charset="0"/>
                  </a:rPr>
                  <a:t>He wants to build the pyramids out of plaster. Plaster is sold in 500mL bags. How many bags would he need?</a:t>
                </a:r>
                <a:r>
                  <a:rPr lang="en-AU" sz="3600" dirty="0">
                    <a:solidFill>
                      <a:srgbClr val="7F7F7F"/>
                    </a:solidFill>
                    <a:effectLst/>
                    <a:latin typeface="Arial" panose="020B0604020202020204" pitchFamily="34" charset="0"/>
                    <a:ea typeface="Aptos" panose="020B0004020202020204" pitchFamily="34" charset="0"/>
                    <a:cs typeface="Arial" panose="020B0604020202020204" pitchFamily="34" charset="0"/>
                  </a:rPr>
                  <a:t> (</a:t>
                </a:r>
                <a14:m>
                  <m:oMath xmlns:m="http://schemas.openxmlformats.org/officeDocument/2006/math">
                    <m:r>
                      <a:rPr lang="en-AU" sz="3600">
                        <a:solidFill>
                          <a:srgbClr val="7F7F7F"/>
                        </a:solidFill>
                        <a:effectLst/>
                        <a:latin typeface="Cambria Math" panose="02040503050406030204" pitchFamily="18" charset="0"/>
                        <a:ea typeface="Aptos" panose="020B0004020202020204" pitchFamily="34" charset="0"/>
                        <a:cs typeface="Arial" panose="020B0604020202020204" pitchFamily="34" charset="0"/>
                      </a:rPr>
                      <m:t>1</m:t>
                    </m:r>
                    <m:sSup>
                      <m:sSupPr>
                        <m:ctrlPr>
                          <a:rPr lang="en-AU" sz="3600" i="1">
                            <a:solidFill>
                              <a:srgbClr val="7F7F7F"/>
                            </a:solidFill>
                            <a:effectLst/>
                            <a:latin typeface="Cambria Math" panose="02040503050406030204" pitchFamily="18" charset="0"/>
                            <a:cs typeface="Arial" panose="020B0604020202020204" pitchFamily="34" charset="0"/>
                          </a:rPr>
                        </m:ctrlPr>
                      </m:sSupPr>
                      <m:e>
                        <m:r>
                          <m:rPr>
                            <m:sty m:val="p"/>
                          </m:rPr>
                          <a:rPr lang="en-AU" sz="3600">
                            <a:solidFill>
                              <a:srgbClr val="7F7F7F"/>
                            </a:solidFill>
                            <a:effectLst/>
                            <a:latin typeface="Cambria Math" panose="02040503050406030204" pitchFamily="18" charset="0"/>
                            <a:ea typeface="Aptos" panose="020B0004020202020204" pitchFamily="34" charset="0"/>
                            <a:cs typeface="Arial" panose="020B0604020202020204" pitchFamily="34" charset="0"/>
                          </a:rPr>
                          <m:t>cm</m:t>
                        </m:r>
                      </m:e>
                      <m:sup>
                        <m:r>
                          <a:rPr lang="en-AU" sz="3600">
                            <a:solidFill>
                              <a:srgbClr val="7F7F7F"/>
                            </a:solidFill>
                            <a:effectLst/>
                            <a:latin typeface="Cambria Math" panose="02040503050406030204" pitchFamily="18" charset="0"/>
                            <a:ea typeface="Aptos" panose="020B0004020202020204" pitchFamily="34" charset="0"/>
                            <a:cs typeface="Arial" panose="020B0604020202020204" pitchFamily="34" charset="0"/>
                          </a:rPr>
                          <m:t>3</m:t>
                        </m:r>
                      </m:sup>
                    </m:sSup>
                    <m:r>
                      <a:rPr lang="en-AU" sz="3600">
                        <a:solidFill>
                          <a:srgbClr val="7F7F7F"/>
                        </a:solidFill>
                        <a:effectLst/>
                        <a:latin typeface="Cambria Math" panose="02040503050406030204" pitchFamily="18" charset="0"/>
                        <a:ea typeface="Aptos" panose="020B0004020202020204" pitchFamily="34" charset="0"/>
                        <a:cs typeface="Arial" panose="020B0604020202020204" pitchFamily="34" charset="0"/>
                      </a:rPr>
                      <m:t>=1</m:t>
                    </m:r>
                    <m:r>
                      <m:rPr>
                        <m:sty m:val="p"/>
                      </m:rPr>
                      <a:rPr lang="en-AU" sz="3600">
                        <a:solidFill>
                          <a:srgbClr val="7F7F7F"/>
                        </a:solidFill>
                        <a:effectLst/>
                        <a:latin typeface="Cambria Math" panose="02040503050406030204" pitchFamily="18" charset="0"/>
                        <a:ea typeface="Aptos" panose="020B0004020202020204" pitchFamily="34" charset="0"/>
                        <a:cs typeface="Arial" panose="020B0604020202020204" pitchFamily="34" charset="0"/>
                      </a:rPr>
                      <m:t>mL</m:t>
                    </m:r>
                  </m:oMath>
                </a14:m>
                <a:r>
                  <a:rPr lang="en-AU" sz="3600" dirty="0">
                    <a:solidFill>
                      <a:srgbClr val="7F7F7F"/>
                    </a:solidFill>
                    <a:effectLst/>
                    <a:latin typeface="Arial" panose="020B0604020202020204" pitchFamily="34" charset="0"/>
                    <a:ea typeface="Times New Roman" panose="02020603050405020304" pitchFamily="18" charset="0"/>
                    <a:cs typeface="Arial" panose="020B0604020202020204" pitchFamily="34" charset="0"/>
                  </a:rPr>
                  <a:t>)</a:t>
                </a:r>
                <a:r>
                  <a:rPr lang="en-AU" sz="3600" dirty="0">
                    <a:effectLst/>
                    <a:latin typeface="Arial" panose="020B0604020202020204" pitchFamily="34" charset="0"/>
                    <a:cs typeface="Arial" panose="020B0604020202020204" pitchFamily="34" charset="0"/>
                  </a:rPr>
                  <a:t> </a:t>
                </a:r>
                <a:endParaRPr lang="en-US" sz="3600" dirty="0">
                  <a:latin typeface="Arial" panose="020B0604020202020204" pitchFamily="34" charset="0"/>
                  <a:cs typeface="Arial" panose="020B0604020202020204" pitchFamily="34" charset="0"/>
                </a:endParaRPr>
              </a:p>
            </p:txBody>
          </p:sp>
        </mc:Choice>
        <mc:Fallback xmlns="">
          <p:sp>
            <p:nvSpPr>
              <p:cNvPr id="21" name="TextBox 20">
                <a:extLst>
                  <a:ext uri="{FF2B5EF4-FFF2-40B4-BE49-F238E27FC236}">
                    <a16:creationId xmlns:a16="http://schemas.microsoft.com/office/drawing/2014/main" id="{1ECFCD01-30B8-6071-58AB-4D7F54EC4E04}"/>
                  </a:ext>
                </a:extLst>
              </p:cNvPr>
              <p:cNvSpPr txBox="1">
                <a:spLocks noRot="1" noChangeAspect="1" noMove="1" noResize="1" noEditPoints="1" noAdjustHandles="1" noChangeArrowheads="1" noChangeShapeType="1" noTextEdit="1"/>
              </p:cNvSpPr>
              <p:nvPr/>
            </p:nvSpPr>
            <p:spPr>
              <a:xfrm>
                <a:off x="2217976" y="1859697"/>
                <a:ext cx="15477782" cy="4144468"/>
              </a:xfrm>
              <a:prstGeom prst="rect">
                <a:avLst/>
              </a:prstGeom>
              <a:blipFill>
                <a:blip r:embed="rId5"/>
                <a:stretch>
                  <a:fillRect l="-1148" r="-656" b="-4587"/>
                </a:stretch>
              </a:blipFill>
            </p:spPr>
            <p:txBody>
              <a:bodyPr/>
              <a:lstStyle/>
              <a:p>
                <a:r>
                  <a:rPr lang="en-US">
                    <a:noFill/>
                  </a:rPr>
                  <a:t> </a:t>
                </a:r>
              </a:p>
            </p:txBody>
          </p:sp>
        </mc:Fallback>
      </mc:AlternateContent>
    </p:spTree>
    <p:extLst>
      <p:ext uri="{BB962C8B-B14F-4D97-AF65-F5344CB8AC3E}">
        <p14:creationId xmlns:p14="http://schemas.microsoft.com/office/powerpoint/2010/main" val="10351991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BD06BB-D76A-6C1E-4F25-919965CB1A8B}"/>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390F7DBE-A450-44CE-5B68-E0F9DBC78D93}"/>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3DC20A00-052E-F3C2-3C52-92CE7D65346B}"/>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74AC8DF2-853D-62CA-2658-899F358989C4}"/>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21" name="TextBox 6">
            <a:extLst>
              <a:ext uri="{FF2B5EF4-FFF2-40B4-BE49-F238E27FC236}">
                <a16:creationId xmlns:a16="http://schemas.microsoft.com/office/drawing/2014/main" id="{AFA940AC-3632-D2D3-287F-BF93F2DB91F9}"/>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23" name="TextBox 7">
            <a:extLst>
              <a:ext uri="{FF2B5EF4-FFF2-40B4-BE49-F238E27FC236}">
                <a16:creationId xmlns:a16="http://schemas.microsoft.com/office/drawing/2014/main" id="{16B7E55D-221F-96F7-78B0-D96BED770D2D}"/>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a:t>
            </a:r>
          </a:p>
        </p:txBody>
      </p:sp>
      <p:sp>
        <p:nvSpPr>
          <p:cNvPr id="24" name="Freeform 5">
            <a:extLst>
              <a:ext uri="{FF2B5EF4-FFF2-40B4-BE49-F238E27FC236}">
                <a16:creationId xmlns:a16="http://schemas.microsoft.com/office/drawing/2014/main" id="{4FE93AE1-9F19-B0E5-C8C2-DF2A55FBB899}"/>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pic>
        <p:nvPicPr>
          <p:cNvPr id="8" name="Picture 7" descr="A black and white logo of a person reading a book&#10;&#10;AI-generated content may be incorrect.">
            <a:extLst>
              <a:ext uri="{FF2B5EF4-FFF2-40B4-BE49-F238E27FC236}">
                <a16:creationId xmlns:a16="http://schemas.microsoft.com/office/drawing/2014/main" id="{0320F9F8-BC4F-CCD3-259C-6FD4209ECF5B}"/>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15" name="TextBox 14">
            <a:extLst>
              <a:ext uri="{FF2B5EF4-FFF2-40B4-BE49-F238E27FC236}">
                <a16:creationId xmlns:a16="http://schemas.microsoft.com/office/drawing/2014/main" id="{0D2635EC-672B-69B6-EFD9-CBEA792354E1}"/>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examples.</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A953E6E4-065E-EEC9-FAC3-BA045FB36A93}"/>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PERIMETER</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3" name="TextBox 12">
            <a:extLst>
              <a:ext uri="{FF2B5EF4-FFF2-40B4-BE49-F238E27FC236}">
                <a16:creationId xmlns:a16="http://schemas.microsoft.com/office/drawing/2014/main" id="{59A8FBE6-29B3-BA73-0D8A-F2E6DF505355}"/>
              </a:ext>
            </a:extLst>
          </p:cNvPr>
          <p:cNvSpPr txBox="1"/>
          <p:nvPr/>
        </p:nvSpPr>
        <p:spPr>
          <a:xfrm>
            <a:off x="2286000" y="2180149"/>
            <a:ext cx="14630400" cy="1900200"/>
          </a:xfrm>
          <a:prstGeom prst="rect">
            <a:avLst/>
          </a:prstGeom>
          <a:noFill/>
        </p:spPr>
        <p:txBody>
          <a:bodyPr wrap="square">
            <a:spAutoFit/>
          </a:bodyPr>
          <a:lstStyle/>
          <a:p>
            <a:pPr lvl="0">
              <a:lnSpc>
                <a:spcPct val="150000"/>
              </a:lnSpc>
              <a:spcBef>
                <a:spcPts val="900"/>
              </a:spcBef>
              <a:spcAft>
                <a:spcPts val="900"/>
              </a:spcAft>
            </a:pPr>
            <a:r>
              <a:rPr lang="en-US" sz="3600" b="1" u="sng"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3.</a:t>
            </a:r>
            <a:r>
              <a:rPr lang="en-US" sz="3600" b="1"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 </a:t>
            </a:r>
            <a:r>
              <a:rPr lang="en-US" sz="3600" dirty="0">
                <a:solidFill>
                  <a:srgbClr val="000000"/>
                </a:solidFill>
                <a:effectLst/>
                <a:latin typeface="Arial" panose="020B0604020202020204" pitchFamily="34" charset="0"/>
                <a:ea typeface="Aptos" panose="020B0004020202020204" pitchFamily="34" charset="0"/>
                <a:cs typeface="Times New Roman" panose="02020603050405020304" pitchFamily="18" charset="0"/>
              </a:rPr>
              <a:t>A parallelogram has a base of 15 cm and a side length of 9 cm.</a:t>
            </a:r>
            <a:endParaRPr lang="en-AU" sz="3600" dirty="0">
              <a:effectLst/>
              <a:latin typeface="Aptos" panose="020B0004020202020204" pitchFamily="34" charset="0"/>
              <a:ea typeface="Aptos" panose="020B0004020202020204" pitchFamily="34" charset="0"/>
              <a:cs typeface="Times New Roman" panose="02020603050405020304" pitchFamily="18" charset="0"/>
            </a:endParaRPr>
          </a:p>
          <a:p>
            <a:pPr marL="266700" indent="190500">
              <a:lnSpc>
                <a:spcPct val="150000"/>
              </a:lnSpc>
              <a:spcBef>
                <a:spcPts val="900"/>
              </a:spcBef>
              <a:spcAft>
                <a:spcPts val="900"/>
              </a:spcAft>
              <a:buNone/>
            </a:pPr>
            <a:r>
              <a:rPr lang="en-US" sz="3600" i="1" dirty="0">
                <a:solidFill>
                  <a:srgbClr val="000000"/>
                </a:solidFill>
                <a:effectLst/>
                <a:latin typeface="Arial" panose="020B0604020202020204" pitchFamily="34" charset="0"/>
                <a:ea typeface="Aptos" panose="020B0004020202020204" pitchFamily="34" charset="0"/>
                <a:cs typeface="Times New Roman" panose="02020603050405020304" pitchFamily="18" charset="0"/>
              </a:rPr>
              <a:t>Perimeter = 15 + 9 + 15 + 9 = </a:t>
            </a:r>
            <a:r>
              <a:rPr lang="en-US" sz="3600" b="1" i="1" dirty="0">
                <a:solidFill>
                  <a:srgbClr val="000000"/>
                </a:solidFill>
                <a:effectLst/>
                <a:latin typeface="Arial" panose="020B0604020202020204" pitchFamily="34" charset="0"/>
                <a:ea typeface="Aptos" panose="020B0004020202020204" pitchFamily="34" charset="0"/>
                <a:cs typeface="Times New Roman" panose="02020603050405020304" pitchFamily="18" charset="0"/>
              </a:rPr>
              <a:t>48 cm</a:t>
            </a:r>
            <a:r>
              <a:rPr lang="en-US" sz="3600" i="1" dirty="0">
                <a:solidFill>
                  <a:srgbClr val="000000"/>
                </a:solidFill>
                <a:effectLst/>
                <a:latin typeface="Arial" panose="020B0604020202020204" pitchFamily="34" charset="0"/>
                <a:ea typeface="Aptos" panose="020B0004020202020204" pitchFamily="34" charset="0"/>
                <a:cs typeface="Times New Roman" panose="02020603050405020304" pitchFamily="18" charset="0"/>
              </a:rPr>
              <a:t>.</a:t>
            </a:r>
            <a:endParaRPr lang="en-AU" sz="36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4" name="Picture 13" descr="A white rectangular object with black text&#10;&#10;AI-generated content may be incorrect.">
            <a:extLst>
              <a:ext uri="{FF2B5EF4-FFF2-40B4-BE49-F238E27FC236}">
                <a16:creationId xmlns:a16="http://schemas.microsoft.com/office/drawing/2014/main" id="{6B232913-FE15-64FA-2C39-52267D1B208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67400" y="4469798"/>
            <a:ext cx="7560357" cy="2833370"/>
          </a:xfrm>
          <a:prstGeom prst="rect">
            <a:avLst/>
          </a:prstGeom>
        </p:spPr>
      </p:pic>
    </p:spTree>
    <p:extLst>
      <p:ext uri="{BB962C8B-B14F-4D97-AF65-F5344CB8AC3E}">
        <p14:creationId xmlns:p14="http://schemas.microsoft.com/office/powerpoint/2010/main" val="258545534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6B5F85-AA68-1AF0-40F8-937BDCAEDFF0}"/>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8C0C36AE-C5C2-E32B-A3DC-E1A02143CC21}"/>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87B4A274-E172-6FAA-345D-7FF9F2E1AFF2}"/>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E7E26A01-84AF-D8AC-CF5A-B48CE89D5B6F}"/>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0B57ACF4-AB18-9341-269A-078723D5ADFE}"/>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F0150588-DB9C-24F0-4608-46BABFEA5D97}"/>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98C60B4F-0E72-31F7-4639-44EA1DB7F300}"/>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D4ACD953-903F-C27B-02E3-8A3B0D9CA385}"/>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22</a:t>
            </a:r>
          </a:p>
        </p:txBody>
      </p:sp>
      <p:sp>
        <p:nvSpPr>
          <p:cNvPr id="17" name="Freeform 5">
            <a:extLst>
              <a:ext uri="{FF2B5EF4-FFF2-40B4-BE49-F238E27FC236}">
                <a16:creationId xmlns:a16="http://schemas.microsoft.com/office/drawing/2014/main" id="{51A875D9-B23F-BBF4-3632-B7298931CBE0}"/>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43931542-D90C-B158-84E9-00E69F3534F1}"/>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VOLUME USING FORMULAS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descr="A white background with black text&#10;&#10;AI-generated content may be incorrect.">
            <a:extLst>
              <a:ext uri="{FF2B5EF4-FFF2-40B4-BE49-F238E27FC236}">
                <a16:creationId xmlns:a16="http://schemas.microsoft.com/office/drawing/2014/main" id="{85DADB69-E13B-2B67-3BA2-721672AAA7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25374" y="3136443"/>
            <a:ext cx="15834026" cy="4521657"/>
          </a:xfrm>
          <a:prstGeom prst="rect">
            <a:avLst/>
          </a:prstGeom>
        </p:spPr>
      </p:pic>
    </p:spTree>
    <p:extLst>
      <p:ext uri="{BB962C8B-B14F-4D97-AF65-F5344CB8AC3E}">
        <p14:creationId xmlns:p14="http://schemas.microsoft.com/office/powerpoint/2010/main" val="33100325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0678CF-9D81-4A3C-8DDF-104CFE983039}"/>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311CBCEB-6221-1D04-B819-814CD6A1E980}"/>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AC27F16B-AE97-CCE9-E938-DBA49237647B}"/>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468F93AD-EC4B-79BF-C221-DABFEEBCAB24}"/>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5D5DB420-B2E5-3177-F380-ADFEDE426F35}"/>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5FC7FC80-0203-63BC-F41E-1287857566DB}"/>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622BFA07-9071-07A1-055A-F097815C6CA8}"/>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FD5633D1-C4AB-97B9-352F-518DE11DD03C}"/>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22</a:t>
            </a:r>
          </a:p>
        </p:txBody>
      </p:sp>
      <p:sp>
        <p:nvSpPr>
          <p:cNvPr id="17" name="Freeform 5">
            <a:extLst>
              <a:ext uri="{FF2B5EF4-FFF2-40B4-BE49-F238E27FC236}">
                <a16:creationId xmlns:a16="http://schemas.microsoft.com/office/drawing/2014/main" id="{EB54A237-1419-1A3E-0DDE-FE6E2D3D1345}"/>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A6DC87C2-5498-837F-3CC0-171AE0B00590}"/>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VOLUME USING FORMULAS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1" name="TextBox 10">
            <a:extLst>
              <a:ext uri="{FF2B5EF4-FFF2-40B4-BE49-F238E27FC236}">
                <a16:creationId xmlns:a16="http://schemas.microsoft.com/office/drawing/2014/main" id="{67F10335-8DB6-4174-A713-E8E8018A2713}"/>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Worked </a:t>
            </a: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example.</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2" name="Picture 11" descr="A black and white logo of a person reading a book&#10;&#10;AI-generated content may be incorrect.">
            <a:extLst>
              <a:ext uri="{FF2B5EF4-FFF2-40B4-BE49-F238E27FC236}">
                <a16:creationId xmlns:a16="http://schemas.microsoft.com/office/drawing/2014/main" id="{759A4D7E-BEB6-4102-615D-A2E4F7D530C6}"/>
              </a:ext>
            </a:extLst>
          </p:cNvPr>
          <p:cNvPicPr>
            <a:picLocks noChangeAspect="1"/>
          </p:cNvPicPr>
          <p:nvPr/>
        </p:nvPicPr>
        <p:blipFill>
          <a:blip r:embed="rId3"/>
          <a:stretch>
            <a:fillRect/>
          </a:stretch>
        </p:blipFill>
        <p:spPr>
          <a:xfrm>
            <a:off x="16535400" y="76517"/>
            <a:ext cx="1714183" cy="1714183"/>
          </a:xfrm>
          <a:prstGeom prst="rect">
            <a:avLst/>
          </a:prstGeom>
        </p:spPr>
      </p:pic>
      <p:pic>
        <p:nvPicPr>
          <p:cNvPr id="15" name="Picture 14" descr="A basketball hoop with a net&#10;&#10;AI-generated content may be incorrect.">
            <a:extLst>
              <a:ext uri="{FF2B5EF4-FFF2-40B4-BE49-F238E27FC236}">
                <a16:creationId xmlns:a16="http://schemas.microsoft.com/office/drawing/2014/main" id="{0544C75F-2919-91F2-5DED-01FA64A5CE7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992600" y="8408231"/>
            <a:ext cx="1208137" cy="1840669"/>
          </a:xfrm>
          <a:prstGeom prst="rect">
            <a:avLst/>
          </a:prstGeom>
        </p:spPr>
      </p:pic>
      <p:pic>
        <p:nvPicPr>
          <p:cNvPr id="18" name="Picture 17" descr="A diagram of a rectangular object with a circle and a circle&#10;&#10;AI-generated content may be incorrect.">
            <a:extLst>
              <a:ext uri="{FF2B5EF4-FFF2-40B4-BE49-F238E27FC236}">
                <a16:creationId xmlns:a16="http://schemas.microsoft.com/office/drawing/2014/main" id="{8DAC37E5-9D99-6BCF-8987-B0CD7FE74D8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56837" y="6503093"/>
            <a:ext cx="4800600" cy="3670459"/>
          </a:xfrm>
          <a:prstGeom prst="rect">
            <a:avLst/>
          </a:prstGeom>
        </p:spPr>
      </p:pic>
      <p:sp>
        <p:nvSpPr>
          <p:cNvPr id="19" name="TextBox 18">
            <a:extLst>
              <a:ext uri="{FF2B5EF4-FFF2-40B4-BE49-F238E27FC236}">
                <a16:creationId xmlns:a16="http://schemas.microsoft.com/office/drawing/2014/main" id="{8A9131FD-A39A-A2C1-768E-78BAB5ECC780}"/>
              </a:ext>
            </a:extLst>
          </p:cNvPr>
          <p:cNvSpPr txBox="1"/>
          <p:nvPr/>
        </p:nvSpPr>
        <p:spPr>
          <a:xfrm>
            <a:off x="2276818" y="1562100"/>
            <a:ext cx="15172982" cy="5806590"/>
          </a:xfrm>
          <a:prstGeom prst="rect">
            <a:avLst/>
          </a:prstGeom>
          <a:noFill/>
        </p:spPr>
        <p:txBody>
          <a:bodyPr wrap="square">
            <a:spAutoFit/>
          </a:bodyPr>
          <a:lstStyle/>
          <a:p>
            <a:pPr>
              <a:lnSpc>
                <a:spcPct val="150000"/>
              </a:lnSpc>
            </a:pPr>
            <a:r>
              <a:rPr lang="en-AU" sz="3600" dirty="0">
                <a:latin typeface="Arial" panose="020B0604020202020204" pitchFamily="34" charset="0"/>
                <a:cs typeface="Arial" panose="020B0604020202020204" pitchFamily="34" charset="0"/>
              </a:rPr>
              <a:t>Students in Mrs Thorp’s science class are learning about rainfall. </a:t>
            </a:r>
            <a:endParaRPr lang="en-AU" sz="3600" kern="100" dirty="0">
              <a:effectLst/>
              <a:latin typeface="Arial" panose="020B0604020202020204" pitchFamily="34" charset="0"/>
              <a:ea typeface="Aptos" panose="020B0004020202020204" pitchFamily="34" charset="0"/>
              <a:cs typeface="Arial" panose="020B0604020202020204" pitchFamily="34" charset="0"/>
            </a:endParaRPr>
          </a:p>
          <a:p>
            <a:pPr>
              <a:lnSpc>
                <a:spcPct val="150000"/>
              </a:lnSpc>
              <a:buNone/>
            </a:pPr>
            <a:r>
              <a:rPr lang="en-AU" sz="3600" kern="100" dirty="0">
                <a:effectLst/>
                <a:latin typeface="Arial" panose="020B0604020202020204" pitchFamily="34" charset="0"/>
                <a:ea typeface="Aptos" panose="020B0004020202020204" pitchFamily="34" charset="0"/>
                <a:cs typeface="Arial" panose="020B0604020202020204" pitchFamily="34" charset="0"/>
              </a:rPr>
              <a:t>On a particularly rainy day, they measure the rainfall on the school basketball court and attached seating area. </a:t>
            </a:r>
          </a:p>
          <a:p>
            <a:pPr>
              <a:lnSpc>
                <a:spcPct val="150000"/>
              </a:lnSpc>
              <a:buNone/>
            </a:pPr>
            <a:r>
              <a:rPr lang="en-AU" sz="3600" kern="100" dirty="0">
                <a:effectLst/>
                <a:latin typeface="Arial" panose="020B0604020202020204" pitchFamily="34" charset="0"/>
                <a:ea typeface="Aptos" panose="020B0004020202020204" pitchFamily="34" charset="0"/>
                <a:cs typeface="Arial" panose="020B0604020202020204" pitchFamily="34" charset="0"/>
              </a:rPr>
              <a:t>The rectangular basketball court measures 28m x 15m. </a:t>
            </a:r>
          </a:p>
          <a:p>
            <a:pPr>
              <a:lnSpc>
                <a:spcPct val="150000"/>
              </a:lnSpc>
              <a:buNone/>
            </a:pPr>
            <a:r>
              <a:rPr lang="en-AU" sz="3600" kern="100" dirty="0">
                <a:effectLst/>
                <a:latin typeface="Arial" panose="020B0604020202020204" pitchFamily="34" charset="0"/>
                <a:ea typeface="Aptos" panose="020B0004020202020204" pitchFamily="34" charset="0"/>
                <a:cs typeface="Arial" panose="020B0604020202020204" pitchFamily="34" charset="0"/>
              </a:rPr>
              <a:t>The viewing area is a semi-circle with a radius of 7.5m. </a:t>
            </a:r>
          </a:p>
          <a:p>
            <a:pPr>
              <a:lnSpc>
                <a:spcPct val="150000"/>
              </a:lnSpc>
              <a:buNone/>
            </a:pPr>
            <a:r>
              <a:rPr lang="en-AU" sz="3600" kern="100" dirty="0">
                <a:effectLst/>
                <a:latin typeface="Arial" panose="020B0604020202020204" pitchFamily="34" charset="0"/>
                <a:ea typeface="Aptos" panose="020B0004020202020204" pitchFamily="34" charset="0"/>
                <a:cs typeface="Arial" panose="020B0604020202020204" pitchFamily="34" charset="0"/>
              </a:rPr>
              <a:t>The students measure 20mm of rain evenly over the entire area.</a:t>
            </a:r>
          </a:p>
          <a:p>
            <a:pPr>
              <a:lnSpc>
                <a:spcPct val="150000"/>
              </a:lnSpc>
              <a:buNone/>
            </a:pPr>
            <a:r>
              <a:rPr lang="en-AU" sz="3600" b="1" kern="100" dirty="0">
                <a:solidFill>
                  <a:srgbClr val="FF0000"/>
                </a:solidFill>
                <a:effectLst/>
                <a:latin typeface="Arial" panose="020B0604020202020204" pitchFamily="34" charset="0"/>
                <a:ea typeface="Aptos" panose="020B0004020202020204" pitchFamily="34" charset="0"/>
                <a:cs typeface="Arial" panose="020B0604020202020204" pitchFamily="34" charset="0"/>
              </a:rPr>
              <a:t>Find the total amount of rainfall.</a:t>
            </a:r>
          </a:p>
        </p:txBody>
      </p:sp>
    </p:spTree>
    <p:extLst>
      <p:ext uri="{BB962C8B-B14F-4D97-AF65-F5344CB8AC3E}">
        <p14:creationId xmlns:p14="http://schemas.microsoft.com/office/powerpoint/2010/main" val="409152136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A26190-91F3-7C5F-059B-7453DD1AFDC1}"/>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90ADC6CC-913E-2730-6CF0-03A9FEF19672}"/>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2AD0B21B-06E8-8FCB-4B2B-099C05105AFB}"/>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CB5621E0-3CD2-5955-231A-BBCD04722E6F}"/>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DA306C5D-0C60-5BF8-5C5E-23772E4AC7DD}"/>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01512C9B-6CDF-3852-E60F-B80899CB9462}"/>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5E5CC955-EA4A-99BC-1CDC-E88172CC9014}"/>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77051188-B62C-0937-A65E-15A84F77D116}"/>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22</a:t>
            </a:r>
          </a:p>
        </p:txBody>
      </p:sp>
      <p:sp>
        <p:nvSpPr>
          <p:cNvPr id="17" name="Freeform 5">
            <a:extLst>
              <a:ext uri="{FF2B5EF4-FFF2-40B4-BE49-F238E27FC236}">
                <a16:creationId xmlns:a16="http://schemas.microsoft.com/office/drawing/2014/main" id="{C9D1D790-748B-3909-2605-EA3B235D7BD0}"/>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C2578521-EA82-675F-611B-7DF6FDFEFB39}"/>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VOLUME USING FORMULAS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1" name="TextBox 10">
            <a:extLst>
              <a:ext uri="{FF2B5EF4-FFF2-40B4-BE49-F238E27FC236}">
                <a16:creationId xmlns:a16="http://schemas.microsoft.com/office/drawing/2014/main" id="{2D6705DE-DDD5-B7BE-56F2-904938D5486A}"/>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Worked </a:t>
            </a: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example.</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2" name="Picture 11" descr="A black and white logo of a person reading a book&#10;&#10;AI-generated content may be incorrect.">
            <a:extLst>
              <a:ext uri="{FF2B5EF4-FFF2-40B4-BE49-F238E27FC236}">
                <a16:creationId xmlns:a16="http://schemas.microsoft.com/office/drawing/2014/main" id="{CA5328C5-38A9-CB1C-E18B-2D1DE614AD19}"/>
              </a:ext>
            </a:extLst>
          </p:cNvPr>
          <p:cNvPicPr>
            <a:picLocks noChangeAspect="1"/>
          </p:cNvPicPr>
          <p:nvPr/>
        </p:nvPicPr>
        <p:blipFill>
          <a:blip r:embed="rId3"/>
          <a:stretch>
            <a:fillRect/>
          </a:stretch>
        </p:blipFill>
        <p:spPr>
          <a:xfrm>
            <a:off x="16535400" y="76517"/>
            <a:ext cx="1714183" cy="1714183"/>
          </a:xfrm>
          <a:prstGeom prst="rect">
            <a:avLst/>
          </a:prstGeom>
        </p:spPr>
      </p:pic>
      <p:pic>
        <p:nvPicPr>
          <p:cNvPr id="15" name="Picture 14" descr="A basketball hoop with a net&#10;&#10;AI-generated content may be incorrect.">
            <a:extLst>
              <a:ext uri="{FF2B5EF4-FFF2-40B4-BE49-F238E27FC236}">
                <a16:creationId xmlns:a16="http://schemas.microsoft.com/office/drawing/2014/main" id="{683792EB-1944-E4B6-06E7-048B1676169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992600" y="8408231"/>
            <a:ext cx="1208137" cy="1840669"/>
          </a:xfrm>
          <a:prstGeom prst="rect">
            <a:avLst/>
          </a:prstGeom>
        </p:spPr>
      </p:pic>
      <p:pic>
        <p:nvPicPr>
          <p:cNvPr id="18" name="Picture 17" descr="A diagram of a rectangular object with a circle and a circle&#10;&#10;AI-generated content may be incorrect.">
            <a:extLst>
              <a:ext uri="{FF2B5EF4-FFF2-40B4-BE49-F238E27FC236}">
                <a16:creationId xmlns:a16="http://schemas.microsoft.com/office/drawing/2014/main" id="{FF64406F-630E-2349-64AA-8087266B355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934416" y="521613"/>
            <a:ext cx="4800600" cy="3670459"/>
          </a:xfrm>
          <a:prstGeom prst="rect">
            <a:avLst/>
          </a:prstGeom>
        </p:spPr>
      </p:pic>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42EFB403-E5F8-6993-90DA-1BF3C47A8630}"/>
                  </a:ext>
                </a:extLst>
              </p:cNvPr>
              <p:cNvSpPr txBox="1"/>
              <p:nvPr/>
            </p:nvSpPr>
            <p:spPr>
              <a:xfrm>
                <a:off x="2200618" y="1585248"/>
                <a:ext cx="9253330" cy="2482603"/>
              </a:xfrm>
              <a:prstGeom prst="rect">
                <a:avLst/>
              </a:prstGeom>
              <a:noFill/>
            </p:spPr>
            <p:txBody>
              <a:bodyPr wrap="square">
                <a:spAutoFit/>
              </a:bodyPr>
              <a:lstStyle/>
              <a:p>
                <a:pPr lvl="0">
                  <a:lnSpc>
                    <a:spcPct val="150000"/>
                  </a:lnSpc>
                </a:pPr>
                <a:r>
                  <a:rPr lang="en-AU" sz="3600" kern="100" dirty="0">
                    <a:effectLst/>
                    <a:latin typeface="Arial" panose="020B0604020202020204" pitchFamily="34" charset="0"/>
                    <a:ea typeface="Aptos" panose="020B0004020202020204" pitchFamily="34" charset="0"/>
                    <a:cs typeface="Arial" panose="020B0604020202020204" pitchFamily="34" charset="0"/>
                  </a:rPr>
                  <a:t>Find the volume of both shapes.</a:t>
                </a:r>
              </a:p>
              <a:p>
                <a:pPr marL="914400">
                  <a:lnSpc>
                    <a:spcPct val="150000"/>
                  </a:lnSpc>
                  <a:buNone/>
                </a:pPr>
                <a14:m>
                  <m:oMath xmlns:m="http://schemas.openxmlformats.org/officeDocument/2006/math">
                    <m:sSub>
                      <m:sSubPr>
                        <m:ctrlPr>
                          <a:rPr lang="en-AU" sz="3600" i="1" kern="100" smtClean="0">
                            <a:solidFill>
                              <a:srgbClr val="FF0000"/>
                            </a:solidFill>
                            <a:effectLst/>
                            <a:latin typeface="Cambria Math" panose="02040503050406030204" pitchFamily="18" charset="0"/>
                            <a:ea typeface="Aptos" panose="020B0004020202020204" pitchFamily="34" charset="0"/>
                            <a:cs typeface="Arial" panose="020B0604020202020204" pitchFamily="34" charset="0"/>
                          </a:rPr>
                        </m:ctrlPr>
                      </m:sSubPr>
                      <m:e>
                        <m:r>
                          <a:rPr lang="en-AU" sz="3600" i="1" kern="100">
                            <a:solidFill>
                              <a:srgbClr val="FF0000"/>
                            </a:solidFill>
                            <a:effectLst/>
                            <a:latin typeface="Cambria Math" panose="02040503050406030204" pitchFamily="18" charset="0"/>
                            <a:ea typeface="Aptos" panose="020B0004020202020204" pitchFamily="34" charset="0"/>
                            <a:cs typeface="Arial" panose="020B0604020202020204" pitchFamily="34" charset="0"/>
                          </a:rPr>
                          <m:t>𝑉</m:t>
                        </m:r>
                      </m:e>
                      <m:sub>
                        <m:r>
                          <a:rPr lang="en-AU" sz="3600" i="1" kern="100">
                            <a:solidFill>
                              <a:srgbClr val="FF0000"/>
                            </a:solidFill>
                            <a:effectLst/>
                            <a:latin typeface="Cambria Math" panose="02040503050406030204" pitchFamily="18" charset="0"/>
                            <a:ea typeface="Aptos" panose="020B0004020202020204" pitchFamily="34" charset="0"/>
                            <a:cs typeface="Arial" panose="020B0604020202020204" pitchFamily="34" charset="0"/>
                          </a:rPr>
                          <m:t>1</m:t>
                        </m:r>
                      </m:sub>
                    </m:sSub>
                  </m:oMath>
                </a14:m>
                <a:r>
                  <a:rPr lang="en-AU" sz="3600" kern="1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 </a:t>
                </a:r>
                <a:r>
                  <a:rPr lang="en-AU" sz="3600" kern="100" dirty="0">
                    <a:effectLst/>
                    <a:latin typeface="Arial" panose="020B0604020202020204" pitchFamily="34" charset="0"/>
                    <a:ea typeface="Times New Roman" panose="02020603050405020304" pitchFamily="18" charset="0"/>
                    <a:cs typeface="Arial" panose="020B0604020202020204" pitchFamily="34" charset="0"/>
                  </a:rPr>
                  <a:t>= volume of rectangular prism</a:t>
                </a:r>
                <a:endParaRPr lang="en-AU" sz="3600" kern="100" dirty="0">
                  <a:effectLst/>
                  <a:latin typeface="Arial" panose="020B0604020202020204" pitchFamily="34" charset="0"/>
                  <a:ea typeface="Aptos" panose="020B0004020202020204" pitchFamily="34" charset="0"/>
                  <a:cs typeface="Arial" panose="020B0604020202020204" pitchFamily="34" charset="0"/>
                </a:endParaRPr>
              </a:p>
              <a:p>
                <a:pPr marL="914400">
                  <a:lnSpc>
                    <a:spcPct val="150000"/>
                  </a:lnSpc>
                  <a:buNone/>
                </a:pPr>
                <a14:m>
                  <m:oMath xmlns:m="http://schemas.openxmlformats.org/officeDocument/2006/math">
                    <m:sSub>
                      <m:sSubPr>
                        <m:ctrlPr>
                          <a:rPr lang="en-AU" sz="3600" i="1" kern="100" smtClean="0">
                            <a:solidFill>
                              <a:srgbClr val="0070C0"/>
                            </a:solidFill>
                            <a:effectLst/>
                            <a:latin typeface="Cambria Math" panose="02040503050406030204" pitchFamily="18" charset="0"/>
                            <a:ea typeface="Aptos" panose="020B0004020202020204" pitchFamily="34" charset="0"/>
                            <a:cs typeface="Arial" panose="020B0604020202020204" pitchFamily="34" charset="0"/>
                          </a:rPr>
                        </m:ctrlPr>
                      </m:sSubPr>
                      <m:e>
                        <m:r>
                          <a:rPr lang="en-AU" sz="3600" i="1" kern="100">
                            <a:solidFill>
                              <a:srgbClr val="0070C0"/>
                            </a:solidFill>
                            <a:effectLst/>
                            <a:latin typeface="Cambria Math" panose="02040503050406030204" pitchFamily="18" charset="0"/>
                            <a:ea typeface="Aptos" panose="020B0004020202020204" pitchFamily="34" charset="0"/>
                            <a:cs typeface="Arial" panose="020B0604020202020204" pitchFamily="34" charset="0"/>
                          </a:rPr>
                          <m:t>𝑉</m:t>
                        </m:r>
                      </m:e>
                      <m:sub>
                        <m:r>
                          <a:rPr lang="en-AU" sz="3600" i="1" kern="100">
                            <a:solidFill>
                              <a:srgbClr val="0070C0"/>
                            </a:solidFill>
                            <a:effectLst/>
                            <a:latin typeface="Cambria Math" panose="02040503050406030204" pitchFamily="18" charset="0"/>
                            <a:ea typeface="Aptos" panose="020B0004020202020204" pitchFamily="34" charset="0"/>
                            <a:cs typeface="Arial" panose="020B0604020202020204" pitchFamily="34" charset="0"/>
                          </a:rPr>
                          <m:t>2</m:t>
                        </m:r>
                      </m:sub>
                    </m:sSub>
                  </m:oMath>
                </a14:m>
                <a:r>
                  <a:rPr lang="en-AU" sz="3600" kern="100"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a:t>
                </a:r>
                <a:r>
                  <a:rPr lang="en-AU" sz="3600" kern="100" dirty="0">
                    <a:effectLst/>
                    <a:latin typeface="Arial" panose="020B0604020202020204" pitchFamily="34" charset="0"/>
                    <a:ea typeface="Times New Roman" panose="02020603050405020304" pitchFamily="18" charset="0"/>
                    <a:cs typeface="Arial" panose="020B0604020202020204" pitchFamily="34" charset="0"/>
                  </a:rPr>
                  <a:t>= volume of semi-circle prism</a:t>
                </a:r>
                <a:endParaRPr lang="en-AU" sz="3600" kern="100" dirty="0">
                  <a:effectLst/>
                  <a:latin typeface="Arial" panose="020B0604020202020204" pitchFamily="34" charset="0"/>
                  <a:ea typeface="Aptos" panose="020B0004020202020204" pitchFamily="34" charset="0"/>
                  <a:cs typeface="Arial" panose="020B0604020202020204" pitchFamily="34" charset="0"/>
                </a:endParaRPr>
              </a:p>
            </p:txBody>
          </p:sp>
        </mc:Choice>
        <mc:Fallback xmlns="">
          <p:sp>
            <p:nvSpPr>
              <p:cNvPr id="7" name="TextBox 6">
                <a:extLst>
                  <a:ext uri="{FF2B5EF4-FFF2-40B4-BE49-F238E27FC236}">
                    <a16:creationId xmlns:a16="http://schemas.microsoft.com/office/drawing/2014/main" id="{42EFB403-E5F8-6993-90DA-1BF3C47A8630}"/>
                  </a:ext>
                </a:extLst>
              </p:cNvPr>
              <p:cNvSpPr txBox="1">
                <a:spLocks noRot="1" noChangeAspect="1" noMove="1" noResize="1" noEditPoints="1" noAdjustHandles="1" noChangeArrowheads="1" noChangeShapeType="1" noTextEdit="1"/>
              </p:cNvSpPr>
              <p:nvPr/>
            </p:nvSpPr>
            <p:spPr>
              <a:xfrm>
                <a:off x="2200618" y="1585248"/>
                <a:ext cx="9253330" cy="2482603"/>
              </a:xfrm>
              <a:prstGeom prst="rect">
                <a:avLst/>
              </a:prstGeom>
              <a:blipFill>
                <a:blip r:embed="rId6"/>
                <a:stretch>
                  <a:fillRect l="-2058" b="-761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C0831771-DAD6-7541-8C42-376B50AE8D60}"/>
                  </a:ext>
                </a:extLst>
              </p:cNvPr>
              <p:cNvSpPr txBox="1"/>
              <p:nvPr/>
            </p:nvSpPr>
            <p:spPr>
              <a:xfrm>
                <a:off x="3982512" y="5288997"/>
                <a:ext cx="13269809" cy="3345147"/>
              </a:xfrm>
              <a:prstGeom prst="rect">
                <a:avLst/>
              </a:prstGeom>
              <a:noFill/>
            </p:spPr>
            <p:txBody>
              <a:bodyPr wrap="square">
                <a:spAutoFit/>
              </a:bodyPr>
              <a:lstStyle/>
              <a:p>
                <a:pPr marL="457200">
                  <a:lnSpc>
                    <a:spcPct val="150000"/>
                  </a:lnSpc>
                  <a:buNone/>
                </a:pPr>
                <a14:m>
                  <m:oMathPara xmlns:m="http://schemas.openxmlformats.org/officeDocument/2006/math">
                    <m:oMathParaPr>
                      <m:jc m:val="left"/>
                    </m:oMathParaPr>
                    <m:oMath xmlns:m="http://schemas.openxmlformats.org/officeDocument/2006/math">
                      <m:sSub>
                        <m:sSubPr>
                          <m:ctrlPr>
                            <a:rPr lang="en-AU" sz="3600" i="1" kern="100" smtClean="0">
                              <a:solidFill>
                                <a:srgbClr val="FF0000"/>
                              </a:solidFill>
                              <a:effectLst/>
                              <a:latin typeface="Cambria Math" panose="02040503050406030204" pitchFamily="18" charset="0"/>
                              <a:ea typeface="Aptos" panose="020B0004020202020204" pitchFamily="34" charset="0"/>
                              <a:cs typeface="Arial" panose="020B0604020202020204" pitchFamily="34" charset="0"/>
                            </a:rPr>
                          </m:ctrlPr>
                        </m:sSubPr>
                        <m:e>
                          <m:r>
                            <a:rPr lang="en-AU" sz="3600" i="1" kern="100">
                              <a:solidFill>
                                <a:srgbClr val="FF0000"/>
                              </a:solidFill>
                              <a:effectLst/>
                              <a:latin typeface="Cambria Math" panose="02040503050406030204" pitchFamily="18" charset="0"/>
                              <a:ea typeface="Aptos" panose="020B0004020202020204" pitchFamily="34" charset="0"/>
                              <a:cs typeface="Arial" panose="020B0604020202020204" pitchFamily="34" charset="0"/>
                            </a:rPr>
                            <m:t>𝑉</m:t>
                          </m:r>
                        </m:e>
                        <m:sub>
                          <m:r>
                            <a:rPr lang="en-AU" sz="3600" i="1" kern="100">
                              <a:solidFill>
                                <a:srgbClr val="FF0000"/>
                              </a:solidFill>
                              <a:effectLst/>
                              <a:latin typeface="Cambria Math" panose="02040503050406030204" pitchFamily="18" charset="0"/>
                              <a:ea typeface="Aptos" panose="020B0004020202020204" pitchFamily="34" charset="0"/>
                              <a:cs typeface="Arial" panose="020B0604020202020204" pitchFamily="34" charset="0"/>
                            </a:rPr>
                            <m:t>1</m:t>
                          </m:r>
                        </m:sub>
                      </m:sSub>
                      <m:r>
                        <a:rPr lang="en-AU" sz="3600" i="1" kern="100">
                          <a:effectLst/>
                          <a:latin typeface="Cambria Math" panose="02040503050406030204" pitchFamily="18" charset="0"/>
                          <a:ea typeface="Aptos" panose="020B0004020202020204" pitchFamily="34" charset="0"/>
                          <a:cs typeface="Arial" panose="020B0604020202020204" pitchFamily="34" charset="0"/>
                        </a:rPr>
                        <m:t>=</m:t>
                      </m:r>
                      <m:r>
                        <a:rPr lang="en-AU" sz="3600" i="1" kern="100">
                          <a:effectLst/>
                          <a:latin typeface="Cambria Math" panose="02040503050406030204" pitchFamily="18" charset="0"/>
                          <a:ea typeface="Aptos" panose="020B0004020202020204" pitchFamily="34" charset="0"/>
                          <a:cs typeface="Arial" panose="020B0604020202020204" pitchFamily="34" charset="0"/>
                        </a:rPr>
                        <m:t>𝐴h</m:t>
                      </m:r>
                    </m:oMath>
                  </m:oMathPara>
                </a14:m>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a:lnSpc>
                    <a:spcPct val="150000"/>
                  </a:lnSpc>
                  <a:buNone/>
                </a:pPr>
                <a14:m>
                  <m:oMathPara xmlns:m="http://schemas.openxmlformats.org/officeDocument/2006/math">
                    <m:oMathParaPr>
                      <m:jc m:val="left"/>
                    </m:oMathParaPr>
                    <m:oMath xmlns:m="http://schemas.openxmlformats.org/officeDocument/2006/math">
                      <m:sSub>
                        <m:sSubPr>
                          <m:ctrlPr>
                            <a:rPr lang="en-AU" sz="3600" i="1" kern="100" smtClean="0">
                              <a:solidFill>
                                <a:srgbClr val="FF0000"/>
                              </a:solidFill>
                              <a:effectLst/>
                              <a:latin typeface="Cambria Math" panose="02040503050406030204" pitchFamily="18" charset="0"/>
                              <a:ea typeface="Aptos" panose="020B0004020202020204" pitchFamily="34" charset="0"/>
                              <a:cs typeface="Arial" panose="020B0604020202020204" pitchFamily="34" charset="0"/>
                            </a:rPr>
                          </m:ctrlPr>
                        </m:sSubPr>
                        <m:e>
                          <m:r>
                            <a:rPr lang="en-AU" sz="3600" i="1" kern="100">
                              <a:solidFill>
                                <a:srgbClr val="FF0000"/>
                              </a:solidFill>
                              <a:effectLst/>
                              <a:latin typeface="Cambria Math" panose="02040503050406030204" pitchFamily="18" charset="0"/>
                              <a:ea typeface="Aptos" panose="020B0004020202020204" pitchFamily="34" charset="0"/>
                              <a:cs typeface="Arial" panose="020B0604020202020204" pitchFamily="34" charset="0"/>
                            </a:rPr>
                            <m:t>𝑉</m:t>
                          </m:r>
                        </m:e>
                        <m:sub>
                          <m:r>
                            <a:rPr lang="en-AU" sz="3600" i="1" kern="100">
                              <a:solidFill>
                                <a:srgbClr val="FF0000"/>
                              </a:solidFill>
                              <a:effectLst/>
                              <a:latin typeface="Cambria Math" panose="02040503050406030204" pitchFamily="18" charset="0"/>
                              <a:ea typeface="Aptos" panose="020B0004020202020204" pitchFamily="34" charset="0"/>
                              <a:cs typeface="Arial" panose="020B0604020202020204" pitchFamily="34" charset="0"/>
                            </a:rPr>
                            <m:t>1</m:t>
                          </m:r>
                        </m:sub>
                      </m:sSub>
                      <m:r>
                        <a:rPr lang="en-AU" sz="3600" i="1" kern="100">
                          <a:effectLst/>
                          <a:latin typeface="Cambria Math" panose="02040503050406030204" pitchFamily="18" charset="0"/>
                          <a:ea typeface="Aptos" panose="020B0004020202020204" pitchFamily="34" charset="0"/>
                          <a:cs typeface="Arial" panose="020B0604020202020204" pitchFamily="34" charset="0"/>
                        </a:rPr>
                        <m:t>=(</m:t>
                      </m:r>
                      <m:r>
                        <a:rPr lang="en-AU" sz="3600" i="1" kern="100">
                          <a:effectLst/>
                          <a:latin typeface="Cambria Math" panose="02040503050406030204" pitchFamily="18" charset="0"/>
                          <a:ea typeface="Aptos" panose="020B0004020202020204" pitchFamily="34" charset="0"/>
                          <a:cs typeface="Arial" panose="020B0604020202020204" pitchFamily="34" charset="0"/>
                        </a:rPr>
                        <m:t>𝐿</m:t>
                      </m:r>
                      <m:r>
                        <a:rPr lang="en-AU" sz="3600" i="1" kern="100">
                          <a:effectLst/>
                          <a:latin typeface="Cambria Math" panose="02040503050406030204" pitchFamily="18" charset="0"/>
                          <a:ea typeface="Aptos" panose="020B0004020202020204" pitchFamily="34" charset="0"/>
                          <a:cs typeface="Arial" panose="020B0604020202020204" pitchFamily="34" charset="0"/>
                        </a:rPr>
                        <m:t>×</m:t>
                      </m:r>
                      <m:r>
                        <a:rPr lang="en-AU" sz="3600" i="1" kern="100">
                          <a:effectLst/>
                          <a:latin typeface="Cambria Math" panose="02040503050406030204" pitchFamily="18" charset="0"/>
                          <a:ea typeface="Aptos" panose="020B0004020202020204" pitchFamily="34" charset="0"/>
                          <a:cs typeface="Arial" panose="020B0604020202020204" pitchFamily="34" charset="0"/>
                        </a:rPr>
                        <m:t>𝑊</m:t>
                      </m:r>
                      <m:r>
                        <a:rPr lang="en-AU" sz="3600" i="1" kern="100">
                          <a:effectLst/>
                          <a:latin typeface="Cambria Math" panose="02040503050406030204" pitchFamily="18" charset="0"/>
                          <a:ea typeface="Aptos" panose="020B0004020202020204" pitchFamily="34" charset="0"/>
                          <a:cs typeface="Arial" panose="020B0604020202020204" pitchFamily="34" charset="0"/>
                        </a:rPr>
                        <m:t>)×</m:t>
                      </m:r>
                      <m:r>
                        <a:rPr lang="en-AU" sz="3600" i="1" kern="100">
                          <a:effectLst/>
                          <a:latin typeface="Cambria Math" panose="02040503050406030204" pitchFamily="18" charset="0"/>
                          <a:ea typeface="Aptos" panose="020B0004020202020204" pitchFamily="34" charset="0"/>
                          <a:cs typeface="Arial" panose="020B0604020202020204" pitchFamily="34" charset="0"/>
                        </a:rPr>
                        <m:t>h</m:t>
                      </m:r>
                    </m:oMath>
                  </m:oMathPara>
                </a14:m>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a:lnSpc>
                    <a:spcPct val="150000"/>
                  </a:lnSpc>
                  <a:buNone/>
                </a:pPr>
                <a14:m>
                  <m:oMath xmlns:m="http://schemas.openxmlformats.org/officeDocument/2006/math">
                    <m:sSub>
                      <m:sSubPr>
                        <m:ctrlPr>
                          <a:rPr lang="en-AU" sz="3600" i="1" kern="100" smtClean="0">
                            <a:solidFill>
                              <a:srgbClr val="FF0000"/>
                            </a:solidFill>
                            <a:effectLst/>
                            <a:latin typeface="Cambria Math" panose="02040503050406030204" pitchFamily="18" charset="0"/>
                            <a:ea typeface="Aptos" panose="020B0004020202020204" pitchFamily="34" charset="0"/>
                            <a:cs typeface="Arial" panose="020B0604020202020204" pitchFamily="34" charset="0"/>
                          </a:rPr>
                        </m:ctrlPr>
                      </m:sSubPr>
                      <m:e>
                        <m:r>
                          <a:rPr lang="en-AU" sz="3600" i="1" kern="100">
                            <a:solidFill>
                              <a:srgbClr val="FF0000"/>
                            </a:solidFill>
                            <a:effectLst/>
                            <a:latin typeface="Cambria Math" panose="02040503050406030204" pitchFamily="18" charset="0"/>
                            <a:ea typeface="Aptos" panose="020B0004020202020204" pitchFamily="34" charset="0"/>
                            <a:cs typeface="Arial" panose="020B0604020202020204" pitchFamily="34" charset="0"/>
                          </a:rPr>
                          <m:t>𝑉</m:t>
                        </m:r>
                      </m:e>
                      <m:sub>
                        <m:r>
                          <a:rPr lang="en-AU" sz="3600" i="1" kern="100">
                            <a:solidFill>
                              <a:srgbClr val="FF0000"/>
                            </a:solidFill>
                            <a:effectLst/>
                            <a:latin typeface="Cambria Math" panose="02040503050406030204" pitchFamily="18" charset="0"/>
                            <a:ea typeface="Aptos" panose="020B0004020202020204" pitchFamily="34" charset="0"/>
                            <a:cs typeface="Arial" panose="020B0604020202020204" pitchFamily="34" charset="0"/>
                          </a:rPr>
                          <m:t>1</m:t>
                        </m:r>
                      </m:sub>
                    </m:sSub>
                    <m:r>
                      <a:rPr lang="en-AU" sz="3600" i="1" kern="100">
                        <a:effectLst/>
                        <a:latin typeface="Cambria Math" panose="02040503050406030204" pitchFamily="18" charset="0"/>
                        <a:ea typeface="Aptos" panose="020B0004020202020204" pitchFamily="34" charset="0"/>
                        <a:cs typeface="Arial" panose="020B0604020202020204" pitchFamily="34" charset="0"/>
                      </a:rPr>
                      <m:t>=(15×28)×0.02  </m:t>
                    </m:r>
                  </m:oMath>
                </a14:m>
                <a:r>
                  <a:rPr lang="en-AU" sz="3600" kern="100" dirty="0">
                    <a:effectLst/>
                    <a:latin typeface="Arial" panose="020B0604020202020204" pitchFamily="34" charset="0"/>
                    <a:ea typeface="Times New Roman" panose="02020603050405020304" pitchFamily="18" charset="0"/>
                    <a:cs typeface="Times New Roman" panose="02020603050405020304" pitchFamily="18" charset="0"/>
                  </a:rPr>
                  <a:t>  </a:t>
                </a:r>
                <a:r>
                  <a:rPr lang="en-AU" sz="3600" kern="100" dirty="0">
                    <a:solidFill>
                      <a:srgbClr val="A6A6A6"/>
                    </a:solidFill>
                    <a:effectLst/>
                    <a:latin typeface="Arial" panose="020B0604020202020204" pitchFamily="34" charset="0"/>
                    <a:ea typeface="Times New Roman" panose="02020603050405020304" pitchFamily="18" charset="0"/>
                    <a:cs typeface="Arial" panose="020B0604020202020204" pitchFamily="34" charset="0"/>
                    <a:sym typeface="Symbol" pitchFamily="2" charset="2"/>
                  </a:rPr>
                  <a:t></a:t>
                </a:r>
                <a:r>
                  <a:rPr lang="en-AU" sz="3600" kern="100" dirty="0">
                    <a:solidFill>
                      <a:srgbClr val="A6A6A6"/>
                    </a:solidFill>
                    <a:effectLst/>
                    <a:latin typeface="Arial" panose="020B0604020202020204" pitchFamily="34" charset="0"/>
                    <a:ea typeface="Times New Roman" panose="02020603050405020304" pitchFamily="18" charset="0"/>
                    <a:cs typeface="Times New Roman" panose="02020603050405020304" pitchFamily="18" charset="0"/>
                  </a:rPr>
                  <a:t> Convert the 20mm to 0.02m</a:t>
                </a:r>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a:lnSpc>
                    <a:spcPct val="150000"/>
                  </a:lnSpc>
                  <a:buNone/>
                </a:pPr>
                <a14:m>
                  <m:oMath xmlns:m="http://schemas.openxmlformats.org/officeDocument/2006/math">
                    <m:sSub>
                      <m:sSubPr>
                        <m:ctrlPr>
                          <a:rPr lang="en-AU" sz="3600" b="1" i="1" kern="100" smtClean="0">
                            <a:solidFill>
                              <a:srgbClr val="FF0000"/>
                            </a:solidFill>
                            <a:effectLst/>
                            <a:latin typeface="Cambria Math" panose="02040503050406030204" pitchFamily="18" charset="0"/>
                            <a:ea typeface="Aptos" panose="020B0004020202020204" pitchFamily="34" charset="0"/>
                            <a:cs typeface="Arial" panose="020B0604020202020204" pitchFamily="34" charset="0"/>
                          </a:rPr>
                        </m:ctrlPr>
                      </m:sSubPr>
                      <m:e>
                        <m:r>
                          <a:rPr lang="en-AU" sz="3600" b="1" i="1" kern="100">
                            <a:solidFill>
                              <a:srgbClr val="FF0000"/>
                            </a:solidFill>
                            <a:effectLst/>
                            <a:latin typeface="Cambria Math" panose="02040503050406030204" pitchFamily="18" charset="0"/>
                            <a:ea typeface="Aptos" panose="020B0004020202020204" pitchFamily="34" charset="0"/>
                            <a:cs typeface="Arial" panose="020B0604020202020204" pitchFamily="34" charset="0"/>
                          </a:rPr>
                          <m:t>𝑽</m:t>
                        </m:r>
                      </m:e>
                      <m:sub>
                        <m:r>
                          <a:rPr lang="en-AU" sz="3600" b="1" i="1" kern="100">
                            <a:solidFill>
                              <a:srgbClr val="FF0000"/>
                            </a:solidFill>
                            <a:effectLst/>
                            <a:latin typeface="Cambria Math" panose="02040503050406030204" pitchFamily="18" charset="0"/>
                            <a:ea typeface="Aptos" panose="020B0004020202020204" pitchFamily="34" charset="0"/>
                            <a:cs typeface="Arial" panose="020B0604020202020204" pitchFamily="34" charset="0"/>
                          </a:rPr>
                          <m:t>𝟏</m:t>
                        </m:r>
                      </m:sub>
                    </m:sSub>
                    <m:r>
                      <a:rPr lang="en-AU" sz="3600" b="1" i="1" kern="100">
                        <a:effectLst/>
                        <a:latin typeface="Cambria Math" panose="02040503050406030204" pitchFamily="18" charset="0"/>
                        <a:ea typeface="Aptos" panose="020B0004020202020204" pitchFamily="34" charset="0"/>
                        <a:cs typeface="Arial" panose="020B0604020202020204" pitchFamily="34" charset="0"/>
                      </a:rPr>
                      <m:t>=</m:t>
                    </m:r>
                    <m:r>
                      <a:rPr lang="en-AU" sz="3600" b="1" i="1" kern="100">
                        <a:effectLst/>
                        <a:latin typeface="Cambria Math" panose="02040503050406030204" pitchFamily="18" charset="0"/>
                        <a:ea typeface="Aptos" panose="020B0004020202020204" pitchFamily="34" charset="0"/>
                        <a:cs typeface="Arial" panose="020B0604020202020204" pitchFamily="34" charset="0"/>
                      </a:rPr>
                      <m:t>𝟖</m:t>
                    </m:r>
                    <m:r>
                      <a:rPr lang="en-AU" sz="3600" b="1" i="1" kern="100">
                        <a:effectLst/>
                        <a:latin typeface="Cambria Math" panose="02040503050406030204" pitchFamily="18" charset="0"/>
                        <a:ea typeface="Aptos" panose="020B0004020202020204" pitchFamily="34" charset="0"/>
                        <a:cs typeface="Arial" panose="020B0604020202020204" pitchFamily="34" charset="0"/>
                      </a:rPr>
                      <m:t>.</m:t>
                    </m:r>
                    <m:r>
                      <a:rPr lang="en-AU" sz="3600" b="1" i="1" kern="100">
                        <a:effectLst/>
                        <a:latin typeface="Cambria Math" panose="02040503050406030204" pitchFamily="18" charset="0"/>
                        <a:ea typeface="Aptos" panose="020B0004020202020204" pitchFamily="34" charset="0"/>
                        <a:cs typeface="Arial" panose="020B0604020202020204" pitchFamily="34" charset="0"/>
                      </a:rPr>
                      <m:t>𝟒</m:t>
                    </m:r>
                    <m:sSup>
                      <m:sSupPr>
                        <m:ctrlPr>
                          <a:rPr lang="en-AU" sz="3600" b="1" i="1" kern="100">
                            <a:effectLst/>
                            <a:latin typeface="Cambria Math" panose="02040503050406030204" pitchFamily="18" charset="0"/>
                            <a:ea typeface="Aptos" panose="020B0004020202020204" pitchFamily="34" charset="0"/>
                            <a:cs typeface="Arial" panose="020B0604020202020204" pitchFamily="34" charset="0"/>
                          </a:rPr>
                        </m:ctrlPr>
                      </m:sSupPr>
                      <m:e>
                        <m:r>
                          <a:rPr lang="en-AU" sz="3600" b="1" i="1" kern="100">
                            <a:effectLst/>
                            <a:latin typeface="Cambria Math" panose="02040503050406030204" pitchFamily="18" charset="0"/>
                            <a:ea typeface="Aptos" panose="020B0004020202020204" pitchFamily="34" charset="0"/>
                            <a:cs typeface="Arial" panose="020B0604020202020204" pitchFamily="34" charset="0"/>
                          </a:rPr>
                          <m:t>𝒎</m:t>
                        </m:r>
                      </m:e>
                      <m:sup>
                        <m:r>
                          <a:rPr lang="en-AU" sz="3600" b="1" i="1" kern="100">
                            <a:effectLst/>
                            <a:latin typeface="Cambria Math" panose="02040503050406030204" pitchFamily="18" charset="0"/>
                            <a:ea typeface="Aptos" panose="020B0004020202020204" pitchFamily="34" charset="0"/>
                            <a:cs typeface="Arial" panose="020B0604020202020204" pitchFamily="34" charset="0"/>
                          </a:rPr>
                          <m:t>𝟑</m:t>
                        </m:r>
                      </m:sup>
                    </m:sSup>
                    <m:r>
                      <a:rPr lang="en-AU" sz="3600" b="1" i="1" kern="100">
                        <a:effectLst/>
                        <a:latin typeface="Cambria Math" panose="02040503050406030204" pitchFamily="18" charset="0"/>
                        <a:ea typeface="Aptos" panose="020B0004020202020204" pitchFamily="34" charset="0"/>
                        <a:cs typeface="Arial" panose="020B0604020202020204" pitchFamily="34" charset="0"/>
                      </a:rPr>
                      <m:t>  </m:t>
                    </m:r>
                  </m:oMath>
                </a14:m>
                <a:r>
                  <a:rPr lang="en-AU" sz="3600" b="1"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p:txBody>
          </p:sp>
        </mc:Choice>
        <mc:Fallback xmlns="">
          <p:sp>
            <p:nvSpPr>
              <p:cNvPr id="13" name="TextBox 12">
                <a:extLst>
                  <a:ext uri="{FF2B5EF4-FFF2-40B4-BE49-F238E27FC236}">
                    <a16:creationId xmlns:a16="http://schemas.microsoft.com/office/drawing/2014/main" id="{C0831771-DAD6-7541-8C42-376B50AE8D60}"/>
                  </a:ext>
                </a:extLst>
              </p:cNvPr>
              <p:cNvSpPr txBox="1">
                <a:spLocks noRot="1" noChangeAspect="1" noMove="1" noResize="1" noEditPoints="1" noAdjustHandles="1" noChangeArrowheads="1" noChangeShapeType="1" noTextEdit="1"/>
              </p:cNvSpPr>
              <p:nvPr/>
            </p:nvSpPr>
            <p:spPr>
              <a:xfrm>
                <a:off x="3982512" y="5288997"/>
                <a:ext cx="13269809" cy="3345147"/>
              </a:xfrm>
              <a:prstGeom prst="rect">
                <a:avLst/>
              </a:prstGeom>
              <a:blipFill>
                <a:blip r:embed="rId7"/>
                <a:stretch>
                  <a:fillRect b="-4167"/>
                </a:stretch>
              </a:blipFill>
            </p:spPr>
            <p:txBody>
              <a:bodyPr/>
              <a:lstStyle/>
              <a:p>
                <a:r>
                  <a:rPr lang="en-US">
                    <a:noFill/>
                  </a:rPr>
                  <a:t> </a:t>
                </a:r>
              </a:p>
            </p:txBody>
          </p:sp>
        </mc:Fallback>
      </mc:AlternateContent>
    </p:spTree>
    <p:extLst>
      <p:ext uri="{BB962C8B-B14F-4D97-AF65-F5344CB8AC3E}">
        <p14:creationId xmlns:p14="http://schemas.microsoft.com/office/powerpoint/2010/main" val="243945799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5D0AC9-7A6B-6E07-69B3-5BC3E84B2E93}"/>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6FA29BE5-2070-574D-27A3-2F4BB2D05A40}"/>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06798377-9917-4FE4-B149-A636E086C1E3}"/>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570E3F41-F92C-179E-7C51-F25821DD344D}"/>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021F6D23-BB32-3BB7-192C-E69C525B467B}"/>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731A280C-635E-4506-ABB0-EDFD36E8EFD7}"/>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667BF786-50CA-FABD-F190-8BCC265F4398}"/>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37323503-C36A-0B96-241F-2E399F3A29C8}"/>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22</a:t>
            </a:r>
          </a:p>
        </p:txBody>
      </p:sp>
      <p:sp>
        <p:nvSpPr>
          <p:cNvPr id="17" name="Freeform 5">
            <a:extLst>
              <a:ext uri="{FF2B5EF4-FFF2-40B4-BE49-F238E27FC236}">
                <a16:creationId xmlns:a16="http://schemas.microsoft.com/office/drawing/2014/main" id="{63DD3A4F-2493-B5CA-1B07-4DC91D5C4FA6}"/>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AA3D6E89-475D-0025-5E04-BD845C7EF128}"/>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VOLUME USING FORMULAS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1" name="TextBox 10">
            <a:extLst>
              <a:ext uri="{FF2B5EF4-FFF2-40B4-BE49-F238E27FC236}">
                <a16:creationId xmlns:a16="http://schemas.microsoft.com/office/drawing/2014/main" id="{8CDFD703-56D5-74EF-B167-97D27F54668F}"/>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Worked </a:t>
            </a: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example.</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2" name="Picture 11" descr="A black and white logo of a person reading a book&#10;&#10;AI-generated content may be incorrect.">
            <a:extLst>
              <a:ext uri="{FF2B5EF4-FFF2-40B4-BE49-F238E27FC236}">
                <a16:creationId xmlns:a16="http://schemas.microsoft.com/office/drawing/2014/main" id="{1DB0B953-F0F5-38F6-2689-3202A72DA755}"/>
              </a:ext>
            </a:extLst>
          </p:cNvPr>
          <p:cNvPicPr>
            <a:picLocks noChangeAspect="1"/>
          </p:cNvPicPr>
          <p:nvPr/>
        </p:nvPicPr>
        <p:blipFill>
          <a:blip r:embed="rId3"/>
          <a:stretch>
            <a:fillRect/>
          </a:stretch>
        </p:blipFill>
        <p:spPr>
          <a:xfrm>
            <a:off x="16535400" y="76517"/>
            <a:ext cx="1714183" cy="1714183"/>
          </a:xfrm>
          <a:prstGeom prst="rect">
            <a:avLst/>
          </a:prstGeom>
        </p:spPr>
      </p:pic>
      <p:pic>
        <p:nvPicPr>
          <p:cNvPr id="15" name="Picture 14" descr="A basketball hoop with a net&#10;&#10;AI-generated content may be incorrect.">
            <a:extLst>
              <a:ext uri="{FF2B5EF4-FFF2-40B4-BE49-F238E27FC236}">
                <a16:creationId xmlns:a16="http://schemas.microsoft.com/office/drawing/2014/main" id="{4A609AB9-9140-50FF-D035-656EFDB6B8B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992600" y="8408231"/>
            <a:ext cx="1208137" cy="1840669"/>
          </a:xfrm>
          <a:prstGeom prst="rect">
            <a:avLst/>
          </a:prstGeom>
        </p:spPr>
      </p:pic>
      <p:pic>
        <p:nvPicPr>
          <p:cNvPr id="18" name="Picture 17" descr="A diagram of a rectangular object with a circle and a circle&#10;&#10;AI-generated content may be incorrect.">
            <a:extLst>
              <a:ext uri="{FF2B5EF4-FFF2-40B4-BE49-F238E27FC236}">
                <a16:creationId xmlns:a16="http://schemas.microsoft.com/office/drawing/2014/main" id="{B117C550-2C2B-111C-59DE-D8CA38F943F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934416" y="521613"/>
            <a:ext cx="4800600" cy="3670459"/>
          </a:xfrm>
          <a:prstGeom prst="rect">
            <a:avLst/>
          </a:prstGeom>
        </p:spPr>
      </p:pic>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6261F735-FBC1-6485-87D6-E2041D633393}"/>
                  </a:ext>
                </a:extLst>
              </p:cNvPr>
              <p:cNvSpPr txBox="1"/>
              <p:nvPr/>
            </p:nvSpPr>
            <p:spPr>
              <a:xfrm>
                <a:off x="2200618" y="1585248"/>
                <a:ext cx="9253330" cy="2482603"/>
              </a:xfrm>
              <a:prstGeom prst="rect">
                <a:avLst/>
              </a:prstGeom>
              <a:noFill/>
            </p:spPr>
            <p:txBody>
              <a:bodyPr wrap="square">
                <a:spAutoFit/>
              </a:bodyPr>
              <a:lstStyle/>
              <a:p>
                <a:pPr lvl="0">
                  <a:lnSpc>
                    <a:spcPct val="150000"/>
                  </a:lnSpc>
                </a:pPr>
                <a:r>
                  <a:rPr lang="en-AU" sz="3600" kern="100" dirty="0">
                    <a:effectLst/>
                    <a:latin typeface="Arial" panose="020B0604020202020204" pitchFamily="34" charset="0"/>
                    <a:ea typeface="Aptos" panose="020B0004020202020204" pitchFamily="34" charset="0"/>
                    <a:cs typeface="Arial" panose="020B0604020202020204" pitchFamily="34" charset="0"/>
                  </a:rPr>
                  <a:t>Find the volume of both shapes.</a:t>
                </a:r>
              </a:p>
              <a:p>
                <a:pPr marL="914400">
                  <a:lnSpc>
                    <a:spcPct val="150000"/>
                  </a:lnSpc>
                  <a:buNone/>
                </a:pPr>
                <a14:m>
                  <m:oMath xmlns:m="http://schemas.openxmlformats.org/officeDocument/2006/math">
                    <m:sSub>
                      <m:sSubPr>
                        <m:ctrlPr>
                          <a:rPr lang="en-AU" sz="3600" i="1" kern="100" smtClean="0">
                            <a:solidFill>
                              <a:srgbClr val="FF0000"/>
                            </a:solidFill>
                            <a:effectLst/>
                            <a:latin typeface="Cambria Math" panose="02040503050406030204" pitchFamily="18" charset="0"/>
                            <a:ea typeface="Aptos" panose="020B0004020202020204" pitchFamily="34" charset="0"/>
                            <a:cs typeface="Arial" panose="020B0604020202020204" pitchFamily="34" charset="0"/>
                          </a:rPr>
                        </m:ctrlPr>
                      </m:sSubPr>
                      <m:e>
                        <m:r>
                          <a:rPr lang="en-AU" sz="3600" i="1" kern="100">
                            <a:solidFill>
                              <a:srgbClr val="FF0000"/>
                            </a:solidFill>
                            <a:effectLst/>
                            <a:latin typeface="Cambria Math" panose="02040503050406030204" pitchFamily="18" charset="0"/>
                            <a:ea typeface="Aptos" panose="020B0004020202020204" pitchFamily="34" charset="0"/>
                            <a:cs typeface="Arial" panose="020B0604020202020204" pitchFamily="34" charset="0"/>
                          </a:rPr>
                          <m:t>𝑉</m:t>
                        </m:r>
                      </m:e>
                      <m:sub>
                        <m:r>
                          <a:rPr lang="en-AU" sz="3600" i="1" kern="100">
                            <a:solidFill>
                              <a:srgbClr val="FF0000"/>
                            </a:solidFill>
                            <a:effectLst/>
                            <a:latin typeface="Cambria Math" panose="02040503050406030204" pitchFamily="18" charset="0"/>
                            <a:ea typeface="Aptos" panose="020B0004020202020204" pitchFamily="34" charset="0"/>
                            <a:cs typeface="Arial" panose="020B0604020202020204" pitchFamily="34" charset="0"/>
                          </a:rPr>
                          <m:t>1</m:t>
                        </m:r>
                      </m:sub>
                    </m:sSub>
                  </m:oMath>
                </a14:m>
                <a:r>
                  <a:rPr lang="en-AU" sz="3600" kern="1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 </a:t>
                </a:r>
                <a:r>
                  <a:rPr lang="en-AU" sz="3600" kern="100" dirty="0">
                    <a:effectLst/>
                    <a:latin typeface="Arial" panose="020B0604020202020204" pitchFamily="34" charset="0"/>
                    <a:ea typeface="Times New Roman" panose="02020603050405020304" pitchFamily="18" charset="0"/>
                    <a:cs typeface="Arial" panose="020B0604020202020204" pitchFamily="34" charset="0"/>
                  </a:rPr>
                  <a:t>= volume of rectangular prism</a:t>
                </a:r>
                <a:endParaRPr lang="en-AU" sz="3600" kern="100" dirty="0">
                  <a:effectLst/>
                  <a:latin typeface="Arial" panose="020B0604020202020204" pitchFamily="34" charset="0"/>
                  <a:ea typeface="Aptos" panose="020B0004020202020204" pitchFamily="34" charset="0"/>
                  <a:cs typeface="Arial" panose="020B0604020202020204" pitchFamily="34" charset="0"/>
                </a:endParaRPr>
              </a:p>
              <a:p>
                <a:pPr marL="914400">
                  <a:lnSpc>
                    <a:spcPct val="150000"/>
                  </a:lnSpc>
                  <a:buNone/>
                </a:pPr>
                <a14:m>
                  <m:oMath xmlns:m="http://schemas.openxmlformats.org/officeDocument/2006/math">
                    <m:sSub>
                      <m:sSubPr>
                        <m:ctrlPr>
                          <a:rPr lang="en-AU" sz="3600" i="1" kern="100" smtClean="0">
                            <a:solidFill>
                              <a:srgbClr val="0070C0"/>
                            </a:solidFill>
                            <a:effectLst/>
                            <a:latin typeface="Cambria Math" panose="02040503050406030204" pitchFamily="18" charset="0"/>
                            <a:ea typeface="Aptos" panose="020B0004020202020204" pitchFamily="34" charset="0"/>
                            <a:cs typeface="Arial" panose="020B0604020202020204" pitchFamily="34" charset="0"/>
                          </a:rPr>
                        </m:ctrlPr>
                      </m:sSubPr>
                      <m:e>
                        <m:r>
                          <a:rPr lang="en-AU" sz="3600" i="1" kern="100">
                            <a:solidFill>
                              <a:srgbClr val="0070C0"/>
                            </a:solidFill>
                            <a:effectLst/>
                            <a:latin typeface="Cambria Math" panose="02040503050406030204" pitchFamily="18" charset="0"/>
                            <a:ea typeface="Aptos" panose="020B0004020202020204" pitchFamily="34" charset="0"/>
                            <a:cs typeface="Arial" panose="020B0604020202020204" pitchFamily="34" charset="0"/>
                          </a:rPr>
                          <m:t>𝑉</m:t>
                        </m:r>
                      </m:e>
                      <m:sub>
                        <m:r>
                          <a:rPr lang="en-AU" sz="3600" i="1" kern="100">
                            <a:solidFill>
                              <a:srgbClr val="0070C0"/>
                            </a:solidFill>
                            <a:effectLst/>
                            <a:latin typeface="Cambria Math" panose="02040503050406030204" pitchFamily="18" charset="0"/>
                            <a:ea typeface="Aptos" panose="020B0004020202020204" pitchFamily="34" charset="0"/>
                            <a:cs typeface="Arial" panose="020B0604020202020204" pitchFamily="34" charset="0"/>
                          </a:rPr>
                          <m:t>2</m:t>
                        </m:r>
                      </m:sub>
                    </m:sSub>
                  </m:oMath>
                </a14:m>
                <a:r>
                  <a:rPr lang="en-AU" sz="3600" kern="100"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a:t>
                </a:r>
                <a:r>
                  <a:rPr lang="en-AU" sz="3600" kern="100" dirty="0">
                    <a:effectLst/>
                    <a:latin typeface="Arial" panose="020B0604020202020204" pitchFamily="34" charset="0"/>
                    <a:ea typeface="Times New Roman" panose="02020603050405020304" pitchFamily="18" charset="0"/>
                    <a:cs typeface="Arial" panose="020B0604020202020204" pitchFamily="34" charset="0"/>
                  </a:rPr>
                  <a:t>= volume of semi-circle prism</a:t>
                </a:r>
                <a:endParaRPr lang="en-AU" sz="3600" kern="100" dirty="0">
                  <a:effectLst/>
                  <a:latin typeface="Arial" panose="020B0604020202020204" pitchFamily="34" charset="0"/>
                  <a:ea typeface="Aptos" panose="020B0004020202020204" pitchFamily="34" charset="0"/>
                  <a:cs typeface="Arial" panose="020B0604020202020204" pitchFamily="34" charset="0"/>
                </a:endParaRPr>
              </a:p>
            </p:txBody>
          </p:sp>
        </mc:Choice>
        <mc:Fallback xmlns="">
          <p:sp>
            <p:nvSpPr>
              <p:cNvPr id="7" name="TextBox 6">
                <a:extLst>
                  <a:ext uri="{FF2B5EF4-FFF2-40B4-BE49-F238E27FC236}">
                    <a16:creationId xmlns:a16="http://schemas.microsoft.com/office/drawing/2014/main" id="{6261F735-FBC1-6485-87D6-E2041D633393}"/>
                  </a:ext>
                </a:extLst>
              </p:cNvPr>
              <p:cNvSpPr txBox="1">
                <a:spLocks noRot="1" noChangeAspect="1" noMove="1" noResize="1" noEditPoints="1" noAdjustHandles="1" noChangeArrowheads="1" noChangeShapeType="1" noTextEdit="1"/>
              </p:cNvSpPr>
              <p:nvPr/>
            </p:nvSpPr>
            <p:spPr>
              <a:xfrm>
                <a:off x="2200618" y="1585248"/>
                <a:ext cx="9253330" cy="2482603"/>
              </a:xfrm>
              <a:prstGeom prst="rect">
                <a:avLst/>
              </a:prstGeom>
              <a:blipFill>
                <a:blip r:embed="rId6"/>
                <a:stretch>
                  <a:fillRect l="-2058" b="-761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FD2A41FD-4334-E6EF-8114-18582BDA2590}"/>
                  </a:ext>
                </a:extLst>
              </p:cNvPr>
              <p:cNvSpPr txBox="1"/>
              <p:nvPr/>
            </p:nvSpPr>
            <p:spPr>
              <a:xfrm>
                <a:off x="4517335" y="4824820"/>
                <a:ext cx="9253330" cy="4884671"/>
              </a:xfrm>
              <a:prstGeom prst="rect">
                <a:avLst/>
              </a:prstGeom>
              <a:noFill/>
            </p:spPr>
            <p:txBody>
              <a:bodyPr wrap="square">
                <a:spAutoFit/>
              </a:bodyPr>
              <a:lstStyle/>
              <a:p>
                <a:pPr marL="457200">
                  <a:lnSpc>
                    <a:spcPct val="150000"/>
                  </a:lnSpc>
                  <a:buNone/>
                </a:pPr>
                <a14:m>
                  <m:oMathPara xmlns:m="http://schemas.openxmlformats.org/officeDocument/2006/math">
                    <m:oMathParaPr>
                      <m:jc m:val="left"/>
                    </m:oMathParaPr>
                    <m:oMath xmlns:m="http://schemas.openxmlformats.org/officeDocument/2006/math">
                      <m:sSub>
                        <m:sSubPr>
                          <m:ctrlPr>
                            <a:rPr lang="en-AU" sz="3600" i="1" kern="100" smtClean="0">
                              <a:solidFill>
                                <a:srgbClr val="0070C0"/>
                              </a:solidFill>
                              <a:effectLst/>
                              <a:latin typeface="Cambria Math" panose="02040503050406030204" pitchFamily="18" charset="0"/>
                              <a:ea typeface="Aptos" panose="020B0004020202020204" pitchFamily="34" charset="0"/>
                              <a:cs typeface="Arial" panose="020B0604020202020204" pitchFamily="34" charset="0"/>
                            </a:rPr>
                          </m:ctrlPr>
                        </m:sSubPr>
                        <m:e>
                          <m:r>
                            <a:rPr lang="en-AU" sz="3600" i="1" kern="100">
                              <a:solidFill>
                                <a:srgbClr val="0070C0"/>
                              </a:solidFill>
                              <a:effectLst/>
                              <a:latin typeface="Cambria Math" panose="02040503050406030204" pitchFamily="18" charset="0"/>
                              <a:ea typeface="Aptos" panose="020B0004020202020204" pitchFamily="34" charset="0"/>
                              <a:cs typeface="Arial" panose="020B0604020202020204" pitchFamily="34" charset="0"/>
                            </a:rPr>
                            <m:t>𝑉</m:t>
                          </m:r>
                        </m:e>
                        <m:sub>
                          <m:r>
                            <a:rPr lang="en-AU" sz="3600" i="1" kern="100">
                              <a:solidFill>
                                <a:srgbClr val="0070C0"/>
                              </a:solidFill>
                              <a:effectLst/>
                              <a:latin typeface="Cambria Math" panose="02040503050406030204" pitchFamily="18" charset="0"/>
                              <a:ea typeface="Aptos" panose="020B0004020202020204" pitchFamily="34" charset="0"/>
                              <a:cs typeface="Arial" panose="020B0604020202020204" pitchFamily="34" charset="0"/>
                            </a:rPr>
                            <m:t>2</m:t>
                          </m:r>
                        </m:sub>
                      </m:sSub>
                      <m:r>
                        <a:rPr lang="en-AU" sz="3600" i="1" kern="100">
                          <a:effectLst/>
                          <a:latin typeface="Cambria Math" panose="02040503050406030204" pitchFamily="18" charset="0"/>
                          <a:ea typeface="Aptos" panose="020B0004020202020204" pitchFamily="34" charset="0"/>
                          <a:cs typeface="Arial" panose="020B0604020202020204" pitchFamily="34" charset="0"/>
                        </a:rPr>
                        <m:t>=</m:t>
                      </m:r>
                      <m:r>
                        <a:rPr lang="en-AU" sz="3600" i="1" kern="100">
                          <a:effectLst/>
                          <a:latin typeface="Cambria Math" panose="02040503050406030204" pitchFamily="18" charset="0"/>
                          <a:ea typeface="Aptos" panose="020B0004020202020204" pitchFamily="34" charset="0"/>
                          <a:cs typeface="Arial" panose="020B0604020202020204" pitchFamily="34" charset="0"/>
                        </a:rPr>
                        <m:t>𝐴h</m:t>
                      </m:r>
                    </m:oMath>
                  </m:oMathPara>
                </a14:m>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a:lnSpc>
                    <a:spcPct val="150000"/>
                  </a:lnSpc>
                  <a:buNone/>
                </a:pPr>
                <a14:m>
                  <m:oMathPara xmlns:m="http://schemas.openxmlformats.org/officeDocument/2006/math">
                    <m:oMathParaPr>
                      <m:jc m:val="left"/>
                    </m:oMathParaPr>
                    <m:oMath xmlns:m="http://schemas.openxmlformats.org/officeDocument/2006/math">
                      <m:sSub>
                        <m:sSubPr>
                          <m:ctrlPr>
                            <a:rPr lang="en-AU" sz="3600" i="1" kern="100" smtClean="0">
                              <a:solidFill>
                                <a:srgbClr val="0070C0"/>
                              </a:solidFill>
                              <a:effectLst/>
                              <a:latin typeface="Cambria Math" panose="02040503050406030204" pitchFamily="18" charset="0"/>
                              <a:ea typeface="Aptos" panose="020B0004020202020204" pitchFamily="34" charset="0"/>
                              <a:cs typeface="Arial" panose="020B0604020202020204" pitchFamily="34" charset="0"/>
                            </a:rPr>
                          </m:ctrlPr>
                        </m:sSubPr>
                        <m:e>
                          <m:r>
                            <a:rPr lang="en-AU" sz="3600" i="1" kern="100">
                              <a:solidFill>
                                <a:srgbClr val="0070C0"/>
                              </a:solidFill>
                              <a:effectLst/>
                              <a:latin typeface="Cambria Math" panose="02040503050406030204" pitchFamily="18" charset="0"/>
                              <a:ea typeface="Aptos" panose="020B0004020202020204" pitchFamily="34" charset="0"/>
                              <a:cs typeface="Arial" panose="020B0604020202020204" pitchFamily="34" charset="0"/>
                            </a:rPr>
                            <m:t>𝑉</m:t>
                          </m:r>
                        </m:e>
                        <m:sub>
                          <m:r>
                            <a:rPr lang="en-AU" sz="3600" i="1" kern="100">
                              <a:solidFill>
                                <a:srgbClr val="0070C0"/>
                              </a:solidFill>
                              <a:effectLst/>
                              <a:latin typeface="Cambria Math" panose="02040503050406030204" pitchFamily="18" charset="0"/>
                              <a:ea typeface="Aptos" panose="020B0004020202020204" pitchFamily="34" charset="0"/>
                              <a:cs typeface="Arial" panose="020B0604020202020204" pitchFamily="34" charset="0"/>
                            </a:rPr>
                            <m:t>2</m:t>
                          </m:r>
                        </m:sub>
                      </m:sSub>
                      <m:r>
                        <a:rPr lang="en-AU" sz="3600" i="1" kern="100">
                          <a:effectLst/>
                          <a:latin typeface="Cambria Math" panose="02040503050406030204" pitchFamily="18" charset="0"/>
                          <a:ea typeface="Aptos" panose="020B0004020202020204" pitchFamily="34" charset="0"/>
                          <a:cs typeface="Arial" panose="020B0604020202020204" pitchFamily="34" charset="0"/>
                        </a:rPr>
                        <m:t>=(</m:t>
                      </m:r>
                      <m:f>
                        <m:fPr>
                          <m:ctrlPr>
                            <a:rPr lang="en-AU" sz="3600" i="1" kern="100">
                              <a:effectLst/>
                              <a:latin typeface="Cambria Math" panose="02040503050406030204" pitchFamily="18" charset="0"/>
                              <a:ea typeface="Aptos" panose="020B0004020202020204" pitchFamily="34" charset="0"/>
                              <a:cs typeface="Arial" panose="020B0604020202020204" pitchFamily="34" charset="0"/>
                            </a:rPr>
                          </m:ctrlPr>
                        </m:fPr>
                        <m:num>
                          <m:r>
                            <a:rPr lang="en-AU" sz="3600" i="1" kern="100">
                              <a:effectLst/>
                              <a:latin typeface="Cambria Math" panose="02040503050406030204" pitchFamily="18" charset="0"/>
                              <a:ea typeface="Aptos" panose="020B0004020202020204" pitchFamily="34" charset="0"/>
                              <a:cs typeface="Arial" panose="020B0604020202020204" pitchFamily="34" charset="0"/>
                            </a:rPr>
                            <m:t>1</m:t>
                          </m:r>
                        </m:num>
                        <m:den>
                          <m:r>
                            <a:rPr lang="en-AU" sz="3600" i="1" kern="100">
                              <a:effectLst/>
                              <a:latin typeface="Cambria Math" panose="02040503050406030204" pitchFamily="18" charset="0"/>
                              <a:ea typeface="Aptos" panose="020B0004020202020204" pitchFamily="34" charset="0"/>
                              <a:cs typeface="Arial" panose="020B0604020202020204" pitchFamily="34" charset="0"/>
                            </a:rPr>
                            <m:t>2</m:t>
                          </m:r>
                        </m:den>
                      </m:f>
                      <m:r>
                        <a:rPr lang="en-AU" sz="3600" i="1" kern="100">
                          <a:effectLst/>
                          <a:latin typeface="Cambria Math" panose="02040503050406030204" pitchFamily="18" charset="0"/>
                          <a:ea typeface="Aptos" panose="020B0004020202020204" pitchFamily="34" charset="0"/>
                          <a:cs typeface="Arial" panose="020B0604020202020204" pitchFamily="34" charset="0"/>
                        </a:rPr>
                        <m:t>𝜋</m:t>
                      </m:r>
                      <m:sSup>
                        <m:sSupPr>
                          <m:ctrlPr>
                            <a:rPr lang="en-AU" sz="3600" i="1" kern="100">
                              <a:effectLst/>
                              <a:latin typeface="Cambria Math" panose="02040503050406030204" pitchFamily="18" charset="0"/>
                              <a:ea typeface="Aptos" panose="020B0004020202020204" pitchFamily="34" charset="0"/>
                              <a:cs typeface="Arial" panose="020B0604020202020204" pitchFamily="34" charset="0"/>
                            </a:rPr>
                          </m:ctrlPr>
                        </m:sSupPr>
                        <m:e>
                          <m:r>
                            <a:rPr lang="en-AU" sz="3600" i="1" kern="100">
                              <a:effectLst/>
                              <a:latin typeface="Cambria Math" panose="02040503050406030204" pitchFamily="18" charset="0"/>
                              <a:ea typeface="Aptos" panose="020B0004020202020204" pitchFamily="34" charset="0"/>
                              <a:cs typeface="Arial" panose="020B0604020202020204" pitchFamily="34" charset="0"/>
                            </a:rPr>
                            <m:t>𝑟</m:t>
                          </m:r>
                        </m:e>
                        <m:sup>
                          <m:r>
                            <a:rPr lang="en-AU" sz="3600" i="1" kern="100">
                              <a:effectLst/>
                              <a:latin typeface="Cambria Math" panose="02040503050406030204" pitchFamily="18" charset="0"/>
                              <a:ea typeface="Aptos" panose="020B0004020202020204" pitchFamily="34" charset="0"/>
                              <a:cs typeface="Arial" panose="020B0604020202020204" pitchFamily="34" charset="0"/>
                            </a:rPr>
                            <m:t>2</m:t>
                          </m:r>
                        </m:sup>
                      </m:sSup>
                      <m:r>
                        <a:rPr lang="en-AU" sz="3600" i="1" kern="100">
                          <a:effectLst/>
                          <a:latin typeface="Cambria Math" panose="02040503050406030204" pitchFamily="18" charset="0"/>
                          <a:ea typeface="Aptos" panose="020B0004020202020204" pitchFamily="34" charset="0"/>
                          <a:cs typeface="Arial" panose="020B0604020202020204" pitchFamily="34" charset="0"/>
                        </a:rPr>
                        <m:t>)×</m:t>
                      </m:r>
                      <m:r>
                        <a:rPr lang="en-AU" sz="3600" i="1" kern="100">
                          <a:effectLst/>
                          <a:latin typeface="Cambria Math" panose="02040503050406030204" pitchFamily="18" charset="0"/>
                          <a:ea typeface="Aptos" panose="020B0004020202020204" pitchFamily="34" charset="0"/>
                          <a:cs typeface="Arial" panose="020B0604020202020204" pitchFamily="34" charset="0"/>
                        </a:rPr>
                        <m:t>h</m:t>
                      </m:r>
                    </m:oMath>
                  </m:oMathPara>
                </a14:m>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a:lnSpc>
                    <a:spcPct val="150000"/>
                  </a:lnSpc>
                  <a:buNone/>
                </a:pPr>
                <a14:m>
                  <m:oMathPara xmlns:m="http://schemas.openxmlformats.org/officeDocument/2006/math">
                    <m:oMathParaPr>
                      <m:jc m:val="left"/>
                    </m:oMathParaPr>
                    <m:oMath xmlns:m="http://schemas.openxmlformats.org/officeDocument/2006/math">
                      <m:sSub>
                        <m:sSubPr>
                          <m:ctrlPr>
                            <a:rPr lang="en-AU" sz="3600" i="1" kern="100" smtClean="0">
                              <a:solidFill>
                                <a:srgbClr val="0070C0"/>
                              </a:solidFill>
                              <a:effectLst/>
                              <a:latin typeface="Cambria Math" panose="02040503050406030204" pitchFamily="18" charset="0"/>
                              <a:ea typeface="Aptos" panose="020B0004020202020204" pitchFamily="34" charset="0"/>
                              <a:cs typeface="Arial" panose="020B0604020202020204" pitchFamily="34" charset="0"/>
                            </a:rPr>
                          </m:ctrlPr>
                        </m:sSubPr>
                        <m:e>
                          <m:r>
                            <a:rPr lang="en-AU" sz="3600" i="1" kern="100">
                              <a:solidFill>
                                <a:srgbClr val="0070C0"/>
                              </a:solidFill>
                              <a:effectLst/>
                              <a:latin typeface="Cambria Math" panose="02040503050406030204" pitchFamily="18" charset="0"/>
                              <a:ea typeface="Aptos" panose="020B0004020202020204" pitchFamily="34" charset="0"/>
                              <a:cs typeface="Arial" panose="020B0604020202020204" pitchFamily="34" charset="0"/>
                            </a:rPr>
                            <m:t>𝑉</m:t>
                          </m:r>
                        </m:e>
                        <m:sub>
                          <m:r>
                            <a:rPr lang="en-AU" sz="3600" i="1" kern="100">
                              <a:solidFill>
                                <a:srgbClr val="0070C0"/>
                              </a:solidFill>
                              <a:effectLst/>
                              <a:latin typeface="Cambria Math" panose="02040503050406030204" pitchFamily="18" charset="0"/>
                              <a:ea typeface="Aptos" panose="020B0004020202020204" pitchFamily="34" charset="0"/>
                              <a:cs typeface="Arial" panose="020B0604020202020204" pitchFamily="34" charset="0"/>
                            </a:rPr>
                            <m:t>2</m:t>
                          </m:r>
                        </m:sub>
                      </m:sSub>
                      <m:r>
                        <a:rPr lang="en-AU" sz="3600" i="1" kern="100">
                          <a:effectLst/>
                          <a:latin typeface="Cambria Math" panose="02040503050406030204" pitchFamily="18" charset="0"/>
                          <a:ea typeface="Aptos" panose="020B0004020202020204" pitchFamily="34" charset="0"/>
                          <a:cs typeface="Arial" panose="020B0604020202020204" pitchFamily="34" charset="0"/>
                        </a:rPr>
                        <m:t>=(</m:t>
                      </m:r>
                      <m:f>
                        <m:fPr>
                          <m:ctrlPr>
                            <a:rPr lang="en-AU" sz="3600" i="1" kern="100">
                              <a:effectLst/>
                              <a:latin typeface="Cambria Math" panose="02040503050406030204" pitchFamily="18" charset="0"/>
                              <a:ea typeface="Aptos" panose="020B0004020202020204" pitchFamily="34" charset="0"/>
                              <a:cs typeface="Arial" panose="020B0604020202020204" pitchFamily="34" charset="0"/>
                            </a:rPr>
                          </m:ctrlPr>
                        </m:fPr>
                        <m:num>
                          <m:r>
                            <a:rPr lang="en-AU" sz="3600" i="1" kern="100">
                              <a:effectLst/>
                              <a:latin typeface="Cambria Math" panose="02040503050406030204" pitchFamily="18" charset="0"/>
                              <a:ea typeface="Aptos" panose="020B0004020202020204" pitchFamily="34" charset="0"/>
                              <a:cs typeface="Arial" panose="020B0604020202020204" pitchFamily="34" charset="0"/>
                            </a:rPr>
                            <m:t>1</m:t>
                          </m:r>
                        </m:num>
                        <m:den>
                          <m:r>
                            <a:rPr lang="en-AU" sz="3600" i="1" kern="100">
                              <a:effectLst/>
                              <a:latin typeface="Cambria Math" panose="02040503050406030204" pitchFamily="18" charset="0"/>
                              <a:ea typeface="Aptos" panose="020B0004020202020204" pitchFamily="34" charset="0"/>
                              <a:cs typeface="Arial" panose="020B0604020202020204" pitchFamily="34" charset="0"/>
                            </a:rPr>
                            <m:t>2</m:t>
                          </m:r>
                        </m:den>
                      </m:f>
                      <m:r>
                        <a:rPr lang="en-AU" sz="3600" i="1" kern="100">
                          <a:effectLst/>
                          <a:latin typeface="Cambria Math" panose="02040503050406030204" pitchFamily="18" charset="0"/>
                          <a:ea typeface="Aptos" panose="020B0004020202020204" pitchFamily="34" charset="0"/>
                          <a:cs typeface="Arial" panose="020B0604020202020204" pitchFamily="34" charset="0"/>
                        </a:rPr>
                        <m:t>×</m:t>
                      </m:r>
                      <m:r>
                        <a:rPr lang="en-AU" sz="3600" i="1" kern="100">
                          <a:effectLst/>
                          <a:latin typeface="Cambria Math" panose="02040503050406030204" pitchFamily="18" charset="0"/>
                          <a:ea typeface="Aptos" panose="020B0004020202020204" pitchFamily="34" charset="0"/>
                          <a:cs typeface="Arial" panose="020B0604020202020204" pitchFamily="34" charset="0"/>
                        </a:rPr>
                        <m:t>𝜋</m:t>
                      </m:r>
                      <m:r>
                        <a:rPr lang="en-AU" sz="3600" i="1" kern="100">
                          <a:effectLst/>
                          <a:latin typeface="Cambria Math" panose="02040503050406030204" pitchFamily="18" charset="0"/>
                          <a:ea typeface="Aptos" panose="020B0004020202020204" pitchFamily="34" charset="0"/>
                          <a:cs typeface="Arial" panose="020B0604020202020204" pitchFamily="34" charset="0"/>
                        </a:rPr>
                        <m:t>×</m:t>
                      </m:r>
                      <m:sSup>
                        <m:sSupPr>
                          <m:ctrlPr>
                            <a:rPr lang="en-AU" sz="3600" i="1" kern="100">
                              <a:effectLst/>
                              <a:latin typeface="Cambria Math" panose="02040503050406030204" pitchFamily="18" charset="0"/>
                              <a:ea typeface="Aptos" panose="020B0004020202020204" pitchFamily="34" charset="0"/>
                              <a:cs typeface="Arial" panose="020B0604020202020204" pitchFamily="34" charset="0"/>
                            </a:rPr>
                          </m:ctrlPr>
                        </m:sSupPr>
                        <m:e>
                          <m:r>
                            <a:rPr lang="en-AU" sz="3600" i="1" kern="100">
                              <a:effectLst/>
                              <a:latin typeface="Cambria Math" panose="02040503050406030204" pitchFamily="18" charset="0"/>
                              <a:ea typeface="Aptos" panose="020B0004020202020204" pitchFamily="34" charset="0"/>
                              <a:cs typeface="Arial" panose="020B0604020202020204" pitchFamily="34" charset="0"/>
                            </a:rPr>
                            <m:t>7.5</m:t>
                          </m:r>
                        </m:e>
                        <m:sup>
                          <m:r>
                            <a:rPr lang="en-AU" sz="3600" i="1" kern="100">
                              <a:effectLst/>
                              <a:latin typeface="Cambria Math" panose="02040503050406030204" pitchFamily="18" charset="0"/>
                              <a:ea typeface="Aptos" panose="020B0004020202020204" pitchFamily="34" charset="0"/>
                              <a:cs typeface="Arial" panose="020B0604020202020204" pitchFamily="34" charset="0"/>
                            </a:rPr>
                            <m:t>2</m:t>
                          </m:r>
                        </m:sup>
                      </m:sSup>
                      <m:r>
                        <a:rPr lang="en-AU" sz="3600" i="1" kern="100">
                          <a:effectLst/>
                          <a:latin typeface="Cambria Math" panose="02040503050406030204" pitchFamily="18" charset="0"/>
                          <a:ea typeface="Aptos" panose="020B0004020202020204" pitchFamily="34" charset="0"/>
                          <a:cs typeface="Arial" panose="020B0604020202020204" pitchFamily="34" charset="0"/>
                        </a:rPr>
                        <m:t>)×0.02</m:t>
                      </m:r>
                    </m:oMath>
                  </m:oMathPara>
                </a14:m>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a:lnSpc>
                    <a:spcPct val="150000"/>
                  </a:lnSpc>
                  <a:buNone/>
                </a:pPr>
                <a14:m>
                  <m:oMathPara xmlns:m="http://schemas.openxmlformats.org/officeDocument/2006/math">
                    <m:oMathParaPr>
                      <m:jc m:val="left"/>
                    </m:oMathParaPr>
                    <m:oMath xmlns:m="http://schemas.openxmlformats.org/officeDocument/2006/math">
                      <m:sSub>
                        <m:sSubPr>
                          <m:ctrlPr>
                            <a:rPr lang="en-AU" sz="3600" b="1" i="1" kern="100" smtClean="0">
                              <a:solidFill>
                                <a:srgbClr val="0070C0"/>
                              </a:solidFill>
                              <a:effectLst/>
                              <a:latin typeface="Cambria Math" panose="02040503050406030204" pitchFamily="18" charset="0"/>
                              <a:ea typeface="Aptos" panose="020B0004020202020204" pitchFamily="34" charset="0"/>
                              <a:cs typeface="Arial" panose="020B0604020202020204" pitchFamily="34" charset="0"/>
                            </a:rPr>
                          </m:ctrlPr>
                        </m:sSubPr>
                        <m:e>
                          <m:r>
                            <a:rPr lang="en-AU" sz="3600" b="1" i="1" kern="100">
                              <a:solidFill>
                                <a:srgbClr val="0070C0"/>
                              </a:solidFill>
                              <a:effectLst/>
                              <a:latin typeface="Cambria Math" panose="02040503050406030204" pitchFamily="18" charset="0"/>
                              <a:ea typeface="Aptos" panose="020B0004020202020204" pitchFamily="34" charset="0"/>
                              <a:cs typeface="Arial" panose="020B0604020202020204" pitchFamily="34" charset="0"/>
                            </a:rPr>
                            <m:t>𝑽</m:t>
                          </m:r>
                        </m:e>
                        <m:sub>
                          <m:r>
                            <a:rPr lang="en-AU" sz="3600" b="1" i="1" kern="100">
                              <a:solidFill>
                                <a:srgbClr val="0070C0"/>
                              </a:solidFill>
                              <a:effectLst/>
                              <a:latin typeface="Cambria Math" panose="02040503050406030204" pitchFamily="18" charset="0"/>
                              <a:ea typeface="Aptos" panose="020B0004020202020204" pitchFamily="34" charset="0"/>
                              <a:cs typeface="Arial" panose="020B0604020202020204" pitchFamily="34" charset="0"/>
                            </a:rPr>
                            <m:t>𝟐</m:t>
                          </m:r>
                        </m:sub>
                      </m:sSub>
                      <m:r>
                        <a:rPr lang="en-AU" sz="3600" b="1" i="1" kern="100">
                          <a:effectLst/>
                          <a:latin typeface="Cambria Math" panose="02040503050406030204" pitchFamily="18" charset="0"/>
                          <a:ea typeface="Aptos" panose="020B0004020202020204" pitchFamily="34" charset="0"/>
                          <a:cs typeface="Arial" panose="020B0604020202020204" pitchFamily="34" charset="0"/>
                        </a:rPr>
                        <m:t>=</m:t>
                      </m:r>
                      <m:r>
                        <a:rPr lang="en-AU" sz="3600" b="1" i="1" kern="100">
                          <a:effectLst/>
                          <a:latin typeface="Cambria Math" panose="02040503050406030204" pitchFamily="18" charset="0"/>
                          <a:ea typeface="Aptos" panose="020B0004020202020204" pitchFamily="34" charset="0"/>
                          <a:cs typeface="Arial" panose="020B0604020202020204" pitchFamily="34" charset="0"/>
                        </a:rPr>
                        <m:t>𝟏</m:t>
                      </m:r>
                      <m:r>
                        <a:rPr lang="en-AU" sz="3600" b="1" i="1" kern="100">
                          <a:effectLst/>
                          <a:latin typeface="Cambria Math" panose="02040503050406030204" pitchFamily="18" charset="0"/>
                          <a:ea typeface="Aptos" panose="020B0004020202020204" pitchFamily="34" charset="0"/>
                          <a:cs typeface="Arial" panose="020B0604020202020204" pitchFamily="34" charset="0"/>
                        </a:rPr>
                        <m:t>.</m:t>
                      </m:r>
                      <m:r>
                        <a:rPr lang="en-AU" sz="3600" b="1" i="1" kern="100">
                          <a:effectLst/>
                          <a:latin typeface="Cambria Math" panose="02040503050406030204" pitchFamily="18" charset="0"/>
                          <a:ea typeface="Aptos" panose="020B0004020202020204" pitchFamily="34" charset="0"/>
                          <a:cs typeface="Arial" panose="020B0604020202020204" pitchFamily="34" charset="0"/>
                        </a:rPr>
                        <m:t>𝟕𝟕</m:t>
                      </m:r>
                      <m:sSup>
                        <m:sSupPr>
                          <m:ctrlPr>
                            <a:rPr lang="en-AU" sz="3600" b="1" i="1" kern="100">
                              <a:effectLst/>
                              <a:latin typeface="Cambria Math" panose="02040503050406030204" pitchFamily="18" charset="0"/>
                              <a:ea typeface="Aptos" panose="020B0004020202020204" pitchFamily="34" charset="0"/>
                              <a:cs typeface="Arial" panose="020B0604020202020204" pitchFamily="34" charset="0"/>
                            </a:rPr>
                          </m:ctrlPr>
                        </m:sSupPr>
                        <m:e>
                          <m:r>
                            <a:rPr lang="en-AU" sz="3600" b="1" i="1" kern="100">
                              <a:effectLst/>
                              <a:latin typeface="Cambria Math" panose="02040503050406030204" pitchFamily="18" charset="0"/>
                              <a:ea typeface="Aptos" panose="020B0004020202020204" pitchFamily="34" charset="0"/>
                              <a:cs typeface="Arial" panose="020B0604020202020204" pitchFamily="34" charset="0"/>
                            </a:rPr>
                            <m:t>𝒎</m:t>
                          </m:r>
                        </m:e>
                        <m:sup>
                          <m:r>
                            <a:rPr lang="en-AU" sz="3600" b="1" i="1" kern="100">
                              <a:effectLst/>
                              <a:latin typeface="Cambria Math" panose="02040503050406030204" pitchFamily="18" charset="0"/>
                              <a:ea typeface="Aptos" panose="020B0004020202020204" pitchFamily="34" charset="0"/>
                              <a:cs typeface="Arial" panose="020B0604020202020204" pitchFamily="34" charset="0"/>
                            </a:rPr>
                            <m:t>𝟑</m:t>
                          </m:r>
                        </m:sup>
                      </m:sSup>
                    </m:oMath>
                  </m:oMathPara>
                </a14:m>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p:txBody>
          </p:sp>
        </mc:Choice>
        <mc:Fallback xmlns="">
          <p:sp>
            <p:nvSpPr>
              <p:cNvPr id="9" name="TextBox 8">
                <a:extLst>
                  <a:ext uri="{FF2B5EF4-FFF2-40B4-BE49-F238E27FC236}">
                    <a16:creationId xmlns:a16="http://schemas.microsoft.com/office/drawing/2014/main" id="{FD2A41FD-4334-E6EF-8114-18582BDA2590}"/>
                  </a:ext>
                </a:extLst>
              </p:cNvPr>
              <p:cNvSpPr txBox="1">
                <a:spLocks noRot="1" noChangeAspect="1" noMove="1" noResize="1" noEditPoints="1" noAdjustHandles="1" noChangeArrowheads="1" noChangeShapeType="1" noTextEdit="1"/>
              </p:cNvSpPr>
              <p:nvPr/>
            </p:nvSpPr>
            <p:spPr>
              <a:xfrm>
                <a:off x="4517335" y="4824820"/>
                <a:ext cx="9253330" cy="4884671"/>
              </a:xfrm>
              <a:prstGeom prst="rect">
                <a:avLst/>
              </a:prstGeom>
              <a:blipFill>
                <a:blip r:embed="rId7"/>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41308871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2E7395-A046-0E1C-287B-6D246DCB4510}"/>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9A43915A-D3D1-1FCD-CA14-763E19712615}"/>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79B638EC-DC2F-46A8-077B-23E245AE537C}"/>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4D8B7FA0-D412-41F9-FDF9-8E1A241C7951}"/>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023354D7-60CC-1389-79D1-813249058FF4}"/>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EBBC38BE-8206-CE5B-0825-3C030E879CAD}"/>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C85C07D3-0C94-37F4-C407-196CECA19F74}"/>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FFC71FD3-5184-FFCF-A50A-6DDF170901E4}"/>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22</a:t>
            </a:r>
          </a:p>
        </p:txBody>
      </p:sp>
      <p:sp>
        <p:nvSpPr>
          <p:cNvPr id="17" name="Freeform 5">
            <a:extLst>
              <a:ext uri="{FF2B5EF4-FFF2-40B4-BE49-F238E27FC236}">
                <a16:creationId xmlns:a16="http://schemas.microsoft.com/office/drawing/2014/main" id="{6C2F06B2-5B52-1B84-738D-ABFBBBA191BD}"/>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5A229256-60EE-670F-77DF-36A613C3F972}"/>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VOLUME USING FORMULAS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1" name="TextBox 10">
            <a:extLst>
              <a:ext uri="{FF2B5EF4-FFF2-40B4-BE49-F238E27FC236}">
                <a16:creationId xmlns:a16="http://schemas.microsoft.com/office/drawing/2014/main" id="{6E1F1350-9B9A-B32E-DE32-B96965917F4E}"/>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Worked </a:t>
            </a: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example.</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2" name="Picture 11" descr="A black and white logo of a person reading a book&#10;&#10;AI-generated content may be incorrect.">
            <a:extLst>
              <a:ext uri="{FF2B5EF4-FFF2-40B4-BE49-F238E27FC236}">
                <a16:creationId xmlns:a16="http://schemas.microsoft.com/office/drawing/2014/main" id="{3D151A16-424A-7F21-5372-93DA758CB72C}"/>
              </a:ext>
            </a:extLst>
          </p:cNvPr>
          <p:cNvPicPr>
            <a:picLocks noChangeAspect="1"/>
          </p:cNvPicPr>
          <p:nvPr/>
        </p:nvPicPr>
        <p:blipFill>
          <a:blip r:embed="rId3"/>
          <a:stretch>
            <a:fillRect/>
          </a:stretch>
        </p:blipFill>
        <p:spPr>
          <a:xfrm>
            <a:off x="16535400" y="76517"/>
            <a:ext cx="1714183" cy="1714183"/>
          </a:xfrm>
          <a:prstGeom prst="rect">
            <a:avLst/>
          </a:prstGeom>
        </p:spPr>
      </p:pic>
      <p:pic>
        <p:nvPicPr>
          <p:cNvPr id="15" name="Picture 14" descr="A basketball hoop with a net&#10;&#10;AI-generated content may be incorrect.">
            <a:extLst>
              <a:ext uri="{FF2B5EF4-FFF2-40B4-BE49-F238E27FC236}">
                <a16:creationId xmlns:a16="http://schemas.microsoft.com/office/drawing/2014/main" id="{BA53071B-E592-C0FF-5004-3C7F555C349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992600" y="8408231"/>
            <a:ext cx="1208137" cy="1840669"/>
          </a:xfrm>
          <a:prstGeom prst="rect">
            <a:avLst/>
          </a:prstGeom>
        </p:spPr>
      </p:pic>
      <p:pic>
        <p:nvPicPr>
          <p:cNvPr id="18" name="Picture 17" descr="A diagram of a rectangular object with a circle and a circle&#10;&#10;AI-generated content may be incorrect.">
            <a:extLst>
              <a:ext uri="{FF2B5EF4-FFF2-40B4-BE49-F238E27FC236}">
                <a16:creationId xmlns:a16="http://schemas.microsoft.com/office/drawing/2014/main" id="{E86F95D0-22AF-EEB2-EBCA-2D2F07F9EAB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934416" y="521613"/>
            <a:ext cx="4800600" cy="3670459"/>
          </a:xfrm>
          <a:prstGeom prst="rect">
            <a:avLst/>
          </a:prstGeom>
        </p:spPr>
      </p:pic>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7E6670A1-4E48-53D1-A1AD-0E2DA2A05C0D}"/>
                  </a:ext>
                </a:extLst>
              </p:cNvPr>
              <p:cNvSpPr txBox="1"/>
              <p:nvPr/>
            </p:nvSpPr>
            <p:spPr>
              <a:xfrm>
                <a:off x="2200618" y="1585248"/>
                <a:ext cx="9253330" cy="2482603"/>
              </a:xfrm>
              <a:prstGeom prst="rect">
                <a:avLst/>
              </a:prstGeom>
              <a:noFill/>
            </p:spPr>
            <p:txBody>
              <a:bodyPr wrap="square">
                <a:spAutoFit/>
              </a:bodyPr>
              <a:lstStyle/>
              <a:p>
                <a:pPr lvl="0">
                  <a:lnSpc>
                    <a:spcPct val="150000"/>
                  </a:lnSpc>
                </a:pPr>
                <a:r>
                  <a:rPr lang="en-AU" sz="3600" kern="100" dirty="0">
                    <a:effectLst/>
                    <a:latin typeface="Arial" panose="020B0604020202020204" pitchFamily="34" charset="0"/>
                    <a:ea typeface="Aptos" panose="020B0004020202020204" pitchFamily="34" charset="0"/>
                    <a:cs typeface="Arial" panose="020B0604020202020204" pitchFamily="34" charset="0"/>
                  </a:rPr>
                  <a:t>Find the volume of both shapes.</a:t>
                </a:r>
              </a:p>
              <a:p>
                <a:pPr marL="914400">
                  <a:lnSpc>
                    <a:spcPct val="150000"/>
                  </a:lnSpc>
                  <a:buNone/>
                </a:pPr>
                <a14:m>
                  <m:oMath xmlns:m="http://schemas.openxmlformats.org/officeDocument/2006/math">
                    <m:sSub>
                      <m:sSubPr>
                        <m:ctrlPr>
                          <a:rPr lang="en-AU" sz="3600" i="1" kern="100" smtClean="0">
                            <a:solidFill>
                              <a:srgbClr val="FF0000"/>
                            </a:solidFill>
                            <a:effectLst/>
                            <a:latin typeface="Cambria Math" panose="02040503050406030204" pitchFamily="18" charset="0"/>
                            <a:ea typeface="Aptos" panose="020B0004020202020204" pitchFamily="34" charset="0"/>
                            <a:cs typeface="Arial" panose="020B0604020202020204" pitchFamily="34" charset="0"/>
                          </a:rPr>
                        </m:ctrlPr>
                      </m:sSubPr>
                      <m:e>
                        <m:r>
                          <a:rPr lang="en-AU" sz="3600" i="1" kern="100">
                            <a:solidFill>
                              <a:srgbClr val="FF0000"/>
                            </a:solidFill>
                            <a:effectLst/>
                            <a:latin typeface="Cambria Math" panose="02040503050406030204" pitchFamily="18" charset="0"/>
                            <a:ea typeface="Aptos" panose="020B0004020202020204" pitchFamily="34" charset="0"/>
                            <a:cs typeface="Arial" panose="020B0604020202020204" pitchFamily="34" charset="0"/>
                          </a:rPr>
                          <m:t>𝑉</m:t>
                        </m:r>
                      </m:e>
                      <m:sub>
                        <m:r>
                          <a:rPr lang="en-AU" sz="3600" i="1" kern="100">
                            <a:solidFill>
                              <a:srgbClr val="FF0000"/>
                            </a:solidFill>
                            <a:effectLst/>
                            <a:latin typeface="Cambria Math" panose="02040503050406030204" pitchFamily="18" charset="0"/>
                            <a:ea typeface="Aptos" panose="020B0004020202020204" pitchFamily="34" charset="0"/>
                            <a:cs typeface="Arial" panose="020B0604020202020204" pitchFamily="34" charset="0"/>
                          </a:rPr>
                          <m:t>1</m:t>
                        </m:r>
                      </m:sub>
                    </m:sSub>
                  </m:oMath>
                </a14:m>
                <a:r>
                  <a:rPr lang="en-AU" sz="3600" kern="1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 </a:t>
                </a:r>
                <a:r>
                  <a:rPr lang="en-AU" sz="3600" kern="100" dirty="0">
                    <a:effectLst/>
                    <a:latin typeface="Arial" panose="020B0604020202020204" pitchFamily="34" charset="0"/>
                    <a:ea typeface="Times New Roman" panose="02020603050405020304" pitchFamily="18" charset="0"/>
                    <a:cs typeface="Arial" panose="020B0604020202020204" pitchFamily="34" charset="0"/>
                  </a:rPr>
                  <a:t>= volume of rectangular prism</a:t>
                </a:r>
                <a:endParaRPr lang="en-AU" sz="3600" kern="100" dirty="0">
                  <a:effectLst/>
                  <a:latin typeface="Arial" panose="020B0604020202020204" pitchFamily="34" charset="0"/>
                  <a:ea typeface="Aptos" panose="020B0004020202020204" pitchFamily="34" charset="0"/>
                  <a:cs typeface="Arial" panose="020B0604020202020204" pitchFamily="34" charset="0"/>
                </a:endParaRPr>
              </a:p>
              <a:p>
                <a:pPr marL="914400">
                  <a:lnSpc>
                    <a:spcPct val="150000"/>
                  </a:lnSpc>
                  <a:buNone/>
                </a:pPr>
                <a14:m>
                  <m:oMath xmlns:m="http://schemas.openxmlformats.org/officeDocument/2006/math">
                    <m:sSub>
                      <m:sSubPr>
                        <m:ctrlPr>
                          <a:rPr lang="en-AU" sz="3600" i="1" kern="100" smtClean="0">
                            <a:solidFill>
                              <a:srgbClr val="0070C0"/>
                            </a:solidFill>
                            <a:effectLst/>
                            <a:latin typeface="Cambria Math" panose="02040503050406030204" pitchFamily="18" charset="0"/>
                            <a:ea typeface="Aptos" panose="020B0004020202020204" pitchFamily="34" charset="0"/>
                            <a:cs typeface="Arial" panose="020B0604020202020204" pitchFamily="34" charset="0"/>
                          </a:rPr>
                        </m:ctrlPr>
                      </m:sSubPr>
                      <m:e>
                        <m:r>
                          <a:rPr lang="en-AU" sz="3600" i="1" kern="100">
                            <a:solidFill>
                              <a:srgbClr val="0070C0"/>
                            </a:solidFill>
                            <a:effectLst/>
                            <a:latin typeface="Cambria Math" panose="02040503050406030204" pitchFamily="18" charset="0"/>
                            <a:ea typeface="Aptos" panose="020B0004020202020204" pitchFamily="34" charset="0"/>
                            <a:cs typeface="Arial" panose="020B0604020202020204" pitchFamily="34" charset="0"/>
                          </a:rPr>
                          <m:t>𝑉</m:t>
                        </m:r>
                      </m:e>
                      <m:sub>
                        <m:r>
                          <a:rPr lang="en-AU" sz="3600" i="1" kern="100">
                            <a:solidFill>
                              <a:srgbClr val="0070C0"/>
                            </a:solidFill>
                            <a:effectLst/>
                            <a:latin typeface="Cambria Math" panose="02040503050406030204" pitchFamily="18" charset="0"/>
                            <a:ea typeface="Aptos" panose="020B0004020202020204" pitchFamily="34" charset="0"/>
                            <a:cs typeface="Arial" panose="020B0604020202020204" pitchFamily="34" charset="0"/>
                          </a:rPr>
                          <m:t>2</m:t>
                        </m:r>
                      </m:sub>
                    </m:sSub>
                  </m:oMath>
                </a14:m>
                <a:r>
                  <a:rPr lang="en-AU" sz="3600" kern="100" dirty="0">
                    <a:solidFill>
                      <a:srgbClr val="0070C0"/>
                    </a:solidFill>
                    <a:effectLst/>
                    <a:latin typeface="Arial" panose="020B0604020202020204" pitchFamily="34" charset="0"/>
                    <a:ea typeface="Times New Roman" panose="02020603050405020304" pitchFamily="18" charset="0"/>
                    <a:cs typeface="Arial" panose="020B0604020202020204" pitchFamily="34" charset="0"/>
                  </a:rPr>
                  <a:t> </a:t>
                </a:r>
                <a:r>
                  <a:rPr lang="en-AU" sz="3600" kern="100" dirty="0">
                    <a:effectLst/>
                    <a:latin typeface="Arial" panose="020B0604020202020204" pitchFamily="34" charset="0"/>
                    <a:ea typeface="Times New Roman" panose="02020603050405020304" pitchFamily="18" charset="0"/>
                    <a:cs typeface="Arial" panose="020B0604020202020204" pitchFamily="34" charset="0"/>
                  </a:rPr>
                  <a:t>= volume of semi-circle prism</a:t>
                </a:r>
                <a:endParaRPr lang="en-AU" sz="3600" kern="100" dirty="0">
                  <a:effectLst/>
                  <a:latin typeface="Arial" panose="020B0604020202020204" pitchFamily="34" charset="0"/>
                  <a:ea typeface="Aptos" panose="020B0004020202020204" pitchFamily="34" charset="0"/>
                  <a:cs typeface="Arial" panose="020B0604020202020204" pitchFamily="34" charset="0"/>
                </a:endParaRPr>
              </a:p>
            </p:txBody>
          </p:sp>
        </mc:Choice>
        <mc:Fallback xmlns="">
          <p:sp>
            <p:nvSpPr>
              <p:cNvPr id="7" name="TextBox 6">
                <a:extLst>
                  <a:ext uri="{FF2B5EF4-FFF2-40B4-BE49-F238E27FC236}">
                    <a16:creationId xmlns:a16="http://schemas.microsoft.com/office/drawing/2014/main" id="{7E6670A1-4E48-53D1-A1AD-0E2DA2A05C0D}"/>
                  </a:ext>
                </a:extLst>
              </p:cNvPr>
              <p:cNvSpPr txBox="1">
                <a:spLocks noRot="1" noChangeAspect="1" noMove="1" noResize="1" noEditPoints="1" noAdjustHandles="1" noChangeArrowheads="1" noChangeShapeType="1" noTextEdit="1"/>
              </p:cNvSpPr>
              <p:nvPr/>
            </p:nvSpPr>
            <p:spPr>
              <a:xfrm>
                <a:off x="2200618" y="1585248"/>
                <a:ext cx="9253330" cy="2482603"/>
              </a:xfrm>
              <a:prstGeom prst="rect">
                <a:avLst/>
              </a:prstGeom>
              <a:blipFill>
                <a:blip r:embed="rId6"/>
                <a:stretch>
                  <a:fillRect l="-2058" b="-761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B0DB5363-50A3-C1A3-9589-CF28A175F647}"/>
                  </a:ext>
                </a:extLst>
              </p:cNvPr>
              <p:cNvSpPr txBox="1"/>
              <p:nvPr/>
            </p:nvSpPr>
            <p:spPr>
              <a:xfrm>
                <a:off x="2217976" y="5071169"/>
                <a:ext cx="15630182" cy="2519023"/>
              </a:xfrm>
              <a:prstGeom prst="rect">
                <a:avLst/>
              </a:prstGeom>
              <a:noFill/>
            </p:spPr>
            <p:txBody>
              <a:bodyPr wrap="square">
                <a:spAutoFit/>
              </a:bodyPr>
              <a:lstStyle/>
              <a:p>
                <a:pPr marL="457200">
                  <a:lnSpc>
                    <a:spcPct val="150000"/>
                  </a:lnSpc>
                  <a:buNone/>
                </a:pPr>
                <a14:m>
                  <m:oMathPara xmlns:m="http://schemas.openxmlformats.org/officeDocument/2006/math">
                    <m:oMathParaPr>
                      <m:jc m:val="left"/>
                    </m:oMathParaPr>
                    <m:oMath xmlns:m="http://schemas.openxmlformats.org/officeDocument/2006/math">
                      <m:sSub>
                        <m:sSubPr>
                          <m:ctrlPr>
                            <a:rPr lang="en-AU" sz="3600" b="1" i="1" kern="100" smtClean="0">
                              <a:solidFill>
                                <a:srgbClr val="FF0000"/>
                              </a:solidFill>
                              <a:effectLst/>
                              <a:latin typeface="Cambria Math" panose="02040503050406030204" pitchFamily="18" charset="0"/>
                              <a:ea typeface="Aptos" panose="020B0004020202020204" pitchFamily="34" charset="0"/>
                              <a:cs typeface="Arial" panose="020B0604020202020204" pitchFamily="34" charset="0"/>
                            </a:rPr>
                          </m:ctrlPr>
                        </m:sSubPr>
                        <m:e>
                          <m:r>
                            <a:rPr lang="en-AU" sz="3600" b="1" i="1" kern="100">
                              <a:solidFill>
                                <a:srgbClr val="FF0000"/>
                              </a:solidFill>
                              <a:effectLst/>
                              <a:latin typeface="Cambria Math" panose="02040503050406030204" pitchFamily="18" charset="0"/>
                              <a:ea typeface="Aptos" panose="020B0004020202020204" pitchFamily="34" charset="0"/>
                              <a:cs typeface="Arial" panose="020B0604020202020204" pitchFamily="34" charset="0"/>
                            </a:rPr>
                            <m:t>𝑽</m:t>
                          </m:r>
                        </m:e>
                        <m:sub>
                          <m:r>
                            <a:rPr lang="en-AU" sz="3600" b="1" i="1" kern="100">
                              <a:solidFill>
                                <a:srgbClr val="FF0000"/>
                              </a:solidFill>
                              <a:effectLst/>
                              <a:latin typeface="Cambria Math" panose="02040503050406030204" pitchFamily="18" charset="0"/>
                              <a:ea typeface="Aptos" panose="020B0004020202020204" pitchFamily="34" charset="0"/>
                              <a:cs typeface="Arial" panose="020B0604020202020204" pitchFamily="34" charset="0"/>
                            </a:rPr>
                            <m:t>𝟏</m:t>
                          </m:r>
                        </m:sub>
                      </m:sSub>
                      <m:r>
                        <a:rPr lang="en-AU" sz="3600" b="1" i="1" kern="100">
                          <a:effectLst/>
                          <a:latin typeface="Cambria Math" panose="02040503050406030204" pitchFamily="18" charset="0"/>
                          <a:ea typeface="Aptos" panose="020B0004020202020204" pitchFamily="34" charset="0"/>
                          <a:cs typeface="Arial" panose="020B0604020202020204" pitchFamily="34" charset="0"/>
                        </a:rPr>
                        <m:t>+</m:t>
                      </m:r>
                      <m:sSub>
                        <m:sSubPr>
                          <m:ctrlPr>
                            <a:rPr lang="en-AU" sz="3600" b="1" i="1" kern="100" smtClean="0">
                              <a:solidFill>
                                <a:srgbClr val="0070C0"/>
                              </a:solidFill>
                              <a:effectLst/>
                              <a:latin typeface="Cambria Math" panose="02040503050406030204" pitchFamily="18" charset="0"/>
                              <a:ea typeface="Aptos" panose="020B0004020202020204" pitchFamily="34" charset="0"/>
                              <a:cs typeface="Arial" panose="020B0604020202020204" pitchFamily="34" charset="0"/>
                            </a:rPr>
                          </m:ctrlPr>
                        </m:sSubPr>
                        <m:e>
                          <m:r>
                            <a:rPr lang="en-AU" sz="3600" b="1" i="1" kern="100">
                              <a:solidFill>
                                <a:srgbClr val="0070C0"/>
                              </a:solidFill>
                              <a:effectLst/>
                              <a:latin typeface="Cambria Math" panose="02040503050406030204" pitchFamily="18" charset="0"/>
                              <a:ea typeface="Aptos" panose="020B0004020202020204" pitchFamily="34" charset="0"/>
                              <a:cs typeface="Arial" panose="020B0604020202020204" pitchFamily="34" charset="0"/>
                            </a:rPr>
                            <m:t>𝑽</m:t>
                          </m:r>
                        </m:e>
                        <m:sub>
                          <m:r>
                            <a:rPr lang="en-AU" sz="3600" b="1" i="1" kern="100">
                              <a:solidFill>
                                <a:srgbClr val="0070C0"/>
                              </a:solidFill>
                              <a:effectLst/>
                              <a:latin typeface="Cambria Math" panose="02040503050406030204" pitchFamily="18" charset="0"/>
                              <a:ea typeface="Aptos" panose="020B0004020202020204" pitchFamily="34" charset="0"/>
                              <a:cs typeface="Arial" panose="020B0604020202020204" pitchFamily="34" charset="0"/>
                            </a:rPr>
                            <m:t>𝟐</m:t>
                          </m:r>
                        </m:sub>
                      </m:sSub>
                      <m:r>
                        <a:rPr lang="en-AU" sz="3600" b="1" i="1" kern="100">
                          <a:effectLst/>
                          <a:latin typeface="Cambria Math" panose="02040503050406030204" pitchFamily="18" charset="0"/>
                          <a:ea typeface="Aptos" panose="020B0004020202020204" pitchFamily="34" charset="0"/>
                          <a:cs typeface="Arial" panose="020B0604020202020204" pitchFamily="34" charset="0"/>
                        </a:rPr>
                        <m:t>=</m:t>
                      </m:r>
                      <m:r>
                        <a:rPr lang="en-AU" sz="3600" b="1" i="1" kern="100">
                          <a:effectLst/>
                          <a:latin typeface="Cambria Math" panose="02040503050406030204" pitchFamily="18" charset="0"/>
                          <a:ea typeface="Aptos" panose="020B0004020202020204" pitchFamily="34" charset="0"/>
                          <a:cs typeface="Arial" panose="020B0604020202020204" pitchFamily="34" charset="0"/>
                        </a:rPr>
                        <m:t>𝟏𝟎</m:t>
                      </m:r>
                      <m:r>
                        <a:rPr lang="en-AU" sz="3600" b="1" i="1" kern="100">
                          <a:effectLst/>
                          <a:latin typeface="Cambria Math" panose="02040503050406030204" pitchFamily="18" charset="0"/>
                          <a:ea typeface="Aptos" panose="020B0004020202020204" pitchFamily="34" charset="0"/>
                          <a:cs typeface="Arial" panose="020B0604020202020204" pitchFamily="34" charset="0"/>
                        </a:rPr>
                        <m:t>.</m:t>
                      </m:r>
                      <m:r>
                        <a:rPr lang="en-AU" sz="3600" b="1" i="1" kern="100">
                          <a:effectLst/>
                          <a:latin typeface="Cambria Math" panose="02040503050406030204" pitchFamily="18" charset="0"/>
                          <a:ea typeface="Aptos" panose="020B0004020202020204" pitchFamily="34" charset="0"/>
                          <a:cs typeface="Arial" panose="020B0604020202020204" pitchFamily="34" charset="0"/>
                        </a:rPr>
                        <m:t>𝟏𝟕</m:t>
                      </m:r>
                      <m:sSup>
                        <m:sSupPr>
                          <m:ctrlPr>
                            <a:rPr lang="en-AU" sz="3600" b="1" i="1" kern="100">
                              <a:effectLst/>
                              <a:latin typeface="Cambria Math" panose="02040503050406030204" pitchFamily="18" charset="0"/>
                              <a:ea typeface="Aptos" panose="020B0004020202020204" pitchFamily="34" charset="0"/>
                              <a:cs typeface="Arial" panose="020B0604020202020204" pitchFamily="34" charset="0"/>
                            </a:rPr>
                          </m:ctrlPr>
                        </m:sSupPr>
                        <m:e>
                          <m:r>
                            <a:rPr lang="en-AU" sz="3600" b="1" i="1" kern="100">
                              <a:effectLst/>
                              <a:latin typeface="Cambria Math" panose="02040503050406030204" pitchFamily="18" charset="0"/>
                              <a:ea typeface="Aptos" panose="020B0004020202020204" pitchFamily="34" charset="0"/>
                              <a:cs typeface="Arial" panose="020B0604020202020204" pitchFamily="34" charset="0"/>
                            </a:rPr>
                            <m:t>𝒎</m:t>
                          </m:r>
                        </m:e>
                        <m:sup>
                          <m:r>
                            <a:rPr lang="en-AU" sz="3600" b="1" i="1" kern="100">
                              <a:effectLst/>
                              <a:latin typeface="Cambria Math" panose="02040503050406030204" pitchFamily="18" charset="0"/>
                              <a:ea typeface="Aptos" panose="020B0004020202020204" pitchFamily="34" charset="0"/>
                              <a:cs typeface="Arial" panose="020B0604020202020204" pitchFamily="34" charset="0"/>
                            </a:rPr>
                            <m:t>𝟑</m:t>
                          </m:r>
                        </m:sup>
                      </m:sSup>
                    </m:oMath>
                  </m:oMathPara>
                </a14:m>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50000"/>
                  </a:lnSpc>
                  <a:buNone/>
                </a:pPr>
                <a:r>
                  <a:rPr lang="en-AU" sz="3600" kern="100" dirty="0">
                    <a:effectLst/>
                    <a:latin typeface="Arial" panose="020B0604020202020204" pitchFamily="34" charset="0"/>
                    <a:ea typeface="Aptos" panose="020B0004020202020204" pitchFamily="34" charset="0"/>
                    <a:cs typeface="Times New Roman" panose="02020603050405020304" pitchFamily="18" charset="0"/>
                  </a:rPr>
                  <a:t> </a:t>
                </a:r>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50000"/>
                  </a:lnSpc>
                  <a:buNone/>
                  <a:tabLst>
                    <a:tab pos="3211195" algn="l"/>
                  </a:tabLst>
                </a:pPr>
                <a:r>
                  <a:rPr lang="en-AU" sz="3600" kern="100" dirty="0">
                    <a:effectLst/>
                    <a:latin typeface="Arial" panose="020B0604020202020204" pitchFamily="34" charset="0"/>
                    <a:ea typeface="Aptos" panose="020B0004020202020204" pitchFamily="34" charset="0"/>
                    <a:cs typeface="Times New Roman" panose="02020603050405020304" pitchFamily="18" charset="0"/>
                  </a:rPr>
                  <a:t>Total amount of rainfall is 10.17</a:t>
                </a:r>
                <a14:m>
                  <m:oMath xmlns:m="http://schemas.openxmlformats.org/officeDocument/2006/math">
                    <m:sSup>
                      <m:sSupPr>
                        <m:ctrlPr>
                          <a:rPr lang="en-AU" sz="3600" i="1" kern="100">
                            <a:effectLst/>
                            <a:latin typeface="Cambria Math" panose="02040503050406030204" pitchFamily="18" charset="0"/>
                            <a:ea typeface="Aptos" panose="020B0004020202020204" pitchFamily="34" charset="0"/>
                            <a:cs typeface="Arial" panose="020B0604020202020204" pitchFamily="34" charset="0"/>
                          </a:rPr>
                        </m:ctrlPr>
                      </m:sSupPr>
                      <m:e>
                        <m:r>
                          <a:rPr lang="en-AU" sz="3600" i="1" kern="100">
                            <a:effectLst/>
                            <a:latin typeface="Cambria Math" panose="02040503050406030204" pitchFamily="18" charset="0"/>
                            <a:ea typeface="Aptos" panose="020B0004020202020204" pitchFamily="34" charset="0"/>
                            <a:cs typeface="Arial" panose="020B0604020202020204" pitchFamily="34" charset="0"/>
                          </a:rPr>
                          <m:t>𝑚</m:t>
                        </m:r>
                      </m:e>
                      <m:sup>
                        <m:r>
                          <a:rPr lang="en-AU" sz="3600" i="1" kern="100">
                            <a:effectLst/>
                            <a:latin typeface="Cambria Math" panose="02040503050406030204" pitchFamily="18" charset="0"/>
                            <a:ea typeface="Aptos" panose="020B0004020202020204" pitchFamily="34" charset="0"/>
                            <a:cs typeface="Arial" panose="020B0604020202020204" pitchFamily="34" charset="0"/>
                          </a:rPr>
                          <m:t>3</m:t>
                        </m:r>
                      </m:sup>
                    </m:sSup>
                  </m:oMath>
                </a14:m>
                <a:r>
                  <a:rPr lang="en-AU" sz="3600" kern="100" dirty="0">
                    <a:effectLst/>
                    <a:latin typeface="Arial" panose="020B0604020202020204" pitchFamily="34" charset="0"/>
                    <a:ea typeface="Times New Roman" panose="02020603050405020304" pitchFamily="18" charset="0"/>
                    <a:cs typeface="Times New Roman" panose="02020603050405020304" pitchFamily="18" charset="0"/>
                  </a:rPr>
                  <a:t> or 10,170 litres of rain </a:t>
                </a:r>
                <a:r>
                  <a:rPr lang="en-AU" sz="3600" kern="100" dirty="0">
                    <a:solidFill>
                      <a:srgbClr val="7F7F7F"/>
                    </a:solidFill>
                    <a:effectLst/>
                    <a:latin typeface="Arial" panose="020B0604020202020204" pitchFamily="34" charset="0"/>
                    <a:ea typeface="Aptos" panose="020B0004020202020204" pitchFamily="34" charset="0"/>
                    <a:cs typeface="Times New Roman" panose="02020603050405020304" pitchFamily="18" charset="0"/>
                  </a:rPr>
                  <a:t>(</a:t>
                </a:r>
                <a14:m>
                  <m:oMath xmlns:m="http://schemas.openxmlformats.org/officeDocument/2006/math">
                    <m:r>
                      <a:rPr lang="en-AU" sz="3600" kern="100">
                        <a:solidFill>
                          <a:srgbClr val="7F7F7F"/>
                        </a:solidFill>
                        <a:effectLst/>
                        <a:latin typeface="Cambria Math" panose="02040503050406030204" pitchFamily="18" charset="0"/>
                        <a:ea typeface="Aptos" panose="020B0004020202020204" pitchFamily="34" charset="0"/>
                        <a:cs typeface="Arial" panose="020B0604020202020204" pitchFamily="34" charset="0"/>
                      </a:rPr>
                      <m:t>1</m:t>
                    </m:r>
                    <m:sSup>
                      <m:sSupPr>
                        <m:ctrlPr>
                          <a:rPr lang="en-AU" sz="3600" i="1" kern="100">
                            <a:solidFill>
                              <a:srgbClr val="7F7F7F"/>
                            </a:solidFill>
                            <a:effectLst/>
                            <a:latin typeface="Cambria Math" panose="02040503050406030204" pitchFamily="18" charset="0"/>
                            <a:ea typeface="Aptos" panose="020B0004020202020204" pitchFamily="34" charset="0"/>
                            <a:cs typeface="Arial" panose="020B0604020202020204" pitchFamily="34" charset="0"/>
                          </a:rPr>
                        </m:ctrlPr>
                      </m:sSupPr>
                      <m:e>
                        <m:r>
                          <m:rPr>
                            <m:sty m:val="p"/>
                          </m:rPr>
                          <a:rPr lang="en-AU" sz="3600" kern="100">
                            <a:solidFill>
                              <a:srgbClr val="7F7F7F"/>
                            </a:solidFill>
                            <a:effectLst/>
                            <a:latin typeface="Cambria Math" panose="02040503050406030204" pitchFamily="18" charset="0"/>
                            <a:ea typeface="Aptos" panose="020B0004020202020204" pitchFamily="34" charset="0"/>
                            <a:cs typeface="Arial" panose="020B0604020202020204" pitchFamily="34" charset="0"/>
                          </a:rPr>
                          <m:t>m</m:t>
                        </m:r>
                      </m:e>
                      <m:sup>
                        <m:r>
                          <a:rPr lang="en-AU" sz="3600" kern="100">
                            <a:solidFill>
                              <a:srgbClr val="7F7F7F"/>
                            </a:solidFill>
                            <a:effectLst/>
                            <a:latin typeface="Cambria Math" panose="02040503050406030204" pitchFamily="18" charset="0"/>
                            <a:ea typeface="Aptos" panose="020B0004020202020204" pitchFamily="34" charset="0"/>
                            <a:cs typeface="Arial" panose="020B0604020202020204" pitchFamily="34" charset="0"/>
                          </a:rPr>
                          <m:t>3</m:t>
                        </m:r>
                      </m:sup>
                    </m:sSup>
                    <m:r>
                      <a:rPr lang="en-AU" sz="3600" kern="100">
                        <a:solidFill>
                          <a:srgbClr val="7F7F7F"/>
                        </a:solidFill>
                        <a:effectLst/>
                        <a:latin typeface="Cambria Math" panose="02040503050406030204" pitchFamily="18" charset="0"/>
                        <a:ea typeface="Aptos" panose="020B0004020202020204" pitchFamily="34" charset="0"/>
                        <a:cs typeface="Arial" panose="020B0604020202020204" pitchFamily="34" charset="0"/>
                      </a:rPr>
                      <m:t>=1,000</m:t>
                    </m:r>
                    <m:r>
                      <m:rPr>
                        <m:sty m:val="p"/>
                      </m:rPr>
                      <a:rPr lang="en-AU" sz="3600" kern="100">
                        <a:solidFill>
                          <a:srgbClr val="7F7F7F"/>
                        </a:solidFill>
                        <a:effectLst/>
                        <a:latin typeface="Cambria Math" panose="02040503050406030204" pitchFamily="18" charset="0"/>
                        <a:ea typeface="Aptos" panose="020B0004020202020204" pitchFamily="34" charset="0"/>
                        <a:cs typeface="Arial" panose="020B0604020202020204" pitchFamily="34" charset="0"/>
                      </a:rPr>
                      <m:t>L</m:t>
                    </m:r>
                  </m:oMath>
                </a14:m>
                <a:r>
                  <a:rPr lang="en-AU" sz="3600" kern="100" dirty="0">
                    <a:solidFill>
                      <a:srgbClr val="7F7F7F"/>
                    </a:solidFill>
                    <a:effectLst/>
                    <a:latin typeface="Arial" panose="020B0604020202020204" pitchFamily="34" charset="0"/>
                    <a:ea typeface="Times New Roman" panose="02020603050405020304" pitchFamily="18" charset="0"/>
                    <a:cs typeface="Times New Roman" panose="02020603050405020304" pitchFamily="18" charset="0"/>
                  </a:rPr>
                  <a:t>)</a:t>
                </a:r>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p:txBody>
          </p:sp>
        </mc:Choice>
        <mc:Fallback xmlns="">
          <p:sp>
            <p:nvSpPr>
              <p:cNvPr id="13" name="TextBox 12">
                <a:extLst>
                  <a:ext uri="{FF2B5EF4-FFF2-40B4-BE49-F238E27FC236}">
                    <a16:creationId xmlns:a16="http://schemas.microsoft.com/office/drawing/2014/main" id="{B0DB5363-50A3-C1A3-9589-CF28A175F647}"/>
                  </a:ext>
                </a:extLst>
              </p:cNvPr>
              <p:cNvSpPr txBox="1">
                <a:spLocks noRot="1" noChangeAspect="1" noMove="1" noResize="1" noEditPoints="1" noAdjustHandles="1" noChangeArrowheads="1" noChangeShapeType="1" noTextEdit="1"/>
              </p:cNvSpPr>
              <p:nvPr/>
            </p:nvSpPr>
            <p:spPr>
              <a:xfrm>
                <a:off x="2217976" y="5071169"/>
                <a:ext cx="15630182" cy="2519023"/>
              </a:xfrm>
              <a:prstGeom prst="rect">
                <a:avLst/>
              </a:prstGeom>
              <a:blipFill>
                <a:blip r:embed="rId7"/>
                <a:stretch>
                  <a:fillRect l="-1136" b="-7538"/>
                </a:stretch>
              </a:blipFill>
            </p:spPr>
            <p:txBody>
              <a:bodyPr/>
              <a:lstStyle/>
              <a:p>
                <a:r>
                  <a:rPr lang="en-US">
                    <a:noFill/>
                  </a:rPr>
                  <a:t> </a:t>
                </a:r>
              </a:p>
            </p:txBody>
          </p:sp>
        </mc:Fallback>
      </mc:AlternateContent>
    </p:spTree>
    <p:extLst>
      <p:ext uri="{BB962C8B-B14F-4D97-AF65-F5344CB8AC3E}">
        <p14:creationId xmlns:p14="http://schemas.microsoft.com/office/powerpoint/2010/main" val="363969928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FCEA81-2DCF-7D67-CC18-8105DF8534D6}"/>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123DECB7-32DC-ABAE-F030-62B7BB15562A}"/>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F8208069-72FE-CB1E-E457-CCA1D638C64A}"/>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C8FEFD1F-E555-7E64-0F66-D265EC6C50EF}"/>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49715056-E214-BAD1-4334-39F810A95345}"/>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7A06C12B-1D09-8840-24C6-F160220452FF}"/>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DC93885B-04C9-BEB4-1CBE-143957BEFF8F}"/>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CB76D846-1B09-CA12-59F0-4FC98847B292}"/>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23</a:t>
            </a:r>
          </a:p>
        </p:txBody>
      </p:sp>
      <p:sp>
        <p:nvSpPr>
          <p:cNvPr id="17" name="Freeform 5">
            <a:extLst>
              <a:ext uri="{FF2B5EF4-FFF2-40B4-BE49-F238E27FC236}">
                <a16:creationId xmlns:a16="http://schemas.microsoft.com/office/drawing/2014/main" id="{A7825623-50D4-5A02-386C-84CC9D586A37}"/>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B5AB72BB-4DF6-9514-0A8E-350C8FAAF166}"/>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VOLUME USING FORMULAS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1" name="TextBox 10">
            <a:extLst>
              <a:ext uri="{FF2B5EF4-FFF2-40B4-BE49-F238E27FC236}">
                <a16:creationId xmlns:a16="http://schemas.microsoft.com/office/drawing/2014/main" id="{C06A8659-693B-A783-A981-487001F43B60}"/>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With your teacher</a:t>
            </a: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6" name="Picture 5" descr="A black and white circle with two people&#10;&#10;AI-generated content may be incorrect.">
            <a:extLst>
              <a:ext uri="{FF2B5EF4-FFF2-40B4-BE49-F238E27FC236}">
                <a16:creationId xmlns:a16="http://schemas.microsoft.com/office/drawing/2014/main" id="{EDAF5671-78C9-6693-88A7-5901F3877556}"/>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9" name="TextBox 18">
            <a:extLst>
              <a:ext uri="{FF2B5EF4-FFF2-40B4-BE49-F238E27FC236}">
                <a16:creationId xmlns:a16="http://schemas.microsoft.com/office/drawing/2014/main" id="{B248EC4E-4FE7-876E-599E-1419217F48F9}"/>
              </a:ext>
            </a:extLst>
          </p:cNvPr>
          <p:cNvSpPr txBox="1"/>
          <p:nvPr/>
        </p:nvSpPr>
        <p:spPr>
          <a:xfrm>
            <a:off x="2241167" y="1738074"/>
            <a:ext cx="15932216" cy="3313599"/>
          </a:xfrm>
          <a:prstGeom prst="rect">
            <a:avLst/>
          </a:prstGeom>
          <a:noFill/>
        </p:spPr>
        <p:txBody>
          <a:bodyPr wrap="square">
            <a:spAutoFit/>
          </a:bodyPr>
          <a:lstStyle/>
          <a:p>
            <a:pPr>
              <a:lnSpc>
                <a:spcPct val="150000"/>
              </a:lnSpc>
            </a:pPr>
            <a:r>
              <a:rPr lang="en-AU" sz="3600" b="1" u="sng" dirty="0">
                <a:solidFill>
                  <a:srgbClr val="FF0000"/>
                </a:solidFill>
                <a:effectLst/>
                <a:latin typeface="Arial" panose="020B0604020202020204" pitchFamily="34" charset="0"/>
                <a:ea typeface="Aptos" panose="020B0004020202020204" pitchFamily="34" charset="0"/>
                <a:cs typeface="Arial" panose="020B0604020202020204" pitchFamily="34" charset="0"/>
              </a:rPr>
              <a:t>1.</a:t>
            </a:r>
            <a:r>
              <a:rPr lang="en-AU" sz="3600" dirty="0">
                <a:effectLst/>
                <a:latin typeface="Arial" panose="020B0604020202020204" pitchFamily="34" charset="0"/>
                <a:ea typeface="Aptos" panose="020B0004020202020204" pitchFamily="34" charset="0"/>
                <a:cs typeface="Arial" panose="020B0604020202020204" pitchFamily="34" charset="0"/>
              </a:rPr>
              <a:t> A basketball signed by Michael Jordan is being shipped to Australia. </a:t>
            </a:r>
          </a:p>
          <a:p>
            <a:pPr>
              <a:lnSpc>
                <a:spcPct val="150000"/>
              </a:lnSpc>
            </a:pPr>
            <a:r>
              <a:rPr lang="en-AU" sz="3600" dirty="0">
                <a:effectLst/>
                <a:latin typeface="Arial" panose="020B0604020202020204" pitchFamily="34" charset="0"/>
                <a:ea typeface="Aptos" panose="020B0004020202020204" pitchFamily="34" charset="0"/>
                <a:cs typeface="Arial" panose="020B0604020202020204" pitchFamily="34" charset="0"/>
              </a:rPr>
              <a:t>The ball has a diameter of 25cm. The ball is packed tightly into a box and the remaining space in the box is filled with packing peanuts. </a:t>
            </a:r>
          </a:p>
          <a:p>
            <a:pPr>
              <a:lnSpc>
                <a:spcPct val="150000"/>
              </a:lnSpc>
            </a:pPr>
            <a:r>
              <a:rPr lang="en-AU" sz="3600" dirty="0">
                <a:effectLst/>
                <a:latin typeface="Arial" panose="020B0604020202020204" pitchFamily="34" charset="0"/>
                <a:ea typeface="Aptos" panose="020B0004020202020204" pitchFamily="34" charset="0"/>
                <a:cs typeface="Arial" panose="020B0604020202020204" pitchFamily="34" charset="0"/>
              </a:rPr>
              <a:t>What volume of the box would need to be filled with packing peanuts?</a:t>
            </a:r>
            <a:r>
              <a:rPr lang="en-AU" sz="3600" dirty="0">
                <a:effectLst/>
                <a:latin typeface="Arial" panose="020B0604020202020204" pitchFamily="34" charset="0"/>
                <a:cs typeface="Arial" panose="020B0604020202020204" pitchFamily="34" charset="0"/>
              </a:rPr>
              <a:t> </a:t>
            </a:r>
            <a:endParaRPr lang="en-US" sz="3600" dirty="0">
              <a:latin typeface="Arial" panose="020B0604020202020204" pitchFamily="34" charset="0"/>
              <a:cs typeface="Arial" panose="020B0604020202020204" pitchFamily="34" charset="0"/>
            </a:endParaRPr>
          </a:p>
        </p:txBody>
      </p:sp>
      <p:pic>
        <p:nvPicPr>
          <p:cNvPr id="20" name="Picture 19" descr="A black and white drawing of a sphere&#10;&#10;AI-generated content may be incorrect.">
            <a:extLst>
              <a:ext uri="{FF2B5EF4-FFF2-40B4-BE49-F238E27FC236}">
                <a16:creationId xmlns:a16="http://schemas.microsoft.com/office/drawing/2014/main" id="{FA06E4F5-4A8A-8C04-8BB5-4F7363BE554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868400" y="5491731"/>
            <a:ext cx="4083341" cy="4056706"/>
          </a:xfrm>
          <a:prstGeom prst="rect">
            <a:avLst/>
          </a:prstGeom>
        </p:spPr>
      </p:pic>
    </p:spTree>
    <p:extLst>
      <p:ext uri="{BB962C8B-B14F-4D97-AF65-F5344CB8AC3E}">
        <p14:creationId xmlns:p14="http://schemas.microsoft.com/office/powerpoint/2010/main" val="380105279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DF2C68-271C-B68C-09E0-87845CA5A207}"/>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9BAE007E-9B37-DC8E-B53C-97B2439CBB88}"/>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804BEA2A-47D9-3D8C-46A6-5D1FFE7AC65C}"/>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C8285BB4-0ED0-28DD-E248-C42B04699859}"/>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8D2E1BE6-3DC5-2317-C818-139ECAEED80B}"/>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1F834886-6DCF-088C-AAE1-FA1F87BEC5D4}"/>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07A13C51-47B6-8F41-4030-BB6DF7E3739D}"/>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A92C2F6D-F4E4-27D5-B418-1B5F3C91129A}"/>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23</a:t>
            </a:r>
          </a:p>
        </p:txBody>
      </p:sp>
      <p:sp>
        <p:nvSpPr>
          <p:cNvPr id="17" name="Freeform 5">
            <a:extLst>
              <a:ext uri="{FF2B5EF4-FFF2-40B4-BE49-F238E27FC236}">
                <a16:creationId xmlns:a16="http://schemas.microsoft.com/office/drawing/2014/main" id="{E8ED1603-7C32-1535-CFA3-646026351C6F}"/>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9F65EF44-AEE8-59D9-2496-B0F4D7D965BA}"/>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VOLUME USING FORMULAS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1" name="TextBox 10">
            <a:extLst>
              <a:ext uri="{FF2B5EF4-FFF2-40B4-BE49-F238E27FC236}">
                <a16:creationId xmlns:a16="http://schemas.microsoft.com/office/drawing/2014/main" id="{E3451DDA-8FEF-2283-DDD4-ACA525BF775D}"/>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With your teacher</a:t>
            </a: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6" name="Picture 5" descr="A black and white circle with two people&#10;&#10;AI-generated content may be incorrect.">
            <a:extLst>
              <a:ext uri="{FF2B5EF4-FFF2-40B4-BE49-F238E27FC236}">
                <a16:creationId xmlns:a16="http://schemas.microsoft.com/office/drawing/2014/main" id="{74371CD0-F8B2-B802-2010-02939D03BFE3}"/>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9" name="TextBox 8">
            <a:extLst>
              <a:ext uri="{FF2B5EF4-FFF2-40B4-BE49-F238E27FC236}">
                <a16:creationId xmlns:a16="http://schemas.microsoft.com/office/drawing/2014/main" id="{CA1D1DBF-4407-F961-CBE7-4DA9C83A39CC}"/>
              </a:ext>
            </a:extLst>
          </p:cNvPr>
          <p:cNvSpPr txBox="1"/>
          <p:nvPr/>
        </p:nvSpPr>
        <p:spPr>
          <a:xfrm>
            <a:off x="2314601" y="1714500"/>
            <a:ext cx="15858782" cy="4448847"/>
          </a:xfrm>
          <a:prstGeom prst="rect">
            <a:avLst/>
          </a:prstGeom>
          <a:noFill/>
        </p:spPr>
        <p:txBody>
          <a:bodyPr wrap="square">
            <a:spAutoFit/>
          </a:bodyPr>
          <a:lstStyle/>
          <a:p>
            <a:pPr lvl="0">
              <a:lnSpc>
                <a:spcPct val="150000"/>
              </a:lnSpc>
            </a:pPr>
            <a:r>
              <a:rPr lang="en-AU" sz="3200" b="1" u="sng"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2.</a:t>
            </a:r>
            <a:r>
              <a:rPr lang="en-AU" sz="3200" kern="100" dirty="0">
                <a:effectLst/>
                <a:latin typeface="Arial" panose="020B0604020202020204" pitchFamily="34" charset="0"/>
                <a:ea typeface="Aptos" panose="020B0004020202020204" pitchFamily="34" charset="0"/>
                <a:cs typeface="Times New Roman" panose="02020603050405020304" pitchFamily="18" charset="0"/>
              </a:rPr>
              <a:t> Billy is still working on his model set for his Egypt school project. </a:t>
            </a:r>
          </a:p>
          <a:p>
            <a:pPr lvl="0">
              <a:lnSpc>
                <a:spcPct val="150000"/>
              </a:lnSpc>
            </a:pPr>
            <a:r>
              <a:rPr lang="en-AU" sz="3200" kern="100" dirty="0">
                <a:effectLst/>
                <a:latin typeface="Arial" panose="020B0604020202020204" pitchFamily="34" charset="0"/>
                <a:ea typeface="Aptos" panose="020B0004020202020204" pitchFamily="34" charset="0"/>
                <a:cs typeface="Times New Roman" panose="02020603050405020304" pitchFamily="18" charset="0"/>
              </a:rPr>
              <a:t>He decided that his plaster pyramid was too simple, he now wants to make it fancier. He decides he will make 3 pyramids and mount them on a rectangular block; all made of plaster. The pyramids still have a square base of 20cm x 20cm, and a height of 30cm. The rectangular base will have a surface area of 1m x 1m and a height of 20cm. Calculate the volume of plaster needed to make his vision.</a:t>
            </a:r>
            <a:endParaRPr lang="en-AU" sz="32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92221460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C4BA0A-5116-77DD-8889-2AE4FBE6741C}"/>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04C2CB05-11E1-879D-5D3B-A0C10960F8EA}"/>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D0A5D0B7-58A5-2856-B1C1-AC2E9FFFFF06}"/>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8BA73DA5-92D6-FC4E-4A8E-DBFDC457A44A}"/>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E83D40ED-C68F-B8B0-07F7-110C8BE2C4D0}"/>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3" name="TextBox 12">
            <a:extLst>
              <a:ext uri="{FF2B5EF4-FFF2-40B4-BE49-F238E27FC236}">
                <a16:creationId xmlns:a16="http://schemas.microsoft.com/office/drawing/2014/main" id="{96674C3E-4274-3A76-90FF-DB4780110C76}"/>
              </a:ext>
            </a:extLst>
          </p:cNvPr>
          <p:cNvSpPr txBox="1"/>
          <p:nvPr/>
        </p:nvSpPr>
        <p:spPr>
          <a:xfrm>
            <a:off x="2688759" y="3390900"/>
            <a:ext cx="6950541" cy="1252843"/>
          </a:xfrm>
          <a:prstGeom prst="rect">
            <a:avLst/>
          </a:prstGeom>
          <a:noFill/>
        </p:spPr>
        <p:txBody>
          <a:bodyPr wrap="square">
            <a:spAutoFit/>
          </a:bodyPr>
          <a:lstStyle/>
          <a:p>
            <a:pPr>
              <a:lnSpc>
                <a:spcPct val="150000"/>
              </a:lnSpc>
              <a:buNone/>
            </a:pPr>
            <a:r>
              <a:rPr lang="en-AU" sz="56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Try it yourself.</a:t>
            </a:r>
            <a:endParaRPr lang="en-AU" sz="56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6" name="Text Box 3">
            <a:extLst>
              <a:ext uri="{FF2B5EF4-FFF2-40B4-BE49-F238E27FC236}">
                <a16:creationId xmlns:a16="http://schemas.microsoft.com/office/drawing/2014/main" id="{A232CBAF-C88F-17A1-4C1A-F55A5F148F2F}"/>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02E5674F-8F55-2F88-E1E8-B354C094A722}"/>
              </a:ext>
            </a:extLst>
          </p:cNvPr>
          <p:cNvSpPr txBox="1"/>
          <p:nvPr/>
        </p:nvSpPr>
        <p:spPr>
          <a:xfrm>
            <a:off x="2743200" y="4610100"/>
            <a:ext cx="13792200" cy="2019848"/>
          </a:xfrm>
          <a:prstGeom prst="rect">
            <a:avLst/>
          </a:prstGeom>
          <a:noFill/>
        </p:spPr>
        <p:txBody>
          <a:bodyPr wrap="square">
            <a:spAutoFit/>
          </a:bodyPr>
          <a:lstStyle/>
          <a:p>
            <a:pPr lvl="0">
              <a:lnSpc>
                <a:spcPct val="150000"/>
              </a:lnSpc>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Complete the ‘try it yourself’ questions on page 24 of your workbook.</a:t>
            </a:r>
            <a:endParaRPr lang="en-AU" sz="4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black and white circle with a person with their arms raised&#10;&#10;AI-generated content may be incorrect.">
            <a:extLst>
              <a:ext uri="{FF2B5EF4-FFF2-40B4-BE49-F238E27FC236}">
                <a16:creationId xmlns:a16="http://schemas.microsoft.com/office/drawing/2014/main" id="{03C0E7F9-D92C-AADB-C126-CC466DF6C29C}"/>
              </a:ext>
            </a:extLst>
          </p:cNvPr>
          <p:cNvPicPr>
            <a:picLocks noChangeAspect="1"/>
          </p:cNvPicPr>
          <p:nvPr/>
        </p:nvPicPr>
        <p:blipFill>
          <a:blip r:embed="rId2"/>
          <a:stretch>
            <a:fillRect/>
          </a:stretch>
        </p:blipFill>
        <p:spPr>
          <a:xfrm>
            <a:off x="16383000" y="122014"/>
            <a:ext cx="1821086" cy="1821086"/>
          </a:xfrm>
          <a:prstGeom prst="rect">
            <a:avLst/>
          </a:prstGeom>
        </p:spPr>
      </p:pic>
      <p:sp>
        <p:nvSpPr>
          <p:cNvPr id="10" name="TextBox 6">
            <a:extLst>
              <a:ext uri="{FF2B5EF4-FFF2-40B4-BE49-F238E27FC236}">
                <a16:creationId xmlns:a16="http://schemas.microsoft.com/office/drawing/2014/main" id="{39C6A2EC-B9CE-9475-CDA7-695F7D44504E}"/>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1845CEDE-9C94-D939-3411-4EB43282911C}"/>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24</a:t>
            </a:r>
          </a:p>
        </p:txBody>
      </p:sp>
      <p:sp>
        <p:nvSpPr>
          <p:cNvPr id="17" name="Freeform 5">
            <a:extLst>
              <a:ext uri="{FF2B5EF4-FFF2-40B4-BE49-F238E27FC236}">
                <a16:creationId xmlns:a16="http://schemas.microsoft.com/office/drawing/2014/main" id="{F09803D1-FD46-C7EE-255E-A0ACCB306D89}"/>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3"/>
            <a:stretch>
              <a:fillRect/>
            </a:stretch>
          </a:blipFill>
        </p:spPr>
        <p:txBody>
          <a:bodyPr/>
          <a:lstStyle/>
          <a:p>
            <a:endParaRPr lang="en-US"/>
          </a:p>
        </p:txBody>
      </p:sp>
      <p:sp>
        <p:nvSpPr>
          <p:cNvPr id="6" name="TextBox 5">
            <a:extLst>
              <a:ext uri="{FF2B5EF4-FFF2-40B4-BE49-F238E27FC236}">
                <a16:creationId xmlns:a16="http://schemas.microsoft.com/office/drawing/2014/main" id="{67FFE171-824A-C9EE-00C0-0BD5DB13E339}"/>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VOLUME</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4666033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379189-C3C8-A249-8F73-8692356DC46E}"/>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4152EBF1-B0FC-7FE9-4FE7-F2017124D8E1}"/>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E1421B53-476F-5EE5-C9A5-2051EC5056FF}"/>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872781F4-B76E-F1A7-D8AB-9EE2B76108B5}"/>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21" name="TextBox 6">
            <a:extLst>
              <a:ext uri="{FF2B5EF4-FFF2-40B4-BE49-F238E27FC236}">
                <a16:creationId xmlns:a16="http://schemas.microsoft.com/office/drawing/2014/main" id="{510B77ED-EF70-5508-91C1-2E55C6A9CD9A}"/>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23" name="TextBox 7">
            <a:extLst>
              <a:ext uri="{FF2B5EF4-FFF2-40B4-BE49-F238E27FC236}">
                <a16:creationId xmlns:a16="http://schemas.microsoft.com/office/drawing/2014/main" id="{4252BB09-2566-868D-307B-14D7A2B5599C}"/>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25</a:t>
            </a:r>
          </a:p>
        </p:txBody>
      </p:sp>
      <p:sp>
        <p:nvSpPr>
          <p:cNvPr id="24" name="Freeform 5">
            <a:extLst>
              <a:ext uri="{FF2B5EF4-FFF2-40B4-BE49-F238E27FC236}">
                <a16:creationId xmlns:a16="http://schemas.microsoft.com/office/drawing/2014/main" id="{9E578576-5631-3E51-BBEC-6D1B85308D15}"/>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34EABBA7-E1DE-C736-6A03-30DA84228355}"/>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INTRODUCTION TO RATIOS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0" name="Picture 9" descr="A white sign with black text&#10;&#10;AI-generated content may be incorrect.">
            <a:extLst>
              <a:ext uri="{FF2B5EF4-FFF2-40B4-BE49-F238E27FC236}">
                <a16:creationId xmlns:a16="http://schemas.microsoft.com/office/drawing/2014/main" id="{523B4AAF-1F2F-FDF2-1616-7EC3F46B80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1287" y="1859697"/>
            <a:ext cx="15020475" cy="2590800"/>
          </a:xfrm>
          <a:prstGeom prst="rect">
            <a:avLst/>
          </a:prstGeom>
        </p:spPr>
      </p:pic>
      <p:graphicFrame>
        <p:nvGraphicFramePr>
          <p:cNvPr id="11" name="Table 10">
            <a:extLst>
              <a:ext uri="{FF2B5EF4-FFF2-40B4-BE49-F238E27FC236}">
                <a16:creationId xmlns:a16="http://schemas.microsoft.com/office/drawing/2014/main" id="{31039CCC-C0E4-6A42-3DAB-6980BB336BCB}"/>
              </a:ext>
            </a:extLst>
          </p:cNvPr>
          <p:cNvGraphicFramePr>
            <a:graphicFrameLocks noGrp="1"/>
          </p:cNvGraphicFramePr>
          <p:nvPr/>
        </p:nvGraphicFramePr>
        <p:xfrm>
          <a:off x="2511287" y="5524501"/>
          <a:ext cx="15239998" cy="2590799"/>
        </p:xfrm>
        <a:graphic>
          <a:graphicData uri="http://schemas.openxmlformats.org/drawingml/2006/table">
            <a:tbl>
              <a:tblPr firstRow="1" firstCol="1" bandRow="1">
                <a:tableStyleId>{5C22544A-7EE6-4342-B048-85BDC9FD1C3A}</a:tableStyleId>
              </a:tblPr>
              <a:tblGrid>
                <a:gridCol w="707626">
                  <a:extLst>
                    <a:ext uri="{9D8B030D-6E8A-4147-A177-3AD203B41FA5}">
                      <a16:colId xmlns:a16="http://schemas.microsoft.com/office/drawing/2014/main" val="1805128305"/>
                    </a:ext>
                  </a:extLst>
                </a:gridCol>
                <a:gridCol w="5388374">
                  <a:extLst>
                    <a:ext uri="{9D8B030D-6E8A-4147-A177-3AD203B41FA5}">
                      <a16:colId xmlns:a16="http://schemas.microsoft.com/office/drawing/2014/main" val="2958515171"/>
                    </a:ext>
                  </a:extLst>
                </a:gridCol>
                <a:gridCol w="762000">
                  <a:extLst>
                    <a:ext uri="{9D8B030D-6E8A-4147-A177-3AD203B41FA5}">
                      <a16:colId xmlns:a16="http://schemas.microsoft.com/office/drawing/2014/main" val="4116558474"/>
                    </a:ext>
                  </a:extLst>
                </a:gridCol>
                <a:gridCol w="4153055">
                  <a:extLst>
                    <a:ext uri="{9D8B030D-6E8A-4147-A177-3AD203B41FA5}">
                      <a16:colId xmlns:a16="http://schemas.microsoft.com/office/drawing/2014/main" val="575773523"/>
                    </a:ext>
                  </a:extLst>
                </a:gridCol>
                <a:gridCol w="114145">
                  <a:extLst>
                    <a:ext uri="{9D8B030D-6E8A-4147-A177-3AD203B41FA5}">
                      <a16:colId xmlns:a16="http://schemas.microsoft.com/office/drawing/2014/main" val="1006295002"/>
                    </a:ext>
                  </a:extLst>
                </a:gridCol>
                <a:gridCol w="762000">
                  <a:extLst>
                    <a:ext uri="{9D8B030D-6E8A-4147-A177-3AD203B41FA5}">
                      <a16:colId xmlns:a16="http://schemas.microsoft.com/office/drawing/2014/main" val="353791117"/>
                    </a:ext>
                  </a:extLst>
                </a:gridCol>
                <a:gridCol w="3352798">
                  <a:extLst>
                    <a:ext uri="{9D8B030D-6E8A-4147-A177-3AD203B41FA5}">
                      <a16:colId xmlns:a16="http://schemas.microsoft.com/office/drawing/2014/main" val="4288027513"/>
                    </a:ext>
                  </a:extLst>
                </a:gridCol>
              </a:tblGrid>
              <a:tr h="863600">
                <a:tc gridSpan="4">
                  <a:txBody>
                    <a:bodyPr/>
                    <a:lstStyle/>
                    <a:p>
                      <a:pPr>
                        <a:lnSpc>
                          <a:spcPct val="100000"/>
                        </a:lnSpc>
                        <a:buNone/>
                      </a:pPr>
                      <a:r>
                        <a:rPr lang="en-AU" sz="3600" b="1" kern="100" dirty="0">
                          <a:solidFill>
                            <a:sysClr val="windowText" lastClr="000000"/>
                          </a:solidFill>
                          <a:effectLst/>
                          <a:latin typeface="Arial" panose="020B0604020202020204" pitchFamily="34" charset="0"/>
                          <a:cs typeface="Arial" panose="020B0604020202020204" pitchFamily="34" charset="0"/>
                        </a:rPr>
                        <a:t>Worked examples. </a:t>
                      </a:r>
                      <a:r>
                        <a:rPr lang="en-AU" sz="3600" b="0" kern="100" dirty="0">
                          <a:solidFill>
                            <a:sysClr val="windowText" lastClr="000000"/>
                          </a:solidFill>
                          <a:effectLst/>
                          <a:latin typeface="Arial" panose="020B0604020202020204" pitchFamily="34" charset="0"/>
                          <a:cs typeface="Arial" panose="020B0604020202020204" pitchFamily="34" charset="0"/>
                        </a:rPr>
                        <a:t>Simplify the following ratios.</a:t>
                      </a:r>
                      <a:endParaRPr lang="en-AU" sz="3600" b="0" kern="100" dirty="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oFill/>
                  </a:tcPr>
                </a:tc>
                <a:tc hMerge="1">
                  <a:txBody>
                    <a:bodyPr/>
                    <a:lstStyle/>
                    <a:p>
                      <a:endParaRPr lang="en-US"/>
                    </a:p>
                  </a:txBody>
                  <a:tcPr/>
                </a:tc>
                <a:tc hMerge="1">
                  <a:txBody>
                    <a:bodyPr/>
                    <a:lstStyle/>
                    <a:p>
                      <a:endParaRPr lang="en-US"/>
                    </a:p>
                  </a:txBody>
                  <a:tcPr/>
                </a:tc>
                <a:tc hMerge="1">
                  <a:txBody>
                    <a:bodyPr/>
                    <a:lstStyle/>
                    <a:p>
                      <a:endParaRPr lang="en-US"/>
                    </a:p>
                  </a:txBody>
                  <a:tcPr/>
                </a:tc>
                <a:tc gridSpan="3">
                  <a:txBody>
                    <a:bodyPr/>
                    <a:lstStyle/>
                    <a:p>
                      <a:pPr>
                        <a:lnSpc>
                          <a:spcPct val="100000"/>
                        </a:lnSpc>
                        <a:buNone/>
                      </a:pPr>
                      <a:r>
                        <a:rPr lang="en-AU" sz="3600" b="0" kern="100">
                          <a:solidFill>
                            <a:sysClr val="windowText" lastClr="000000"/>
                          </a:solidFill>
                          <a:effectLst/>
                          <a:latin typeface="Arial" panose="020B0604020202020204" pitchFamily="34" charset="0"/>
                          <a:cs typeface="Arial" panose="020B0604020202020204" pitchFamily="34" charset="0"/>
                        </a:rPr>
                        <a:t> </a:t>
                      </a:r>
                      <a:endParaRPr lang="en-AU" sz="3600" b="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0" marR="0" marT="0" marB="0" anchor="ctr">
                    <a:noFill/>
                  </a:tcPr>
                </a:tc>
                <a:tc hMerge="1">
                  <a:txBody>
                    <a:bodyPr/>
                    <a:lstStyle/>
                    <a:p>
                      <a:endParaRPr lang="en-US"/>
                    </a:p>
                  </a:txBody>
                  <a:tcPr/>
                </a:tc>
                <a:tc hMerge="1">
                  <a:txBody>
                    <a:bodyPr/>
                    <a:lstStyle/>
                    <a:p>
                      <a:pPr>
                        <a:lnSpc>
                          <a:spcPct val="100000"/>
                        </a:lnSpc>
                        <a:buNone/>
                      </a:pPr>
                      <a:endParaRPr lang="en-AU" sz="3600" b="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0" marR="0" marT="0" marB="0" anchor="ctr">
                    <a:noFill/>
                  </a:tcPr>
                </a:tc>
                <a:extLst>
                  <a:ext uri="{0D108BD9-81ED-4DB2-BD59-A6C34878D82A}">
                    <a16:rowId xmlns:a16="http://schemas.microsoft.com/office/drawing/2014/main" val="24536751"/>
                  </a:ext>
                </a:extLst>
              </a:tr>
              <a:tr h="1727199">
                <a:tc>
                  <a:txBody>
                    <a:bodyPr/>
                    <a:lstStyle/>
                    <a:p>
                      <a:pPr>
                        <a:lnSpc>
                          <a:spcPct val="100000"/>
                        </a:lnSpc>
                        <a:buNone/>
                      </a:pPr>
                      <a:r>
                        <a:rPr lang="en-AU" sz="3600" b="0" kern="100" dirty="0">
                          <a:solidFill>
                            <a:srgbClr val="FF0000"/>
                          </a:solidFill>
                          <a:effectLst/>
                          <a:latin typeface="Arial" panose="020B0604020202020204" pitchFamily="34" charset="0"/>
                          <a:cs typeface="Arial" panose="020B0604020202020204" pitchFamily="34" charset="0"/>
                        </a:rPr>
                        <a:t>a.</a:t>
                      </a:r>
                      <a:endParaRPr lang="en-AU" sz="3600" b="0" kern="100" dirty="0">
                        <a:solidFill>
                          <a:srgbClr val="FF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oFill/>
                  </a:tcPr>
                </a:tc>
                <a:tc>
                  <a:txBody>
                    <a:bodyPr/>
                    <a:lstStyle/>
                    <a:p>
                      <a:pPr>
                        <a:lnSpc>
                          <a:spcPct val="100000"/>
                        </a:lnSpc>
                        <a:buNone/>
                      </a:pPr>
                      <a:r>
                        <a:rPr lang="en-AU" sz="3600" b="0" kern="100" dirty="0">
                          <a:solidFill>
                            <a:sysClr val="windowText" lastClr="000000"/>
                          </a:solidFill>
                          <a:effectLst/>
                          <a:latin typeface="Arial" panose="020B0604020202020204" pitchFamily="34" charset="0"/>
                          <a:cs typeface="Arial" panose="020B0604020202020204" pitchFamily="34" charset="0"/>
                        </a:rPr>
                        <a:t>12:3 </a:t>
                      </a:r>
                      <a:r>
                        <a:rPr lang="en-AU" sz="2400" b="0" kern="100" dirty="0">
                          <a:solidFill>
                            <a:schemeClr val="bg1">
                              <a:lumMod val="50000"/>
                            </a:schemeClr>
                          </a:solidFill>
                          <a:effectLst/>
                          <a:latin typeface="Arial" panose="020B0604020202020204" pitchFamily="34" charset="0"/>
                          <a:cs typeface="Arial" panose="020B0604020202020204" pitchFamily="34" charset="0"/>
                        </a:rPr>
                        <a:t>(</a:t>
                      </a:r>
                      <a:r>
                        <a:rPr lang="en-AU" sz="2400" b="0" kern="100" dirty="0">
                          <a:solidFill>
                            <a:schemeClr val="bg1">
                              <a:lumMod val="50000"/>
                            </a:schemeClr>
                          </a:solidFill>
                          <a:effectLst/>
                          <a:latin typeface="Arial" panose="020B0604020202020204" pitchFamily="34" charset="0"/>
                          <a:cs typeface="Arial" panose="020B0604020202020204" pitchFamily="34" charset="0"/>
                          <a:sym typeface="Symbol" pitchFamily="2" charset="2"/>
                        </a:rPr>
                        <a:t></a:t>
                      </a:r>
                      <a:r>
                        <a:rPr lang="en-AU" sz="2400" b="0" kern="100" dirty="0">
                          <a:solidFill>
                            <a:schemeClr val="bg1">
                              <a:lumMod val="50000"/>
                            </a:schemeClr>
                          </a:solidFill>
                          <a:effectLst/>
                          <a:latin typeface="Arial" panose="020B0604020202020204" pitchFamily="34" charset="0"/>
                          <a:cs typeface="Arial" panose="020B0604020202020204" pitchFamily="34" charset="0"/>
                        </a:rPr>
                        <a:t> both sides by 3)</a:t>
                      </a:r>
                    </a:p>
                    <a:p>
                      <a:pPr>
                        <a:lnSpc>
                          <a:spcPct val="100000"/>
                        </a:lnSpc>
                        <a:buNone/>
                      </a:pPr>
                      <a:r>
                        <a:rPr lang="en-AU" sz="3600" b="0" kern="100" dirty="0">
                          <a:solidFill>
                            <a:sysClr val="windowText" lastClr="000000"/>
                          </a:solidFill>
                          <a:effectLst/>
                          <a:latin typeface="Arial" panose="020B0604020202020204" pitchFamily="34" charset="0"/>
                          <a:cs typeface="Arial" panose="020B0604020202020204" pitchFamily="34" charset="0"/>
                        </a:rPr>
                        <a:t>= 4:1</a:t>
                      </a:r>
                      <a:endParaRPr lang="en-AU" sz="3600" b="0" kern="100" dirty="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oFill/>
                  </a:tcPr>
                </a:tc>
                <a:tc>
                  <a:txBody>
                    <a:bodyPr/>
                    <a:lstStyle/>
                    <a:p>
                      <a:pPr>
                        <a:lnSpc>
                          <a:spcPct val="100000"/>
                        </a:lnSpc>
                        <a:buNone/>
                      </a:pPr>
                      <a:r>
                        <a:rPr lang="en-AU" sz="3600" b="0" kern="100" dirty="0">
                          <a:solidFill>
                            <a:srgbClr val="FF0000"/>
                          </a:solidFill>
                          <a:effectLst/>
                          <a:latin typeface="Arial" panose="020B0604020202020204" pitchFamily="34" charset="0"/>
                          <a:cs typeface="Arial" panose="020B0604020202020204" pitchFamily="34" charset="0"/>
                        </a:rPr>
                        <a:t>b.</a:t>
                      </a:r>
                      <a:endParaRPr lang="en-AU" sz="3600" b="0" kern="100" dirty="0">
                        <a:solidFill>
                          <a:srgbClr val="FF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oFill/>
                  </a:tcPr>
                </a:tc>
                <a:tc gridSpan="2">
                  <a:txBody>
                    <a:bodyPr/>
                    <a:lstStyle/>
                    <a:p>
                      <a:pPr>
                        <a:lnSpc>
                          <a:spcPct val="100000"/>
                        </a:lnSpc>
                        <a:buNone/>
                      </a:pPr>
                      <a:r>
                        <a:rPr lang="en-AU" sz="3600" b="0" kern="100" dirty="0">
                          <a:solidFill>
                            <a:sysClr val="windowText" lastClr="000000"/>
                          </a:solidFill>
                          <a:effectLst/>
                          <a:latin typeface="Arial" panose="020B0604020202020204" pitchFamily="34" charset="0"/>
                          <a:cs typeface="Arial" panose="020B0604020202020204" pitchFamily="34" charset="0"/>
                        </a:rPr>
                        <a:t>12:18 </a:t>
                      </a:r>
                      <a:r>
                        <a:rPr lang="en-AU" sz="2400" b="0" kern="100" dirty="0">
                          <a:solidFill>
                            <a:schemeClr val="bg1">
                              <a:lumMod val="50000"/>
                            </a:schemeClr>
                          </a:solidFill>
                          <a:effectLst/>
                          <a:latin typeface="Arial" panose="020B0604020202020204" pitchFamily="34" charset="0"/>
                          <a:cs typeface="Arial" panose="020B0604020202020204" pitchFamily="34" charset="0"/>
                        </a:rPr>
                        <a:t>(</a:t>
                      </a:r>
                      <a:r>
                        <a:rPr lang="en-AU" sz="2400" b="0" kern="100" dirty="0">
                          <a:solidFill>
                            <a:schemeClr val="bg1">
                              <a:lumMod val="50000"/>
                            </a:schemeClr>
                          </a:solidFill>
                          <a:effectLst/>
                          <a:latin typeface="Arial" panose="020B0604020202020204" pitchFamily="34" charset="0"/>
                          <a:cs typeface="Arial" panose="020B0604020202020204" pitchFamily="34" charset="0"/>
                          <a:sym typeface="Symbol" pitchFamily="2" charset="2"/>
                        </a:rPr>
                        <a:t></a:t>
                      </a:r>
                      <a:r>
                        <a:rPr lang="en-AU" sz="2400" b="0" kern="100" dirty="0">
                          <a:solidFill>
                            <a:schemeClr val="bg1">
                              <a:lumMod val="50000"/>
                            </a:schemeClr>
                          </a:solidFill>
                          <a:effectLst/>
                          <a:latin typeface="Arial" panose="020B0604020202020204" pitchFamily="34" charset="0"/>
                          <a:cs typeface="Arial" panose="020B0604020202020204" pitchFamily="34" charset="0"/>
                        </a:rPr>
                        <a:t> by 3)</a:t>
                      </a:r>
                    </a:p>
                    <a:p>
                      <a:pPr>
                        <a:lnSpc>
                          <a:spcPct val="100000"/>
                        </a:lnSpc>
                        <a:buNone/>
                      </a:pPr>
                      <a:r>
                        <a:rPr lang="en-AU" sz="3600" b="0" kern="100" dirty="0">
                          <a:solidFill>
                            <a:sysClr val="windowText" lastClr="000000"/>
                          </a:solidFill>
                          <a:effectLst/>
                          <a:latin typeface="Arial" panose="020B0604020202020204" pitchFamily="34" charset="0"/>
                          <a:cs typeface="Arial" panose="020B0604020202020204" pitchFamily="34" charset="0"/>
                        </a:rPr>
                        <a:t>= 2:3</a:t>
                      </a:r>
                      <a:endParaRPr lang="en-AU" sz="3600" b="0" kern="100" dirty="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oFill/>
                  </a:tcPr>
                </a:tc>
                <a:tc hMerge="1">
                  <a:txBody>
                    <a:bodyPr/>
                    <a:lstStyle/>
                    <a:p>
                      <a:endParaRPr lang="en-US"/>
                    </a:p>
                  </a:txBody>
                  <a:tcPr/>
                </a:tc>
                <a:tc>
                  <a:txBody>
                    <a:bodyPr/>
                    <a:lstStyle/>
                    <a:p>
                      <a:pPr>
                        <a:lnSpc>
                          <a:spcPct val="100000"/>
                        </a:lnSpc>
                        <a:buNone/>
                      </a:pPr>
                      <a:r>
                        <a:rPr lang="en-AU" sz="3600" b="0" kern="100" dirty="0">
                          <a:solidFill>
                            <a:srgbClr val="FF0000"/>
                          </a:solidFill>
                          <a:effectLst/>
                          <a:latin typeface="Arial" panose="020B0604020202020204" pitchFamily="34" charset="0"/>
                          <a:cs typeface="Arial" panose="020B0604020202020204" pitchFamily="34" charset="0"/>
                        </a:rPr>
                        <a:t>c.</a:t>
                      </a:r>
                      <a:endParaRPr lang="en-AU" sz="3600" b="0" kern="100" dirty="0">
                        <a:solidFill>
                          <a:srgbClr val="FF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oFill/>
                  </a:tcPr>
                </a:tc>
                <a:tc>
                  <a:txBody>
                    <a:bodyPr/>
                    <a:lstStyle/>
                    <a:p>
                      <a:pPr>
                        <a:lnSpc>
                          <a:spcPct val="100000"/>
                        </a:lnSpc>
                        <a:buNone/>
                      </a:pPr>
                      <a:r>
                        <a:rPr lang="en-AU" sz="3600" b="0" kern="100" dirty="0">
                          <a:solidFill>
                            <a:sysClr val="windowText" lastClr="000000"/>
                          </a:solidFill>
                          <a:effectLst/>
                          <a:latin typeface="Arial" panose="020B0604020202020204" pitchFamily="34" charset="0"/>
                          <a:cs typeface="Arial" panose="020B0604020202020204" pitchFamily="34" charset="0"/>
                        </a:rPr>
                        <a:t>45:60 </a:t>
                      </a:r>
                      <a:r>
                        <a:rPr lang="en-AU" sz="2400" b="0" kern="100" dirty="0">
                          <a:solidFill>
                            <a:schemeClr val="bg1">
                              <a:lumMod val="50000"/>
                            </a:schemeClr>
                          </a:solidFill>
                          <a:effectLst/>
                          <a:latin typeface="Arial" panose="020B0604020202020204" pitchFamily="34" charset="0"/>
                          <a:cs typeface="Arial" panose="020B0604020202020204" pitchFamily="34" charset="0"/>
                        </a:rPr>
                        <a:t>(</a:t>
                      </a:r>
                      <a:r>
                        <a:rPr lang="en-AU" sz="2400" b="0" kern="100" dirty="0">
                          <a:solidFill>
                            <a:schemeClr val="bg1">
                              <a:lumMod val="50000"/>
                            </a:schemeClr>
                          </a:solidFill>
                          <a:effectLst/>
                          <a:latin typeface="Arial" panose="020B0604020202020204" pitchFamily="34" charset="0"/>
                          <a:cs typeface="Arial" panose="020B0604020202020204" pitchFamily="34" charset="0"/>
                          <a:sym typeface="Symbol" pitchFamily="2" charset="2"/>
                        </a:rPr>
                        <a:t></a:t>
                      </a:r>
                      <a:r>
                        <a:rPr lang="en-AU" sz="2400" b="0" kern="100" dirty="0">
                          <a:solidFill>
                            <a:schemeClr val="bg1">
                              <a:lumMod val="50000"/>
                            </a:schemeClr>
                          </a:solidFill>
                          <a:effectLst/>
                          <a:latin typeface="Arial" panose="020B0604020202020204" pitchFamily="34" charset="0"/>
                          <a:cs typeface="Arial" panose="020B0604020202020204" pitchFamily="34" charset="0"/>
                        </a:rPr>
                        <a:t> by 15)</a:t>
                      </a:r>
                    </a:p>
                    <a:p>
                      <a:pPr>
                        <a:lnSpc>
                          <a:spcPct val="100000"/>
                        </a:lnSpc>
                        <a:buNone/>
                      </a:pPr>
                      <a:r>
                        <a:rPr lang="en-AU" sz="3600" b="0" kern="100" dirty="0">
                          <a:solidFill>
                            <a:sysClr val="windowText" lastClr="000000"/>
                          </a:solidFill>
                          <a:effectLst/>
                          <a:latin typeface="Arial" panose="020B0604020202020204" pitchFamily="34" charset="0"/>
                          <a:cs typeface="Arial" panose="020B0604020202020204" pitchFamily="34" charset="0"/>
                        </a:rPr>
                        <a:t>= 3:4</a:t>
                      </a:r>
                      <a:endParaRPr lang="en-AU" sz="3600" b="0" kern="100" dirty="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oFill/>
                  </a:tcPr>
                </a:tc>
                <a:extLst>
                  <a:ext uri="{0D108BD9-81ED-4DB2-BD59-A6C34878D82A}">
                    <a16:rowId xmlns:a16="http://schemas.microsoft.com/office/drawing/2014/main" val="3583412592"/>
                  </a:ext>
                </a:extLst>
              </a:tr>
            </a:tbl>
          </a:graphicData>
        </a:graphic>
      </p:graphicFrame>
    </p:spTree>
    <p:extLst>
      <p:ext uri="{BB962C8B-B14F-4D97-AF65-F5344CB8AC3E}">
        <p14:creationId xmlns:p14="http://schemas.microsoft.com/office/powerpoint/2010/main" val="413265649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B6916A-98CC-A8D5-A293-23600EE3E135}"/>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3C2BE4FE-DCE5-82C6-ED1E-A780C9A83A09}"/>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F2254E46-76C8-0BA0-C4E3-1D3C8FDD33D5}"/>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42194263-BF7B-CE71-5A09-2A0D2D0919AD}"/>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21" name="TextBox 6">
            <a:extLst>
              <a:ext uri="{FF2B5EF4-FFF2-40B4-BE49-F238E27FC236}">
                <a16:creationId xmlns:a16="http://schemas.microsoft.com/office/drawing/2014/main" id="{97B8860E-1CE2-3ABE-3061-39F7B9CAC6C1}"/>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23" name="TextBox 7">
            <a:extLst>
              <a:ext uri="{FF2B5EF4-FFF2-40B4-BE49-F238E27FC236}">
                <a16:creationId xmlns:a16="http://schemas.microsoft.com/office/drawing/2014/main" id="{A35DFA0D-160F-0AF7-A4D0-F3030AC81546}"/>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25</a:t>
            </a:r>
          </a:p>
        </p:txBody>
      </p:sp>
      <p:sp>
        <p:nvSpPr>
          <p:cNvPr id="24" name="Freeform 5">
            <a:extLst>
              <a:ext uri="{FF2B5EF4-FFF2-40B4-BE49-F238E27FC236}">
                <a16:creationId xmlns:a16="http://schemas.microsoft.com/office/drawing/2014/main" id="{DD1B1081-9FA9-0876-3599-E594A13F5889}"/>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18CCCFC2-EB45-C293-A59F-9B0814E6A278}"/>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INTRODUCTION TO RATIOS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graphicFrame>
        <p:nvGraphicFramePr>
          <p:cNvPr id="5" name="Table 4">
            <a:extLst>
              <a:ext uri="{FF2B5EF4-FFF2-40B4-BE49-F238E27FC236}">
                <a16:creationId xmlns:a16="http://schemas.microsoft.com/office/drawing/2014/main" id="{9F058613-575C-638B-AD9B-D007FBED8FAC}"/>
              </a:ext>
            </a:extLst>
          </p:cNvPr>
          <p:cNvGraphicFramePr>
            <a:graphicFrameLocks noGrp="1"/>
          </p:cNvGraphicFramePr>
          <p:nvPr/>
        </p:nvGraphicFramePr>
        <p:xfrm>
          <a:off x="2362200" y="2171700"/>
          <a:ext cx="15544800" cy="2971800"/>
        </p:xfrm>
        <a:graphic>
          <a:graphicData uri="http://schemas.openxmlformats.org/drawingml/2006/table">
            <a:tbl>
              <a:tblPr firstRow="1" firstCol="1" bandRow="1">
                <a:tableStyleId>{5C22544A-7EE6-4342-B048-85BDC9FD1C3A}</a:tableStyleId>
              </a:tblPr>
              <a:tblGrid>
                <a:gridCol w="721778">
                  <a:extLst>
                    <a:ext uri="{9D8B030D-6E8A-4147-A177-3AD203B41FA5}">
                      <a16:colId xmlns:a16="http://schemas.microsoft.com/office/drawing/2014/main" val="2342351480"/>
                    </a:ext>
                  </a:extLst>
                </a:gridCol>
                <a:gridCol w="4860429">
                  <a:extLst>
                    <a:ext uri="{9D8B030D-6E8A-4147-A177-3AD203B41FA5}">
                      <a16:colId xmlns:a16="http://schemas.microsoft.com/office/drawing/2014/main" val="3161231469"/>
                    </a:ext>
                  </a:extLst>
                </a:gridCol>
                <a:gridCol w="1047193">
                  <a:extLst>
                    <a:ext uri="{9D8B030D-6E8A-4147-A177-3AD203B41FA5}">
                      <a16:colId xmlns:a16="http://schemas.microsoft.com/office/drawing/2014/main" val="3412779204"/>
                    </a:ext>
                  </a:extLst>
                </a:gridCol>
                <a:gridCol w="3657222">
                  <a:extLst>
                    <a:ext uri="{9D8B030D-6E8A-4147-A177-3AD203B41FA5}">
                      <a16:colId xmlns:a16="http://schemas.microsoft.com/office/drawing/2014/main" val="868511006"/>
                    </a:ext>
                  </a:extLst>
                </a:gridCol>
                <a:gridCol w="690918">
                  <a:extLst>
                    <a:ext uri="{9D8B030D-6E8A-4147-A177-3AD203B41FA5}">
                      <a16:colId xmlns:a16="http://schemas.microsoft.com/office/drawing/2014/main" val="1358843601"/>
                    </a:ext>
                  </a:extLst>
                </a:gridCol>
                <a:gridCol w="253737">
                  <a:extLst>
                    <a:ext uri="{9D8B030D-6E8A-4147-A177-3AD203B41FA5}">
                      <a16:colId xmlns:a16="http://schemas.microsoft.com/office/drawing/2014/main" val="1971707353"/>
                    </a:ext>
                  </a:extLst>
                </a:gridCol>
                <a:gridCol w="4313523">
                  <a:extLst>
                    <a:ext uri="{9D8B030D-6E8A-4147-A177-3AD203B41FA5}">
                      <a16:colId xmlns:a16="http://schemas.microsoft.com/office/drawing/2014/main" val="1822892651"/>
                    </a:ext>
                  </a:extLst>
                </a:gridCol>
              </a:tblGrid>
              <a:tr h="990600">
                <a:tc gridSpan="6">
                  <a:txBody>
                    <a:bodyPr/>
                    <a:lstStyle/>
                    <a:p>
                      <a:pPr>
                        <a:lnSpc>
                          <a:spcPct val="100000"/>
                        </a:lnSpc>
                        <a:buNone/>
                      </a:pPr>
                      <a:r>
                        <a:rPr lang="en-AU" sz="3600" b="0" kern="100" dirty="0">
                          <a:solidFill>
                            <a:sysClr val="windowText" lastClr="000000"/>
                          </a:solidFill>
                          <a:effectLst/>
                          <a:latin typeface="Arial" panose="020B0604020202020204" pitchFamily="34" charset="0"/>
                          <a:cs typeface="Arial" panose="020B0604020202020204" pitchFamily="34" charset="0"/>
                        </a:rPr>
                        <a:t>Simplify the following ratios.</a:t>
                      </a:r>
                      <a:endParaRPr lang="en-AU" sz="3600" b="0" kern="100" dirty="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nSpc>
                          <a:spcPct val="100000"/>
                        </a:lnSpc>
                        <a:buNone/>
                      </a:pPr>
                      <a:r>
                        <a:rPr lang="en-AU" sz="3600" kern="100">
                          <a:solidFill>
                            <a:sysClr val="windowText" lastClr="000000"/>
                          </a:solidFill>
                          <a:effectLst/>
                          <a:latin typeface="Arial" panose="020B0604020202020204" pitchFamily="34" charset="0"/>
                          <a:cs typeface="Arial" panose="020B0604020202020204" pitchFamily="34" charset="0"/>
                        </a:rPr>
                        <a:t> </a:t>
                      </a:r>
                      <a:endParaRPr lang="en-AU" sz="360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0" marR="0" marT="0" marB="0" anchor="ctr">
                    <a:noFill/>
                  </a:tcPr>
                </a:tc>
                <a:extLst>
                  <a:ext uri="{0D108BD9-81ED-4DB2-BD59-A6C34878D82A}">
                    <a16:rowId xmlns:a16="http://schemas.microsoft.com/office/drawing/2014/main" val="4061441003"/>
                  </a:ext>
                </a:extLst>
              </a:tr>
              <a:tr h="1981200">
                <a:tc>
                  <a:txBody>
                    <a:bodyPr/>
                    <a:lstStyle/>
                    <a:p>
                      <a:pPr>
                        <a:lnSpc>
                          <a:spcPct val="100000"/>
                        </a:lnSpc>
                        <a:buNone/>
                      </a:pPr>
                      <a:r>
                        <a:rPr lang="en-AU" sz="3600" kern="100" dirty="0">
                          <a:solidFill>
                            <a:srgbClr val="FF0000"/>
                          </a:solidFill>
                          <a:effectLst/>
                          <a:latin typeface="Arial" panose="020B0604020202020204" pitchFamily="34" charset="0"/>
                          <a:cs typeface="Arial" panose="020B0604020202020204" pitchFamily="34" charset="0"/>
                        </a:rPr>
                        <a:t>a.</a:t>
                      </a:r>
                      <a:endParaRPr lang="en-AU" sz="3600" kern="100" dirty="0">
                        <a:solidFill>
                          <a:srgbClr val="FF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oFill/>
                  </a:tcPr>
                </a:tc>
                <a:tc>
                  <a:txBody>
                    <a:bodyPr/>
                    <a:lstStyle/>
                    <a:p>
                      <a:pPr>
                        <a:lnSpc>
                          <a:spcPct val="100000"/>
                        </a:lnSpc>
                        <a:buNone/>
                      </a:pPr>
                      <a:r>
                        <a:rPr lang="en-AU" sz="3600" kern="100" dirty="0">
                          <a:solidFill>
                            <a:sysClr val="windowText" lastClr="000000"/>
                          </a:solidFill>
                          <a:effectLst/>
                          <a:latin typeface="Arial" panose="020B0604020202020204" pitchFamily="34" charset="0"/>
                          <a:cs typeface="Arial" panose="020B0604020202020204" pitchFamily="34" charset="0"/>
                        </a:rPr>
                        <a:t>16:24</a:t>
                      </a:r>
                      <a:endParaRPr lang="en-AU" sz="3600" kern="100" dirty="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oFill/>
                  </a:tcPr>
                </a:tc>
                <a:tc>
                  <a:txBody>
                    <a:bodyPr/>
                    <a:lstStyle/>
                    <a:p>
                      <a:pPr>
                        <a:lnSpc>
                          <a:spcPct val="100000"/>
                        </a:lnSpc>
                        <a:buNone/>
                      </a:pPr>
                      <a:r>
                        <a:rPr lang="en-AU" sz="3600" b="1" kern="100" dirty="0">
                          <a:solidFill>
                            <a:srgbClr val="FF0000"/>
                          </a:solidFill>
                          <a:effectLst/>
                          <a:latin typeface="Arial" panose="020B0604020202020204" pitchFamily="34" charset="0"/>
                          <a:cs typeface="Arial" panose="020B0604020202020204" pitchFamily="34" charset="0"/>
                        </a:rPr>
                        <a:t>b.</a:t>
                      </a:r>
                      <a:endParaRPr lang="en-AU" sz="3600" b="1" kern="100" dirty="0">
                        <a:solidFill>
                          <a:srgbClr val="FF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oFill/>
                  </a:tcPr>
                </a:tc>
                <a:tc>
                  <a:txBody>
                    <a:bodyPr/>
                    <a:lstStyle/>
                    <a:p>
                      <a:pPr>
                        <a:lnSpc>
                          <a:spcPct val="100000"/>
                        </a:lnSpc>
                        <a:buNone/>
                      </a:pPr>
                      <a:r>
                        <a:rPr lang="en-AU" sz="3600" kern="100">
                          <a:solidFill>
                            <a:sysClr val="windowText" lastClr="000000"/>
                          </a:solidFill>
                          <a:effectLst/>
                          <a:latin typeface="Arial" panose="020B0604020202020204" pitchFamily="34" charset="0"/>
                          <a:cs typeface="Arial" panose="020B0604020202020204" pitchFamily="34" charset="0"/>
                        </a:rPr>
                        <a:t>81:108</a:t>
                      </a:r>
                    </a:p>
                    <a:p>
                      <a:pPr>
                        <a:lnSpc>
                          <a:spcPct val="100000"/>
                        </a:lnSpc>
                        <a:buNone/>
                      </a:pPr>
                      <a:r>
                        <a:rPr lang="en-AU" sz="3600" kern="100">
                          <a:solidFill>
                            <a:sysClr val="windowText" lastClr="000000"/>
                          </a:solidFill>
                          <a:effectLst/>
                          <a:latin typeface="Arial" panose="020B0604020202020204" pitchFamily="34" charset="0"/>
                          <a:cs typeface="Arial" panose="020B0604020202020204" pitchFamily="34" charset="0"/>
                        </a:rPr>
                        <a:t> </a:t>
                      </a:r>
                      <a:endParaRPr lang="en-AU" sz="3600" kern="10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oFill/>
                  </a:tcPr>
                </a:tc>
                <a:tc>
                  <a:txBody>
                    <a:bodyPr/>
                    <a:lstStyle/>
                    <a:p>
                      <a:pPr>
                        <a:lnSpc>
                          <a:spcPct val="100000"/>
                        </a:lnSpc>
                        <a:buNone/>
                      </a:pPr>
                      <a:r>
                        <a:rPr lang="en-AU" sz="3600" b="1" kern="100" dirty="0">
                          <a:solidFill>
                            <a:srgbClr val="FF0000"/>
                          </a:solidFill>
                          <a:effectLst/>
                          <a:latin typeface="Arial" panose="020B0604020202020204" pitchFamily="34" charset="0"/>
                          <a:cs typeface="Arial" panose="020B0604020202020204" pitchFamily="34" charset="0"/>
                        </a:rPr>
                        <a:t>c.</a:t>
                      </a:r>
                      <a:endParaRPr lang="en-AU" sz="3600" b="1" kern="100" dirty="0">
                        <a:solidFill>
                          <a:srgbClr val="FF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oFill/>
                  </a:tcPr>
                </a:tc>
                <a:tc gridSpan="2">
                  <a:txBody>
                    <a:bodyPr/>
                    <a:lstStyle/>
                    <a:p>
                      <a:pPr>
                        <a:lnSpc>
                          <a:spcPct val="100000"/>
                        </a:lnSpc>
                        <a:buNone/>
                      </a:pPr>
                      <a:r>
                        <a:rPr lang="en-AU" sz="3600" kern="100" dirty="0">
                          <a:solidFill>
                            <a:sysClr val="windowText" lastClr="000000"/>
                          </a:solidFill>
                          <a:effectLst/>
                          <a:latin typeface="Arial" panose="020B0604020202020204" pitchFamily="34" charset="0"/>
                          <a:cs typeface="Arial" panose="020B0604020202020204" pitchFamily="34" charset="0"/>
                        </a:rPr>
                        <a:t>150:225</a:t>
                      </a:r>
                    </a:p>
                    <a:p>
                      <a:pPr>
                        <a:lnSpc>
                          <a:spcPct val="100000"/>
                        </a:lnSpc>
                        <a:buNone/>
                      </a:pPr>
                      <a:r>
                        <a:rPr lang="en-AU" sz="3600" kern="100" dirty="0">
                          <a:solidFill>
                            <a:sysClr val="windowText" lastClr="000000"/>
                          </a:solidFill>
                          <a:effectLst/>
                          <a:latin typeface="Arial" panose="020B0604020202020204" pitchFamily="34" charset="0"/>
                          <a:cs typeface="Arial" panose="020B0604020202020204" pitchFamily="34" charset="0"/>
                        </a:rPr>
                        <a:t> </a:t>
                      </a:r>
                      <a:endParaRPr lang="en-AU" sz="3600" kern="100" dirty="0">
                        <a:solidFill>
                          <a:sysClr val="windowText" lastClr="000000"/>
                        </a:solidFill>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noFill/>
                  </a:tcPr>
                </a:tc>
                <a:tc hMerge="1">
                  <a:txBody>
                    <a:bodyPr/>
                    <a:lstStyle/>
                    <a:p>
                      <a:endParaRPr lang="en-US"/>
                    </a:p>
                  </a:txBody>
                  <a:tcPr/>
                </a:tc>
                <a:extLst>
                  <a:ext uri="{0D108BD9-81ED-4DB2-BD59-A6C34878D82A}">
                    <a16:rowId xmlns:a16="http://schemas.microsoft.com/office/drawing/2014/main" val="2647726335"/>
                  </a:ext>
                </a:extLst>
              </a:tr>
            </a:tbl>
          </a:graphicData>
        </a:graphic>
      </p:graphicFrame>
      <p:pic>
        <p:nvPicPr>
          <p:cNvPr id="8" name="Picture 7" descr="A black and white circle with two people&#10;&#10;AI-generated content may be incorrect.">
            <a:extLst>
              <a:ext uri="{FF2B5EF4-FFF2-40B4-BE49-F238E27FC236}">
                <a16:creationId xmlns:a16="http://schemas.microsoft.com/office/drawing/2014/main" id="{989DF9F4-9199-D74F-BE19-D5F838A5B50A}"/>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9" name="TextBox 8">
            <a:extLst>
              <a:ext uri="{FF2B5EF4-FFF2-40B4-BE49-F238E27FC236}">
                <a16:creationId xmlns:a16="http://schemas.microsoft.com/office/drawing/2014/main" id="{546E7261-691C-74C1-F6A1-082B24C538BB}"/>
              </a:ext>
            </a:extLst>
          </p:cNvPr>
          <p:cNvSpPr txBox="1"/>
          <p:nvPr/>
        </p:nvSpPr>
        <p:spPr>
          <a:xfrm>
            <a:off x="2269659" y="945059"/>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3" name="TextBox 12">
            <a:extLst>
              <a:ext uri="{FF2B5EF4-FFF2-40B4-BE49-F238E27FC236}">
                <a16:creationId xmlns:a16="http://schemas.microsoft.com/office/drawing/2014/main" id="{94572CE5-2F7D-AC60-5F2D-20225F4BDE3D}"/>
              </a:ext>
            </a:extLst>
          </p:cNvPr>
          <p:cNvSpPr txBox="1"/>
          <p:nvPr/>
        </p:nvSpPr>
        <p:spPr>
          <a:xfrm>
            <a:off x="2322555" y="5067300"/>
            <a:ext cx="15850828" cy="4144596"/>
          </a:xfrm>
          <a:prstGeom prst="rect">
            <a:avLst/>
          </a:prstGeom>
          <a:noFill/>
        </p:spPr>
        <p:txBody>
          <a:bodyPr wrap="square">
            <a:spAutoFit/>
          </a:bodyPr>
          <a:lstStyle/>
          <a:p>
            <a:pPr>
              <a:lnSpc>
                <a:spcPct val="150000"/>
              </a:lnSpc>
              <a:buNone/>
            </a:pPr>
            <a:r>
              <a:rPr lang="en-AU" sz="3600" b="1" kern="100" dirty="0">
                <a:solidFill>
                  <a:srgbClr val="FF0000"/>
                </a:solidFill>
                <a:effectLst/>
                <a:latin typeface="Arial" panose="020B0604020202020204" pitchFamily="34" charset="0"/>
                <a:ea typeface="Aptos" panose="020B0004020202020204" pitchFamily="34" charset="0"/>
                <a:cs typeface="Arial" panose="020B0604020202020204" pitchFamily="34" charset="0"/>
              </a:rPr>
              <a:t>d.</a:t>
            </a:r>
            <a:r>
              <a:rPr lang="en-AU" sz="3600" kern="100" dirty="0">
                <a:effectLst/>
                <a:latin typeface="Arial" panose="020B0604020202020204" pitchFamily="34" charset="0"/>
                <a:ea typeface="Aptos" panose="020B0004020202020204" pitchFamily="34" charset="0"/>
                <a:cs typeface="Arial" panose="020B0604020202020204" pitchFamily="34" charset="0"/>
              </a:rPr>
              <a:t> Karen is baking cookies. Her recipe uses 180 g of chocolate chips and 300 g of flour. Write the ratio of chocolate chips to flour in simplest form.</a:t>
            </a:r>
          </a:p>
          <a:p>
            <a:pPr>
              <a:lnSpc>
                <a:spcPct val="150000"/>
              </a:lnSpc>
              <a:buNone/>
            </a:pPr>
            <a:r>
              <a:rPr lang="en-AU" sz="3600" kern="100" dirty="0">
                <a:effectLst/>
                <a:latin typeface="Arial" panose="020B0604020202020204" pitchFamily="34" charset="0"/>
                <a:ea typeface="Aptos" panose="020B0004020202020204" pitchFamily="34" charset="0"/>
                <a:cs typeface="Arial" panose="020B0604020202020204" pitchFamily="34" charset="0"/>
              </a:rPr>
              <a:t> </a:t>
            </a:r>
          </a:p>
          <a:p>
            <a:pPr>
              <a:lnSpc>
                <a:spcPct val="150000"/>
              </a:lnSpc>
              <a:buNone/>
            </a:pPr>
            <a:r>
              <a:rPr lang="en-AU" sz="3600" kern="100" dirty="0">
                <a:effectLst/>
                <a:latin typeface="Arial" panose="020B0604020202020204" pitchFamily="34" charset="0"/>
                <a:ea typeface="Aptos" panose="020B0004020202020204" pitchFamily="34" charset="0"/>
                <a:cs typeface="Arial" panose="020B0604020202020204" pitchFamily="34" charset="0"/>
              </a:rPr>
              <a:t> </a:t>
            </a:r>
            <a:r>
              <a:rPr lang="en-AU" sz="3600" b="1" kern="100" dirty="0">
                <a:solidFill>
                  <a:srgbClr val="FF0000"/>
                </a:solidFill>
                <a:effectLst/>
                <a:latin typeface="Arial" panose="020B0604020202020204" pitchFamily="34" charset="0"/>
                <a:ea typeface="Aptos" panose="020B0004020202020204" pitchFamily="34" charset="0"/>
                <a:cs typeface="Arial" panose="020B0604020202020204" pitchFamily="34" charset="0"/>
              </a:rPr>
              <a:t>e.</a:t>
            </a:r>
            <a:r>
              <a:rPr lang="en-AU" sz="3600" kern="100" dirty="0">
                <a:effectLst/>
                <a:latin typeface="Arial" panose="020B0604020202020204" pitchFamily="34" charset="0"/>
                <a:ea typeface="Aptos" panose="020B0004020202020204" pitchFamily="34" charset="0"/>
                <a:cs typeface="Arial" panose="020B0604020202020204" pitchFamily="34" charset="0"/>
              </a:rPr>
              <a:t> A basket has 15 apples and 25 oranges. What is the ratio of apples to oranges?</a:t>
            </a:r>
          </a:p>
        </p:txBody>
      </p:sp>
    </p:spTree>
    <p:extLst>
      <p:ext uri="{BB962C8B-B14F-4D97-AF65-F5344CB8AC3E}">
        <p14:creationId xmlns:p14="http://schemas.microsoft.com/office/powerpoint/2010/main" val="26512499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58A8FD-065C-41E6-637A-60B0D2DB0A8F}"/>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FF8CF0B6-105D-025F-1896-B77D51039068}"/>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FE15418C-4B79-9683-C43E-1BF09B0F0679}"/>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5A6C47B3-ABB9-CC2B-53CD-453D4729191A}"/>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21" name="TextBox 6">
            <a:extLst>
              <a:ext uri="{FF2B5EF4-FFF2-40B4-BE49-F238E27FC236}">
                <a16:creationId xmlns:a16="http://schemas.microsoft.com/office/drawing/2014/main" id="{700B6510-55AB-F8A4-C41B-290D3B1AB2FB}"/>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23" name="TextBox 7">
            <a:extLst>
              <a:ext uri="{FF2B5EF4-FFF2-40B4-BE49-F238E27FC236}">
                <a16:creationId xmlns:a16="http://schemas.microsoft.com/office/drawing/2014/main" id="{B1FDE583-5906-63E8-6A87-1EEE199F8029}"/>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a:t>
            </a:r>
          </a:p>
        </p:txBody>
      </p:sp>
      <p:sp>
        <p:nvSpPr>
          <p:cNvPr id="24" name="Freeform 5">
            <a:extLst>
              <a:ext uri="{FF2B5EF4-FFF2-40B4-BE49-F238E27FC236}">
                <a16:creationId xmlns:a16="http://schemas.microsoft.com/office/drawing/2014/main" id="{87DD65A2-5EA4-17D1-B615-0BD863E89004}"/>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15" name="TextBox 14">
            <a:extLst>
              <a:ext uri="{FF2B5EF4-FFF2-40B4-BE49-F238E27FC236}">
                <a16:creationId xmlns:a16="http://schemas.microsoft.com/office/drawing/2014/main" id="{E8A0E790-B5E3-11FC-00DF-9C31FEB4DA27}"/>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0B5F5167-0E7E-D872-F144-482C952E1709}"/>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PERIMETER</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6" name="Picture 5" descr="A black and white circle with two people&#10;&#10;AI-generated content may be incorrect.">
            <a:extLst>
              <a:ext uri="{FF2B5EF4-FFF2-40B4-BE49-F238E27FC236}">
                <a16:creationId xmlns:a16="http://schemas.microsoft.com/office/drawing/2014/main" id="{F18EF0A2-83CB-66CD-32F5-98A8391E4F31}"/>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9" name="TextBox 8">
            <a:extLst>
              <a:ext uri="{FF2B5EF4-FFF2-40B4-BE49-F238E27FC236}">
                <a16:creationId xmlns:a16="http://schemas.microsoft.com/office/drawing/2014/main" id="{3FE4330F-3429-7C5D-FB13-1D202D74CBA9}"/>
              </a:ext>
            </a:extLst>
          </p:cNvPr>
          <p:cNvSpPr txBox="1"/>
          <p:nvPr/>
        </p:nvSpPr>
        <p:spPr>
          <a:xfrm>
            <a:off x="2286000" y="1803206"/>
            <a:ext cx="9253330" cy="646331"/>
          </a:xfrm>
          <a:prstGeom prst="rect">
            <a:avLst/>
          </a:prstGeom>
          <a:noFill/>
        </p:spPr>
        <p:txBody>
          <a:bodyPr wrap="square">
            <a:spAutoFit/>
          </a:bodyPr>
          <a:lstStyle/>
          <a:p>
            <a:r>
              <a:rPr lang="en-AU" sz="3600" dirty="0">
                <a:effectLst/>
                <a:latin typeface="Arial" panose="020B0604020202020204" pitchFamily="34" charset="0"/>
                <a:ea typeface="Aptos" panose="020B0004020202020204" pitchFamily="34" charset="0"/>
                <a:cs typeface="Arial" panose="020B0604020202020204" pitchFamily="34" charset="0"/>
              </a:rPr>
              <a:t>Find the perimeter of the following shapes.</a:t>
            </a:r>
            <a:r>
              <a:rPr lang="en-AU" sz="3600" dirty="0">
                <a:effectLst/>
                <a:latin typeface="Arial" panose="020B0604020202020204" pitchFamily="34" charset="0"/>
                <a:cs typeface="Arial" panose="020B0604020202020204" pitchFamily="34" charset="0"/>
              </a:rPr>
              <a:t> </a:t>
            </a:r>
            <a:endParaRPr lang="en-US" sz="3600" dirty="0">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788F0FB3-46D6-6B93-FCB1-0EC139DE4A22}"/>
              </a:ext>
            </a:extLst>
          </p:cNvPr>
          <p:cNvSpPr txBox="1"/>
          <p:nvPr/>
        </p:nvSpPr>
        <p:spPr>
          <a:xfrm>
            <a:off x="2286000" y="2607002"/>
            <a:ext cx="11375334" cy="820609"/>
          </a:xfrm>
          <a:prstGeom prst="rect">
            <a:avLst/>
          </a:prstGeom>
          <a:noFill/>
        </p:spPr>
        <p:txBody>
          <a:bodyPr wrap="square">
            <a:spAutoFit/>
          </a:bodyPr>
          <a:lstStyle/>
          <a:p>
            <a:pPr>
              <a:lnSpc>
                <a:spcPct val="150000"/>
              </a:lnSpc>
              <a:spcBef>
                <a:spcPts val="900"/>
              </a:spcBef>
              <a:spcAft>
                <a:spcPts val="900"/>
              </a:spcAft>
              <a:buNone/>
            </a:pPr>
            <a:r>
              <a:rPr lang="en-US" sz="3600" b="1" u="sng" dirty="0">
                <a:solidFill>
                  <a:srgbClr val="FF0000"/>
                </a:solidFill>
                <a:effectLst/>
                <a:latin typeface="Arial" panose="020B0604020202020204" pitchFamily="34" charset="0"/>
                <a:ea typeface="Aptos" panose="020B0004020202020204" pitchFamily="34" charset="0"/>
                <a:cs typeface="Arial" panose="020B0604020202020204" pitchFamily="34" charset="0"/>
              </a:rPr>
              <a:t>1.</a:t>
            </a:r>
            <a:r>
              <a:rPr lang="en-US" sz="3600" dirty="0">
                <a:solidFill>
                  <a:srgbClr val="000000"/>
                </a:solidFill>
                <a:effectLst/>
                <a:latin typeface="Arial" panose="020B0604020202020204" pitchFamily="34" charset="0"/>
                <a:ea typeface="Aptos" panose="020B0004020202020204" pitchFamily="34" charset="0"/>
                <a:cs typeface="Arial" panose="020B0604020202020204" pitchFamily="34" charset="0"/>
              </a:rPr>
              <a:t> Rectangle with length 8 cm and width 3 cm.</a:t>
            </a:r>
            <a:endParaRPr lang="en-AU" sz="3600" dirty="0">
              <a:effectLst/>
              <a:latin typeface="Arial" panose="020B0604020202020204" pitchFamily="34" charset="0"/>
              <a:ea typeface="Aptos" panose="020B0004020202020204" pitchFamily="34" charset="0"/>
              <a:cs typeface="Arial" panose="020B0604020202020204" pitchFamily="34" charset="0"/>
            </a:endParaRPr>
          </a:p>
        </p:txBody>
      </p:sp>
      <p:sp>
        <p:nvSpPr>
          <p:cNvPr id="16" name="TextBox 15">
            <a:extLst>
              <a:ext uri="{FF2B5EF4-FFF2-40B4-BE49-F238E27FC236}">
                <a16:creationId xmlns:a16="http://schemas.microsoft.com/office/drawing/2014/main" id="{56E343E1-41F6-6F9A-64D4-91AD428B921F}"/>
              </a:ext>
            </a:extLst>
          </p:cNvPr>
          <p:cNvSpPr txBox="1"/>
          <p:nvPr/>
        </p:nvSpPr>
        <p:spPr>
          <a:xfrm>
            <a:off x="2317367" y="6057900"/>
            <a:ext cx="11375334" cy="646331"/>
          </a:xfrm>
          <a:prstGeom prst="rect">
            <a:avLst/>
          </a:prstGeom>
          <a:noFill/>
        </p:spPr>
        <p:txBody>
          <a:bodyPr wrap="square">
            <a:spAutoFit/>
          </a:bodyPr>
          <a:lstStyle/>
          <a:p>
            <a:r>
              <a:rPr lang="en-AU" sz="3600" b="1" u="sng" dirty="0">
                <a:solidFill>
                  <a:srgbClr val="FF0000"/>
                </a:solidFill>
                <a:effectLst/>
                <a:latin typeface="Arial" panose="020B0604020202020204" pitchFamily="34" charset="0"/>
                <a:ea typeface="Aptos" panose="020B0004020202020204" pitchFamily="34" charset="0"/>
                <a:cs typeface="Arial" panose="020B0604020202020204" pitchFamily="34" charset="0"/>
              </a:rPr>
              <a:t>2.</a:t>
            </a:r>
            <a:r>
              <a:rPr lang="en-AU" sz="3600" dirty="0">
                <a:effectLst/>
                <a:latin typeface="Arial" panose="020B0604020202020204" pitchFamily="34" charset="0"/>
                <a:ea typeface="Aptos" panose="020B0004020202020204" pitchFamily="34" charset="0"/>
                <a:cs typeface="Arial" panose="020B0604020202020204" pitchFamily="34" charset="0"/>
              </a:rPr>
              <a:t> Triangle</a:t>
            </a:r>
            <a:r>
              <a:rPr lang="en-AU" sz="3600" dirty="0">
                <a:solidFill>
                  <a:srgbClr val="000000"/>
                </a:solidFill>
                <a:effectLst/>
                <a:latin typeface="Arial" panose="020B0604020202020204" pitchFamily="34" charset="0"/>
                <a:ea typeface="Aptos" panose="020B0004020202020204" pitchFamily="34" charset="0"/>
                <a:cs typeface="Arial" panose="020B0604020202020204" pitchFamily="34" charset="0"/>
              </a:rPr>
              <a:t> with side lengths 5 cm, 12 cm, and 13 cm.</a:t>
            </a:r>
            <a:r>
              <a:rPr lang="en-AU" sz="3600" dirty="0">
                <a:effectLst/>
                <a:latin typeface="Arial" panose="020B0604020202020204" pitchFamily="34" charset="0"/>
                <a:cs typeface="Arial" panose="020B0604020202020204" pitchFamily="34" charset="0"/>
              </a:rPr>
              <a:t> </a:t>
            </a:r>
            <a:endParaRPr lang="en-US" sz="3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1117474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C7CA48-B361-22F1-A875-3BAB0DA2B14A}"/>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20AF7B6B-1EF2-0752-3CAC-D2F5B2C484F0}"/>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B3CA7C9E-A1D2-1F79-886C-C024F6DCA0BC}"/>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779AC291-6AAB-0A75-998B-0B16B5FAFD0C}"/>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21" name="TextBox 6">
            <a:extLst>
              <a:ext uri="{FF2B5EF4-FFF2-40B4-BE49-F238E27FC236}">
                <a16:creationId xmlns:a16="http://schemas.microsoft.com/office/drawing/2014/main" id="{BC0E294A-DCE0-8C78-DDCF-81606BAFF1A7}"/>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23" name="TextBox 7">
            <a:extLst>
              <a:ext uri="{FF2B5EF4-FFF2-40B4-BE49-F238E27FC236}">
                <a16:creationId xmlns:a16="http://schemas.microsoft.com/office/drawing/2014/main" id="{D143C454-1F04-0ABA-D2A1-D512A763682B}"/>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26</a:t>
            </a:r>
          </a:p>
        </p:txBody>
      </p:sp>
      <p:sp>
        <p:nvSpPr>
          <p:cNvPr id="24" name="Freeform 5">
            <a:extLst>
              <a:ext uri="{FF2B5EF4-FFF2-40B4-BE49-F238E27FC236}">
                <a16:creationId xmlns:a16="http://schemas.microsoft.com/office/drawing/2014/main" id="{FF8D79A6-4FCE-7E4A-8876-BF52625BF1D2}"/>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E289C794-B7BD-41B9-2C2F-1D92275F98B0}"/>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INTRODUCTION TO RATIOS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8EB4D409-3F7D-B850-377F-162E1A72154B}"/>
              </a:ext>
            </a:extLst>
          </p:cNvPr>
          <p:cNvSpPr txBox="1"/>
          <p:nvPr/>
        </p:nvSpPr>
        <p:spPr>
          <a:xfrm>
            <a:off x="2269659" y="945059"/>
            <a:ext cx="131989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Dividing quantities in given ratios</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0" name="TextBox 9">
            <a:extLst>
              <a:ext uri="{FF2B5EF4-FFF2-40B4-BE49-F238E27FC236}">
                <a16:creationId xmlns:a16="http://schemas.microsoft.com/office/drawing/2014/main" id="{15E1510C-6021-3BF7-4E68-433DBA912BA9}"/>
              </a:ext>
            </a:extLst>
          </p:cNvPr>
          <p:cNvSpPr txBox="1"/>
          <p:nvPr/>
        </p:nvSpPr>
        <p:spPr>
          <a:xfrm>
            <a:off x="2286224" y="2306373"/>
            <a:ext cx="15468376" cy="5529591"/>
          </a:xfrm>
          <a:prstGeom prst="rect">
            <a:avLst/>
          </a:prstGeom>
          <a:noFill/>
        </p:spPr>
        <p:txBody>
          <a:bodyPr wrap="square">
            <a:spAutoFit/>
          </a:bodyPr>
          <a:lstStyle/>
          <a:p>
            <a:pPr>
              <a:lnSpc>
                <a:spcPct val="150000"/>
              </a:lnSpc>
              <a:buNone/>
            </a:pPr>
            <a:r>
              <a:rPr lang="en-AU" sz="3600" dirty="0">
                <a:effectLst/>
                <a:latin typeface="Arial" panose="020B0604020202020204" pitchFamily="34" charset="0"/>
                <a:ea typeface="Times New Roman" panose="02020603050405020304" pitchFamily="18" charset="0"/>
                <a:cs typeface="Arial" panose="020B0604020202020204" pitchFamily="34" charset="0"/>
              </a:rPr>
              <a:t>Dividing a quantity in a given ratio means splitting an amount into parts that are proportional to the numbers in the ratio.</a:t>
            </a:r>
          </a:p>
          <a:p>
            <a:pPr>
              <a:buNone/>
            </a:pPr>
            <a:r>
              <a:rPr lang="en-AU" sz="3600" dirty="0">
                <a:effectLst/>
                <a:latin typeface="Arial" panose="020B0604020202020204" pitchFamily="34" charset="0"/>
                <a:ea typeface="Times New Roman" panose="02020603050405020304" pitchFamily="18" charset="0"/>
                <a:cs typeface="Arial" panose="020B0604020202020204" pitchFamily="34" charset="0"/>
              </a:rPr>
              <a:t> </a:t>
            </a:r>
          </a:p>
          <a:p>
            <a:pPr>
              <a:lnSpc>
                <a:spcPct val="150000"/>
              </a:lnSpc>
              <a:buNone/>
            </a:pP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To divide an amount in a ratio, follow these steps:</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lvl="0">
              <a:lnSpc>
                <a:spcPct val="150000"/>
              </a:lnSpc>
              <a:tabLst>
                <a:tab pos="685800" algn="l"/>
              </a:tabLst>
            </a:pPr>
            <a:r>
              <a:rPr lang="en-AU" sz="3600" b="1" dirty="0">
                <a:solidFill>
                  <a:srgbClr val="FF0000"/>
                </a:solidFill>
                <a:latin typeface="Arial" panose="020B0604020202020204" pitchFamily="34" charset="0"/>
                <a:ea typeface="Times New Roman" panose="02020603050405020304" pitchFamily="18" charset="0"/>
                <a:cs typeface="Arial" panose="020B0604020202020204" pitchFamily="34" charset="0"/>
              </a:rPr>
              <a:t>1.</a:t>
            </a:r>
            <a:r>
              <a:rPr lang="en-AU" sz="3600" b="1"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AU" sz="36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Add</a:t>
            </a: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the parts of the ratio.</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lvl="0">
              <a:lnSpc>
                <a:spcPct val="150000"/>
              </a:lnSpc>
              <a:tabLst>
                <a:tab pos="685800" algn="l"/>
              </a:tabLst>
            </a:pPr>
            <a:r>
              <a:rPr lang="en-AU" sz="3600" b="1" dirty="0">
                <a:solidFill>
                  <a:srgbClr val="FF0000"/>
                </a:solidFill>
                <a:latin typeface="Arial" panose="020B0604020202020204" pitchFamily="34" charset="0"/>
                <a:ea typeface="Times New Roman" panose="02020603050405020304" pitchFamily="18" charset="0"/>
                <a:cs typeface="Arial" panose="020B0604020202020204" pitchFamily="34" charset="0"/>
              </a:rPr>
              <a:t>2.</a:t>
            </a:r>
            <a:r>
              <a:rPr lang="en-AU" sz="3600" b="1"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AU" sz="36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Divide</a:t>
            </a: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the total amount by the number of parts.</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lvl="0">
              <a:lnSpc>
                <a:spcPct val="150000"/>
              </a:lnSpc>
              <a:tabLst>
                <a:tab pos="685800" algn="l"/>
              </a:tabLst>
            </a:pPr>
            <a:r>
              <a:rPr lang="en-AU" sz="3600" b="1" dirty="0">
                <a:solidFill>
                  <a:srgbClr val="FF0000"/>
                </a:solidFill>
                <a:latin typeface="Arial" panose="020B0604020202020204" pitchFamily="34" charset="0"/>
                <a:ea typeface="Times New Roman" panose="02020603050405020304" pitchFamily="18" charset="0"/>
                <a:cs typeface="Arial" panose="020B0604020202020204" pitchFamily="34" charset="0"/>
              </a:rPr>
              <a:t>3.</a:t>
            </a:r>
            <a:r>
              <a:rPr lang="en-AU" sz="3600" b="1"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AU" sz="36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Multiply</a:t>
            </a: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by each part of the ratio.</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352707795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48DDCB-5203-2F82-882C-9CFB0C805E52}"/>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DE3D5FFF-5DDA-F3D2-C9FB-0D962FDB23AB}"/>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830986D8-AC4A-2D71-54B8-4474F2E5C7CA}"/>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01043BC1-D003-DDE0-338C-61D89A830D62}"/>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21" name="TextBox 6">
            <a:extLst>
              <a:ext uri="{FF2B5EF4-FFF2-40B4-BE49-F238E27FC236}">
                <a16:creationId xmlns:a16="http://schemas.microsoft.com/office/drawing/2014/main" id="{E766232B-1C4B-B633-32CD-48CE9BF1B277}"/>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23" name="TextBox 7">
            <a:extLst>
              <a:ext uri="{FF2B5EF4-FFF2-40B4-BE49-F238E27FC236}">
                <a16:creationId xmlns:a16="http://schemas.microsoft.com/office/drawing/2014/main" id="{5A91FF12-E1B4-4890-2C80-11DC03664084}"/>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26</a:t>
            </a:r>
          </a:p>
        </p:txBody>
      </p:sp>
      <p:sp>
        <p:nvSpPr>
          <p:cNvPr id="24" name="Freeform 5">
            <a:extLst>
              <a:ext uri="{FF2B5EF4-FFF2-40B4-BE49-F238E27FC236}">
                <a16:creationId xmlns:a16="http://schemas.microsoft.com/office/drawing/2014/main" id="{8939333D-CD21-B528-DA2A-33CD37EB5B34}"/>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9A972B9C-00D5-54E5-C2B9-2971B339A9FA}"/>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INTRODUCTION TO RATIOS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7FA3BB1D-11F1-B5DE-81FE-5C7F9348CCDD}"/>
              </a:ext>
            </a:extLst>
          </p:cNvPr>
          <p:cNvSpPr txBox="1"/>
          <p:nvPr/>
        </p:nvSpPr>
        <p:spPr>
          <a:xfrm>
            <a:off x="2362200" y="2537683"/>
            <a:ext cx="14791982" cy="4975593"/>
          </a:xfrm>
          <a:prstGeom prst="rect">
            <a:avLst/>
          </a:prstGeom>
          <a:noFill/>
        </p:spPr>
        <p:txBody>
          <a:bodyPr wrap="square">
            <a:spAutoFit/>
          </a:bodyPr>
          <a:lstStyle/>
          <a:p>
            <a:pPr>
              <a:lnSpc>
                <a:spcPct val="150000"/>
              </a:lnSpc>
              <a:buNone/>
            </a:pP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$84 is to be shared in the ratio 2:5. </a:t>
            </a:r>
          </a:p>
          <a:p>
            <a:pPr>
              <a:lnSpc>
                <a:spcPct val="150000"/>
              </a:lnSpc>
              <a:buNone/>
            </a:pP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How much does each person get?</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marL="914400">
              <a:lnSpc>
                <a:spcPct val="150000"/>
              </a:lnSpc>
              <a:buNone/>
            </a:pPr>
            <a:r>
              <a:rPr lang="en-AU" sz="36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Step 1: </a:t>
            </a: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Add the parts of the ratio </a:t>
            </a: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sym typeface="Symbol" pitchFamily="2" charset="2"/>
              </a:rPr>
              <a:t></a:t>
            </a: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n-AU" sz="36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 + 5 = 7</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marL="914400">
              <a:lnSpc>
                <a:spcPct val="150000"/>
              </a:lnSpc>
              <a:buNone/>
            </a:pPr>
            <a:r>
              <a:rPr lang="en-AU" sz="36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Step 2: </a:t>
            </a: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Divide the total by number of parts </a:t>
            </a: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sym typeface="Symbol" pitchFamily="2" charset="2"/>
              </a:rPr>
              <a:t></a:t>
            </a: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n-AU" sz="36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84 </a:t>
            </a:r>
            <a:r>
              <a:rPr lang="en-AU" sz="36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sym typeface="Symbol" pitchFamily="2" charset="2"/>
              </a:rPr>
              <a:t></a:t>
            </a:r>
            <a:r>
              <a:rPr lang="en-AU" sz="36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7 = 12</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marL="914400">
              <a:lnSpc>
                <a:spcPct val="150000"/>
              </a:lnSpc>
              <a:buNone/>
            </a:pPr>
            <a:r>
              <a:rPr lang="en-AU" sz="36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Step 3: </a:t>
            </a: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First share </a:t>
            </a: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sym typeface="Symbol" pitchFamily="2" charset="2"/>
              </a:rPr>
              <a:t></a:t>
            </a: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2 </a:t>
            </a: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sym typeface="Symbol" pitchFamily="2" charset="2"/>
              </a:rPr>
              <a:t></a:t>
            </a: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12 = 24, Second share </a:t>
            </a: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sym typeface="Symbol" pitchFamily="2" charset="2"/>
              </a:rPr>
              <a:t></a:t>
            </a: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n-AU" sz="36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5 </a:t>
            </a:r>
            <a:r>
              <a:rPr lang="en-AU" sz="36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sym typeface="Symbol" pitchFamily="2" charset="2"/>
              </a:rPr>
              <a:t></a:t>
            </a:r>
            <a:r>
              <a:rPr lang="en-AU" sz="36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12 = 60</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a:p>
            <a:pPr marL="914400">
              <a:lnSpc>
                <a:spcPct val="150000"/>
              </a:lnSpc>
              <a:buNone/>
            </a:pPr>
            <a:r>
              <a:rPr lang="en-AU" sz="3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Answer: the money is shared </a:t>
            </a:r>
            <a:r>
              <a:rPr lang="en-AU" sz="36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$24:$60</a:t>
            </a:r>
            <a:endParaRPr lang="en-AU" sz="36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8" name="TextBox 7">
            <a:extLst>
              <a:ext uri="{FF2B5EF4-FFF2-40B4-BE49-F238E27FC236}">
                <a16:creationId xmlns:a16="http://schemas.microsoft.com/office/drawing/2014/main" id="{99BB7945-19B2-6F98-4FB6-A2E7A20E282D}"/>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1" name="Picture 10" descr="A black and white logo of a person reading a book&#10;&#10;AI-generated content may be incorrect.">
            <a:extLst>
              <a:ext uri="{FF2B5EF4-FFF2-40B4-BE49-F238E27FC236}">
                <a16:creationId xmlns:a16="http://schemas.microsoft.com/office/drawing/2014/main" id="{EDE36892-4C47-28E9-1332-967B5D8C9F64}"/>
              </a:ext>
            </a:extLst>
          </p:cNvPr>
          <p:cNvPicPr>
            <a:picLocks noChangeAspect="1"/>
          </p:cNvPicPr>
          <p:nvPr/>
        </p:nvPicPr>
        <p:blipFill>
          <a:blip r:embed="rId3"/>
          <a:stretch>
            <a:fillRect/>
          </a:stretch>
        </p:blipFill>
        <p:spPr>
          <a:xfrm>
            <a:off x="16535400" y="76517"/>
            <a:ext cx="1714183" cy="1714183"/>
          </a:xfrm>
          <a:prstGeom prst="rect">
            <a:avLst/>
          </a:prstGeom>
        </p:spPr>
      </p:pic>
    </p:spTree>
    <p:extLst>
      <p:ext uri="{BB962C8B-B14F-4D97-AF65-F5344CB8AC3E}">
        <p14:creationId xmlns:p14="http://schemas.microsoft.com/office/powerpoint/2010/main" val="208381589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8B68B0-95A5-FFA8-78F6-C877A0B1465F}"/>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CBE3C002-D51A-9CBF-7733-BA495B6E71AD}"/>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3DFB903E-7367-F06F-7636-35EECD8F09B6}"/>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11592648-F9DC-0615-F2EB-E92ABC43B834}"/>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pic>
        <p:nvPicPr>
          <p:cNvPr id="9" name="Picture 8" descr="A black and white circle with two people&#10;&#10;AI-generated content may be incorrect.">
            <a:extLst>
              <a:ext uri="{FF2B5EF4-FFF2-40B4-BE49-F238E27FC236}">
                <a16:creationId xmlns:a16="http://schemas.microsoft.com/office/drawing/2014/main" id="{1A9F4AF4-7B91-330A-0F3E-04DA2EC5DDFE}"/>
              </a:ext>
            </a:extLst>
          </p:cNvPr>
          <p:cNvPicPr>
            <a:picLocks noChangeAspect="1"/>
          </p:cNvPicPr>
          <p:nvPr/>
        </p:nvPicPr>
        <p:blipFill>
          <a:blip r:embed="rId2"/>
          <a:stretch>
            <a:fillRect/>
          </a:stretch>
        </p:blipFill>
        <p:spPr>
          <a:xfrm>
            <a:off x="16306800" y="88548"/>
            <a:ext cx="1866583" cy="1866583"/>
          </a:xfrm>
          <a:prstGeom prst="rect">
            <a:avLst/>
          </a:prstGeom>
        </p:spPr>
      </p:pic>
      <p:sp>
        <p:nvSpPr>
          <p:cNvPr id="14" name="TextBox 13">
            <a:extLst>
              <a:ext uri="{FF2B5EF4-FFF2-40B4-BE49-F238E27FC236}">
                <a16:creationId xmlns:a16="http://schemas.microsoft.com/office/drawing/2014/main" id="{17993A76-2E63-D3D2-A081-7ECEB574A5D4}"/>
              </a:ext>
            </a:extLst>
          </p:cNvPr>
          <p:cNvSpPr txBox="1"/>
          <p:nvPr/>
        </p:nvSpPr>
        <p:spPr>
          <a:xfrm>
            <a:off x="2269659" y="945059"/>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21" name="TextBox 6">
            <a:extLst>
              <a:ext uri="{FF2B5EF4-FFF2-40B4-BE49-F238E27FC236}">
                <a16:creationId xmlns:a16="http://schemas.microsoft.com/office/drawing/2014/main" id="{407B6566-3BD7-5914-990A-F79B3A589F2B}"/>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23" name="TextBox 7">
            <a:extLst>
              <a:ext uri="{FF2B5EF4-FFF2-40B4-BE49-F238E27FC236}">
                <a16:creationId xmlns:a16="http://schemas.microsoft.com/office/drawing/2014/main" id="{67FF01CC-335B-49F3-5717-E0E376F06651}"/>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26</a:t>
            </a:r>
          </a:p>
        </p:txBody>
      </p:sp>
      <p:sp>
        <p:nvSpPr>
          <p:cNvPr id="24" name="Freeform 5">
            <a:extLst>
              <a:ext uri="{FF2B5EF4-FFF2-40B4-BE49-F238E27FC236}">
                <a16:creationId xmlns:a16="http://schemas.microsoft.com/office/drawing/2014/main" id="{83467352-25F3-95B2-352C-B94406D5596B}"/>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3"/>
            <a:stretch>
              <a:fillRect/>
            </a:stretch>
          </a:blipFill>
        </p:spPr>
        <p:txBody>
          <a:bodyPr/>
          <a:lstStyle/>
          <a:p>
            <a:endParaRPr lang="en-US"/>
          </a:p>
        </p:txBody>
      </p:sp>
      <p:sp>
        <p:nvSpPr>
          <p:cNvPr id="6" name="TextBox 5">
            <a:extLst>
              <a:ext uri="{FF2B5EF4-FFF2-40B4-BE49-F238E27FC236}">
                <a16:creationId xmlns:a16="http://schemas.microsoft.com/office/drawing/2014/main" id="{9CF4184F-CB47-1BFD-4AC1-0772FF84344A}"/>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INTRODUCTION TO RATIOS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0" name="TextBox 9">
            <a:extLst>
              <a:ext uri="{FF2B5EF4-FFF2-40B4-BE49-F238E27FC236}">
                <a16:creationId xmlns:a16="http://schemas.microsoft.com/office/drawing/2014/main" id="{293722C8-FA63-F98D-C712-09CDF85ED0C2}"/>
              </a:ext>
            </a:extLst>
          </p:cNvPr>
          <p:cNvSpPr txBox="1"/>
          <p:nvPr/>
        </p:nvSpPr>
        <p:spPr>
          <a:xfrm>
            <a:off x="2362200" y="2077587"/>
            <a:ext cx="15163800" cy="1654107"/>
          </a:xfrm>
          <a:prstGeom prst="rect">
            <a:avLst/>
          </a:prstGeom>
          <a:noFill/>
        </p:spPr>
        <p:txBody>
          <a:bodyPr wrap="square">
            <a:spAutoFit/>
          </a:bodyPr>
          <a:lstStyle/>
          <a:p>
            <a:pPr>
              <a:lnSpc>
                <a:spcPct val="150000"/>
              </a:lnSpc>
              <a:buNone/>
            </a:pPr>
            <a:r>
              <a:rPr lang="en-AU" sz="3600" dirty="0">
                <a:solidFill>
                  <a:srgbClr val="000000"/>
                </a:solidFill>
                <a:effectLst/>
                <a:latin typeface="Arial" panose="020B0604020202020204" pitchFamily="34" charset="0"/>
                <a:ea typeface="Times New Roman" panose="02020603050405020304" pitchFamily="18" charset="0"/>
              </a:rPr>
              <a:t>A builder mixes cement and sand in the ratio 3:2. If she makes 20kg of the mixture, how much cement and how much sand are used?</a:t>
            </a:r>
            <a:endParaRPr lang="en-AU" sz="36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78790967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3AC4C5-6AD4-A144-2D67-490D4832C835}"/>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D2D54C36-CDF3-D57A-EF48-E2BE81FCC2AF}"/>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9D9A307C-BF99-6550-87AD-18864A388A35}"/>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11EEB92D-A50C-F95B-688D-1C0F6AB2DAE4}"/>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3E5D9115-E3F0-344A-48C4-E1EFEAE5AA53}"/>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3" name="TextBox 12">
            <a:extLst>
              <a:ext uri="{FF2B5EF4-FFF2-40B4-BE49-F238E27FC236}">
                <a16:creationId xmlns:a16="http://schemas.microsoft.com/office/drawing/2014/main" id="{39AC383C-3CFC-569A-E709-9A71BA78FCA7}"/>
              </a:ext>
            </a:extLst>
          </p:cNvPr>
          <p:cNvSpPr txBox="1"/>
          <p:nvPr/>
        </p:nvSpPr>
        <p:spPr>
          <a:xfrm>
            <a:off x="2688759" y="3390900"/>
            <a:ext cx="6950541" cy="1252843"/>
          </a:xfrm>
          <a:prstGeom prst="rect">
            <a:avLst/>
          </a:prstGeom>
          <a:noFill/>
        </p:spPr>
        <p:txBody>
          <a:bodyPr wrap="square">
            <a:spAutoFit/>
          </a:bodyPr>
          <a:lstStyle/>
          <a:p>
            <a:pPr>
              <a:lnSpc>
                <a:spcPct val="150000"/>
              </a:lnSpc>
              <a:buNone/>
            </a:pPr>
            <a:r>
              <a:rPr lang="en-AU" sz="56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Try it yourself.</a:t>
            </a:r>
            <a:endParaRPr lang="en-AU" sz="56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6" name="Text Box 3">
            <a:extLst>
              <a:ext uri="{FF2B5EF4-FFF2-40B4-BE49-F238E27FC236}">
                <a16:creationId xmlns:a16="http://schemas.microsoft.com/office/drawing/2014/main" id="{FA16E557-A183-FA92-B307-A125E271AAB0}"/>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2CDCEEA7-4982-A962-C670-2E75188F5BB3}"/>
              </a:ext>
            </a:extLst>
          </p:cNvPr>
          <p:cNvSpPr txBox="1"/>
          <p:nvPr/>
        </p:nvSpPr>
        <p:spPr>
          <a:xfrm>
            <a:off x="2743200" y="4610100"/>
            <a:ext cx="13792200" cy="2019848"/>
          </a:xfrm>
          <a:prstGeom prst="rect">
            <a:avLst/>
          </a:prstGeom>
          <a:noFill/>
        </p:spPr>
        <p:txBody>
          <a:bodyPr wrap="square">
            <a:spAutoFit/>
          </a:bodyPr>
          <a:lstStyle/>
          <a:p>
            <a:pPr lvl="0">
              <a:lnSpc>
                <a:spcPct val="150000"/>
              </a:lnSpc>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Complete the ‘try it yourself’ questions on page 26 of your workbook.</a:t>
            </a:r>
            <a:endParaRPr lang="en-AU" sz="4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black and white circle with a person with their arms raised&#10;&#10;AI-generated content may be incorrect.">
            <a:extLst>
              <a:ext uri="{FF2B5EF4-FFF2-40B4-BE49-F238E27FC236}">
                <a16:creationId xmlns:a16="http://schemas.microsoft.com/office/drawing/2014/main" id="{775240E6-7332-0C4D-B26E-E23C918268DE}"/>
              </a:ext>
            </a:extLst>
          </p:cNvPr>
          <p:cNvPicPr>
            <a:picLocks noChangeAspect="1"/>
          </p:cNvPicPr>
          <p:nvPr/>
        </p:nvPicPr>
        <p:blipFill>
          <a:blip r:embed="rId2"/>
          <a:stretch>
            <a:fillRect/>
          </a:stretch>
        </p:blipFill>
        <p:spPr>
          <a:xfrm>
            <a:off x="16383000" y="122014"/>
            <a:ext cx="1821086" cy="1821086"/>
          </a:xfrm>
          <a:prstGeom prst="rect">
            <a:avLst/>
          </a:prstGeom>
        </p:spPr>
      </p:pic>
      <p:sp>
        <p:nvSpPr>
          <p:cNvPr id="10" name="TextBox 6">
            <a:extLst>
              <a:ext uri="{FF2B5EF4-FFF2-40B4-BE49-F238E27FC236}">
                <a16:creationId xmlns:a16="http://schemas.microsoft.com/office/drawing/2014/main" id="{F86132B3-DC80-730B-B69F-6E71433B4F80}"/>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F8B7C847-0E15-5DB0-3331-48E7CF096BE4}"/>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26</a:t>
            </a:r>
          </a:p>
        </p:txBody>
      </p:sp>
      <p:sp>
        <p:nvSpPr>
          <p:cNvPr id="17" name="Freeform 5">
            <a:extLst>
              <a:ext uri="{FF2B5EF4-FFF2-40B4-BE49-F238E27FC236}">
                <a16:creationId xmlns:a16="http://schemas.microsoft.com/office/drawing/2014/main" id="{0E3CA2BB-982D-5E43-D2E7-A0102F9D0695}"/>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3"/>
            <a:stretch>
              <a:fillRect/>
            </a:stretch>
          </a:blipFill>
        </p:spPr>
        <p:txBody>
          <a:bodyPr/>
          <a:lstStyle/>
          <a:p>
            <a:endParaRPr lang="en-US"/>
          </a:p>
        </p:txBody>
      </p:sp>
      <p:sp>
        <p:nvSpPr>
          <p:cNvPr id="5" name="TextBox 4">
            <a:extLst>
              <a:ext uri="{FF2B5EF4-FFF2-40B4-BE49-F238E27FC236}">
                <a16:creationId xmlns:a16="http://schemas.microsoft.com/office/drawing/2014/main" id="{BA5F9229-8FC8-91AF-9B29-D571F6E513BD}"/>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INTRODUCTION TO RATIOS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69034377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F6FDB1-AEA0-430B-AC2F-C2ACAEF78690}"/>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01AB0BC9-53AF-D956-0881-DDFF54DF251B}"/>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DAF54D39-71BA-ED55-6808-10EF3880AD57}"/>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DC989BDC-0B65-FF80-0131-50C696702B4A}"/>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A121949D-ED0F-4FDF-1705-54B2C2145600}"/>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9CD2F451-5EE2-08A1-9543-1814DAFF443A}"/>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D60DB186-5FE5-2091-B26E-3B0664E00BCA}"/>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4630A8E9-AAA9-4403-6281-7693E6DFED34}"/>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27</a:t>
            </a:r>
          </a:p>
        </p:txBody>
      </p:sp>
      <p:sp>
        <p:nvSpPr>
          <p:cNvPr id="17" name="Freeform 5">
            <a:extLst>
              <a:ext uri="{FF2B5EF4-FFF2-40B4-BE49-F238E27FC236}">
                <a16:creationId xmlns:a16="http://schemas.microsoft.com/office/drawing/2014/main" id="{C4810C44-CC7A-BF67-70DB-4122D54C4FF4}"/>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30A3D377-61F3-6E53-5511-FBA5E6C16C51}"/>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CAPTURE RECAPTURE</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EF4178D6-7229-C231-88F9-3D04ACF4B30B}"/>
              </a:ext>
            </a:extLst>
          </p:cNvPr>
          <p:cNvSpPr txBox="1"/>
          <p:nvPr/>
        </p:nvSpPr>
        <p:spPr>
          <a:xfrm>
            <a:off x="2260382" y="1696108"/>
            <a:ext cx="11083894" cy="2482603"/>
          </a:xfrm>
          <a:prstGeom prst="rect">
            <a:avLst/>
          </a:prstGeom>
          <a:noFill/>
        </p:spPr>
        <p:txBody>
          <a:bodyPr wrap="square">
            <a:spAutoFit/>
          </a:bodyPr>
          <a:lstStyle/>
          <a:p>
            <a:pPr>
              <a:lnSpc>
                <a:spcPct val="150000"/>
              </a:lnSpc>
              <a:buNone/>
            </a:pPr>
            <a:r>
              <a:rPr lang="en-AU" sz="3600" dirty="0">
                <a:effectLst/>
                <a:latin typeface="Arial" panose="020B0604020202020204" pitchFamily="34" charset="0"/>
                <a:ea typeface="Times New Roman" panose="02020603050405020304" pitchFamily="18" charset="0"/>
                <a:cs typeface="Arial" panose="020B0604020202020204" pitchFamily="34" charset="0"/>
              </a:rPr>
              <a:t>Capture–recapture is a way of estimating the size of a population (like fish, animals, or insects) when it’s too hard or impractical to count them all.</a:t>
            </a:r>
          </a:p>
        </p:txBody>
      </p:sp>
      <p:pic>
        <p:nvPicPr>
          <p:cNvPr id="9" name="Picture 8">
            <a:extLst>
              <a:ext uri="{FF2B5EF4-FFF2-40B4-BE49-F238E27FC236}">
                <a16:creationId xmlns:a16="http://schemas.microsoft.com/office/drawing/2014/main" id="{017187ED-C5D1-5BC8-0AAE-9BE2268FCD7B}"/>
              </a:ext>
            </a:extLst>
          </p:cNvPr>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13639799" y="1847756"/>
            <a:ext cx="3965713" cy="2567458"/>
          </a:xfrm>
          <a:prstGeom prst="rect">
            <a:avLst/>
          </a:prstGeom>
        </p:spPr>
      </p:pic>
      <p:pic>
        <p:nvPicPr>
          <p:cNvPr id="18" name="Picture 17" descr="A white background with black text&#10;&#10;AI-generated content may be incorrect.">
            <a:extLst>
              <a:ext uri="{FF2B5EF4-FFF2-40B4-BE49-F238E27FC236}">
                <a16:creationId xmlns:a16="http://schemas.microsoft.com/office/drawing/2014/main" id="{F907BEDE-075F-D78B-012E-4036C9362F7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57069" y="5131904"/>
            <a:ext cx="15662335" cy="3984660"/>
          </a:xfrm>
          <a:prstGeom prst="rect">
            <a:avLst/>
          </a:prstGeom>
        </p:spPr>
      </p:pic>
    </p:spTree>
    <p:extLst>
      <p:ext uri="{BB962C8B-B14F-4D97-AF65-F5344CB8AC3E}">
        <p14:creationId xmlns:p14="http://schemas.microsoft.com/office/powerpoint/2010/main" val="198567788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F60420-1E1C-9D1B-0E7C-C3C43AF23773}"/>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1D4FC88C-02DB-A2A0-BDE1-82C522CD6FB7}"/>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865C16CE-2F29-6DC4-0279-44C41102F680}"/>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81E89290-94CA-DDB4-6654-D4EEC81E78A7}"/>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789B4417-2EE4-874B-F182-FD1E173F3B4F}"/>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773F68EF-338D-5C19-E64F-04BA5E8BD350}"/>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7C5915CC-EF13-BB04-5BE7-DDC08F6CF3F5}"/>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EC57A7E1-4BEC-465B-A144-31F403BAD55F}"/>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27</a:t>
            </a:r>
          </a:p>
        </p:txBody>
      </p:sp>
      <p:sp>
        <p:nvSpPr>
          <p:cNvPr id="17" name="Freeform 5">
            <a:extLst>
              <a:ext uri="{FF2B5EF4-FFF2-40B4-BE49-F238E27FC236}">
                <a16:creationId xmlns:a16="http://schemas.microsoft.com/office/drawing/2014/main" id="{BD5149CD-BED3-6B85-3BEE-864EAF75A4BE}"/>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98078E86-DB9C-246D-CC0A-5507ADE9F8E8}"/>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CAPTURE RECAPTURE</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CE9F9704-7510-E7B1-005B-B1A755AB2F52}"/>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2" name="TextBox 11">
            <a:extLst>
              <a:ext uri="{FF2B5EF4-FFF2-40B4-BE49-F238E27FC236}">
                <a16:creationId xmlns:a16="http://schemas.microsoft.com/office/drawing/2014/main" id="{4963F145-A511-863F-34A5-08018F734F40}"/>
              </a:ext>
            </a:extLst>
          </p:cNvPr>
          <p:cNvSpPr txBox="1"/>
          <p:nvPr/>
        </p:nvSpPr>
        <p:spPr>
          <a:xfrm>
            <a:off x="2332593" y="1804936"/>
            <a:ext cx="16031607" cy="2500364"/>
          </a:xfrm>
          <a:prstGeom prst="rect">
            <a:avLst/>
          </a:prstGeom>
          <a:noFill/>
        </p:spPr>
        <p:txBody>
          <a:bodyPr wrap="square">
            <a:spAutoFit/>
          </a:bodyPr>
          <a:lstStyle/>
          <a:p>
            <a:pPr>
              <a:lnSpc>
                <a:spcPct val="150000"/>
              </a:lnSpc>
              <a:buNone/>
            </a:pPr>
            <a:r>
              <a:rPr lang="en-AU" sz="3600" kern="100" dirty="0">
                <a:effectLst/>
                <a:latin typeface="Arial" panose="020B0604020202020204" pitchFamily="34" charset="0"/>
                <a:ea typeface="Aptos" panose="020B0004020202020204" pitchFamily="34" charset="0"/>
                <a:cs typeface="Times New Roman" panose="02020603050405020304" pitchFamily="18" charset="0"/>
              </a:rPr>
              <a:t>Wildlife rangers catch and tag 80 wallabies in a park. A week later, they catch 100 wallabies and see that 20 of them are tagged. </a:t>
            </a:r>
          </a:p>
          <a:p>
            <a:pPr>
              <a:lnSpc>
                <a:spcPct val="150000"/>
              </a:lnSpc>
              <a:buNone/>
            </a:pPr>
            <a:r>
              <a:rPr lang="en-AU" sz="3600" kern="100" dirty="0">
                <a:effectLst/>
                <a:latin typeface="Arial" panose="020B0604020202020204" pitchFamily="34" charset="0"/>
                <a:ea typeface="Aptos" panose="020B0004020202020204" pitchFamily="34" charset="0"/>
                <a:cs typeface="Times New Roman" panose="02020603050405020304" pitchFamily="18" charset="0"/>
              </a:rPr>
              <a:t>Estimate the population of Wallabies in the park.</a:t>
            </a:r>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3" name="Picture 12" descr="A black and white logo of a person reading a book&#10;&#10;AI-generated content may be incorrect.">
            <a:extLst>
              <a:ext uri="{FF2B5EF4-FFF2-40B4-BE49-F238E27FC236}">
                <a16:creationId xmlns:a16="http://schemas.microsoft.com/office/drawing/2014/main" id="{973701F8-27F8-8530-ADFE-2F736BFF34CE}"/>
              </a:ext>
            </a:extLst>
          </p:cNvPr>
          <p:cNvPicPr>
            <a:picLocks noChangeAspect="1"/>
          </p:cNvPicPr>
          <p:nvPr/>
        </p:nvPicPr>
        <p:blipFill>
          <a:blip r:embed="rId3"/>
          <a:stretch>
            <a:fillRect/>
          </a:stretch>
        </p:blipFill>
        <p:spPr>
          <a:xfrm>
            <a:off x="16535400" y="76517"/>
            <a:ext cx="1714183" cy="1714183"/>
          </a:xfrm>
          <a:prstGeom prst="rect">
            <a:avLst/>
          </a:prstGeom>
        </p:spPr>
      </p:pic>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57F24FF2-4DB5-48A6-93DF-689B7E9B56EE}"/>
                  </a:ext>
                </a:extLst>
              </p:cNvPr>
              <p:cNvSpPr txBox="1"/>
              <p:nvPr/>
            </p:nvSpPr>
            <p:spPr>
              <a:xfrm>
                <a:off x="2743200" y="4441427"/>
                <a:ext cx="14401800" cy="5301644"/>
              </a:xfrm>
              <a:prstGeom prst="rect">
                <a:avLst/>
              </a:prstGeom>
              <a:noFill/>
            </p:spPr>
            <p:txBody>
              <a:bodyPr wrap="square">
                <a:spAutoFit/>
              </a:bodyPr>
              <a:lstStyle/>
              <a:p>
                <a:pPr>
                  <a:lnSpc>
                    <a:spcPct val="200000"/>
                  </a:lnSpc>
                  <a:buNone/>
                </a:pPr>
                <a:r>
                  <a:rPr lang="en-AU" sz="3600" kern="100" dirty="0">
                    <a:latin typeface="Arial" panose="020B0604020202020204" pitchFamily="34" charset="0"/>
                    <a:ea typeface="Aptos" panose="020B0004020202020204" pitchFamily="34" charset="0"/>
                    <a:cs typeface="Times New Roman" panose="02020603050405020304" pitchFamily="18" charset="0"/>
                  </a:rPr>
                  <a:t>	</a:t>
                </a:r>
                <a14:m>
                  <m:oMath xmlns:m="http://schemas.openxmlformats.org/officeDocument/2006/math">
                    <m:f>
                      <m:fPr>
                        <m:ctrlPr>
                          <a:rPr lang="en-AU" sz="3600" i="1" kern="100">
                            <a:effectLst/>
                            <a:latin typeface="Cambria Math" panose="02040503050406030204" pitchFamily="18" charset="0"/>
                            <a:ea typeface="Aptos" panose="020B0004020202020204" pitchFamily="34" charset="0"/>
                            <a:cs typeface="Arial" panose="020B0604020202020204" pitchFamily="34" charset="0"/>
                          </a:rPr>
                        </m:ctrlPr>
                      </m:fPr>
                      <m:num>
                        <m:r>
                          <a:rPr lang="en-AU" sz="3600" i="1" kern="100">
                            <a:effectLst/>
                            <a:latin typeface="Cambria Math" panose="02040503050406030204" pitchFamily="18" charset="0"/>
                            <a:ea typeface="Aptos" panose="020B0004020202020204" pitchFamily="34" charset="0"/>
                            <a:cs typeface="Arial" panose="020B0604020202020204" pitchFamily="34" charset="0"/>
                          </a:rPr>
                          <m:t>20</m:t>
                        </m:r>
                      </m:num>
                      <m:den>
                        <m:r>
                          <a:rPr lang="en-AU" sz="3600" i="1" kern="100">
                            <a:effectLst/>
                            <a:latin typeface="Cambria Math" panose="02040503050406030204" pitchFamily="18" charset="0"/>
                            <a:ea typeface="Aptos" panose="020B0004020202020204" pitchFamily="34" charset="0"/>
                            <a:cs typeface="Arial" panose="020B0604020202020204" pitchFamily="34" charset="0"/>
                          </a:rPr>
                          <m:t>100</m:t>
                        </m:r>
                      </m:den>
                    </m:f>
                    <m:r>
                      <a:rPr lang="en-AU" sz="3600" i="1" kern="100">
                        <a:effectLst/>
                        <a:latin typeface="Cambria Math" panose="02040503050406030204" pitchFamily="18" charset="0"/>
                        <a:ea typeface="Aptos" panose="020B0004020202020204" pitchFamily="34" charset="0"/>
                        <a:cs typeface="Arial" panose="020B0604020202020204" pitchFamily="34" charset="0"/>
                      </a:rPr>
                      <m:t>=</m:t>
                    </m:r>
                    <m:f>
                      <m:fPr>
                        <m:ctrlPr>
                          <a:rPr lang="en-AU" sz="3600" i="1" kern="100">
                            <a:effectLst/>
                            <a:latin typeface="Cambria Math" panose="02040503050406030204" pitchFamily="18" charset="0"/>
                            <a:ea typeface="Aptos" panose="020B0004020202020204" pitchFamily="34" charset="0"/>
                            <a:cs typeface="Arial" panose="020B0604020202020204" pitchFamily="34" charset="0"/>
                          </a:rPr>
                        </m:ctrlPr>
                      </m:fPr>
                      <m:num>
                        <m:r>
                          <a:rPr lang="en-AU" sz="3600" i="1" kern="100">
                            <a:effectLst/>
                            <a:latin typeface="Cambria Math" panose="02040503050406030204" pitchFamily="18" charset="0"/>
                            <a:ea typeface="Aptos" panose="020B0004020202020204" pitchFamily="34" charset="0"/>
                            <a:cs typeface="Arial" panose="020B0604020202020204" pitchFamily="34" charset="0"/>
                          </a:rPr>
                          <m:t>80</m:t>
                        </m:r>
                      </m:num>
                      <m:den>
                        <m:r>
                          <a:rPr lang="en-AU" sz="3600" i="1" kern="100">
                            <a:effectLst/>
                            <a:latin typeface="Cambria Math" panose="02040503050406030204" pitchFamily="18" charset="0"/>
                            <a:ea typeface="Aptos" panose="020B0004020202020204" pitchFamily="34" charset="0"/>
                            <a:cs typeface="Arial" panose="020B0604020202020204" pitchFamily="34" charset="0"/>
                          </a:rPr>
                          <m:t>𝑁</m:t>
                        </m:r>
                      </m:den>
                    </m:f>
                  </m:oMath>
                </a14:m>
                <a:r>
                  <a:rPr lang="en-AU" sz="3600" kern="100" dirty="0">
                    <a:effectLst/>
                    <a:latin typeface="Arial" panose="020B0604020202020204" pitchFamily="34" charset="0"/>
                    <a:ea typeface="Times New Roman" panose="02020603050405020304" pitchFamily="18" charset="0"/>
                    <a:cs typeface="Times New Roman" panose="02020603050405020304" pitchFamily="18" charset="0"/>
                  </a:rPr>
                  <a:t>      </a:t>
                </a:r>
                <a:r>
                  <a:rPr lang="en-AU" sz="3600" kern="100" dirty="0">
                    <a:solidFill>
                      <a:srgbClr val="A6A6A6"/>
                    </a:solidFill>
                    <a:effectLst/>
                    <a:latin typeface="Arial" panose="020B0604020202020204" pitchFamily="34" charset="0"/>
                    <a:ea typeface="Times New Roman" panose="02020603050405020304" pitchFamily="18" charset="0"/>
                    <a:cs typeface="Arial" panose="020B0604020202020204" pitchFamily="34" charset="0"/>
                    <a:sym typeface="Symbol" pitchFamily="2" charset="2"/>
                  </a:rPr>
                  <a:t></a:t>
                </a:r>
                <a:r>
                  <a:rPr lang="en-AU" sz="3600" kern="100" dirty="0">
                    <a:solidFill>
                      <a:srgbClr val="A6A6A6"/>
                    </a:solidFill>
                    <a:effectLst/>
                    <a:latin typeface="Arial" panose="020B0604020202020204" pitchFamily="34" charset="0"/>
                    <a:ea typeface="Times New Roman" panose="02020603050405020304" pitchFamily="18" charset="0"/>
                    <a:cs typeface="Times New Roman" panose="02020603050405020304" pitchFamily="18" charset="0"/>
                  </a:rPr>
                  <a:t> Multiply top and bottom by 4 (20 </a:t>
                </a:r>
                <a:r>
                  <a:rPr lang="en-AU" sz="3600" kern="100" dirty="0">
                    <a:solidFill>
                      <a:srgbClr val="A6A6A6"/>
                    </a:solidFill>
                    <a:effectLst/>
                    <a:latin typeface="Arial" panose="020B0604020202020204" pitchFamily="34" charset="0"/>
                    <a:ea typeface="Times New Roman" panose="02020603050405020304" pitchFamily="18" charset="0"/>
                    <a:cs typeface="Arial" panose="020B0604020202020204" pitchFamily="34" charset="0"/>
                    <a:sym typeface="Symbol" pitchFamily="2" charset="2"/>
                  </a:rPr>
                  <a:t></a:t>
                </a:r>
                <a:r>
                  <a:rPr lang="en-AU" sz="3600" kern="100" dirty="0">
                    <a:solidFill>
                      <a:srgbClr val="A6A6A6"/>
                    </a:solidFill>
                    <a:effectLst/>
                    <a:latin typeface="Arial" panose="020B0604020202020204" pitchFamily="34" charset="0"/>
                    <a:ea typeface="Times New Roman" panose="02020603050405020304" pitchFamily="18" charset="0"/>
                    <a:cs typeface="Times New Roman" panose="02020603050405020304" pitchFamily="18" charset="0"/>
                  </a:rPr>
                  <a:t> ? = 80)</a:t>
                </a:r>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200000"/>
                  </a:lnSpc>
                  <a:buNone/>
                </a:pPr>
                <a:r>
                  <a:rPr lang="en-AU" sz="3600" kern="100" dirty="0">
                    <a:effectLst/>
                    <a:latin typeface="Arial" panose="020B0604020202020204" pitchFamily="34" charset="0"/>
                    <a:ea typeface="Aptos" panose="020B0004020202020204" pitchFamily="34" charset="0"/>
                    <a:cs typeface="Times New Roman" panose="02020603050405020304" pitchFamily="18" charset="0"/>
                  </a:rPr>
                  <a:t>	</a:t>
                </a:r>
                <a14:m>
                  <m:oMath xmlns:m="http://schemas.openxmlformats.org/officeDocument/2006/math">
                    <m:f>
                      <m:fPr>
                        <m:ctrlPr>
                          <a:rPr lang="en-AU" sz="3600" i="1" kern="100">
                            <a:effectLst/>
                            <a:latin typeface="Cambria Math" panose="02040503050406030204" pitchFamily="18" charset="0"/>
                            <a:ea typeface="Aptos" panose="020B0004020202020204" pitchFamily="34" charset="0"/>
                            <a:cs typeface="Arial" panose="020B0604020202020204" pitchFamily="34" charset="0"/>
                          </a:rPr>
                        </m:ctrlPr>
                      </m:fPr>
                      <m:num>
                        <m:r>
                          <a:rPr lang="en-AU" sz="3600" i="1" kern="100">
                            <a:effectLst/>
                            <a:latin typeface="Cambria Math" panose="02040503050406030204" pitchFamily="18" charset="0"/>
                            <a:ea typeface="Aptos" panose="020B0004020202020204" pitchFamily="34" charset="0"/>
                            <a:cs typeface="Arial" panose="020B0604020202020204" pitchFamily="34" charset="0"/>
                          </a:rPr>
                          <m:t>20</m:t>
                        </m:r>
                      </m:num>
                      <m:den>
                        <m:r>
                          <a:rPr lang="en-AU" sz="3600" i="1" kern="100">
                            <a:effectLst/>
                            <a:latin typeface="Cambria Math" panose="02040503050406030204" pitchFamily="18" charset="0"/>
                            <a:ea typeface="Aptos" panose="020B0004020202020204" pitchFamily="34" charset="0"/>
                            <a:cs typeface="Arial" panose="020B0604020202020204" pitchFamily="34" charset="0"/>
                          </a:rPr>
                          <m:t>100</m:t>
                        </m:r>
                      </m:den>
                    </m:f>
                    <m:r>
                      <a:rPr lang="en-AU" sz="3600" i="1" kern="100">
                        <a:effectLst/>
                        <a:latin typeface="Cambria Math" panose="02040503050406030204" pitchFamily="18" charset="0"/>
                        <a:ea typeface="Aptos" panose="020B0004020202020204" pitchFamily="34" charset="0"/>
                        <a:cs typeface="Arial" panose="020B0604020202020204" pitchFamily="34" charset="0"/>
                      </a:rPr>
                      <m:t>×</m:t>
                    </m:r>
                    <m:f>
                      <m:fPr>
                        <m:ctrlPr>
                          <a:rPr lang="en-AU" sz="3600" i="1" kern="100">
                            <a:effectLst/>
                            <a:latin typeface="Cambria Math" panose="02040503050406030204" pitchFamily="18" charset="0"/>
                            <a:ea typeface="Aptos" panose="020B0004020202020204" pitchFamily="34" charset="0"/>
                            <a:cs typeface="Arial" panose="020B0604020202020204" pitchFamily="34" charset="0"/>
                          </a:rPr>
                        </m:ctrlPr>
                      </m:fPr>
                      <m:num>
                        <m:r>
                          <a:rPr lang="en-AU" sz="3600" i="1" kern="100">
                            <a:effectLst/>
                            <a:latin typeface="Cambria Math" panose="02040503050406030204" pitchFamily="18" charset="0"/>
                            <a:ea typeface="Aptos" panose="020B0004020202020204" pitchFamily="34" charset="0"/>
                            <a:cs typeface="Arial" panose="020B0604020202020204" pitchFamily="34" charset="0"/>
                          </a:rPr>
                          <m:t>4</m:t>
                        </m:r>
                      </m:num>
                      <m:den>
                        <m:r>
                          <a:rPr lang="en-AU" sz="3600" i="1" kern="100">
                            <a:effectLst/>
                            <a:latin typeface="Cambria Math" panose="02040503050406030204" pitchFamily="18" charset="0"/>
                            <a:ea typeface="Aptos" panose="020B0004020202020204" pitchFamily="34" charset="0"/>
                            <a:cs typeface="Arial" panose="020B0604020202020204" pitchFamily="34" charset="0"/>
                          </a:rPr>
                          <m:t>4</m:t>
                        </m:r>
                      </m:den>
                    </m:f>
                    <m:r>
                      <a:rPr lang="en-AU" sz="3600" i="1" kern="100">
                        <a:effectLst/>
                        <a:latin typeface="Cambria Math" panose="02040503050406030204" pitchFamily="18" charset="0"/>
                        <a:ea typeface="Aptos" panose="020B0004020202020204" pitchFamily="34" charset="0"/>
                        <a:cs typeface="Arial" panose="020B0604020202020204" pitchFamily="34" charset="0"/>
                      </a:rPr>
                      <m:t>=</m:t>
                    </m:r>
                    <m:f>
                      <m:fPr>
                        <m:ctrlPr>
                          <a:rPr lang="en-AU" sz="3600" i="1" kern="100">
                            <a:effectLst/>
                            <a:latin typeface="Cambria Math" panose="02040503050406030204" pitchFamily="18" charset="0"/>
                            <a:ea typeface="Aptos" panose="020B0004020202020204" pitchFamily="34" charset="0"/>
                            <a:cs typeface="Arial" panose="020B0604020202020204" pitchFamily="34" charset="0"/>
                          </a:rPr>
                        </m:ctrlPr>
                      </m:fPr>
                      <m:num>
                        <m:r>
                          <a:rPr lang="en-AU" sz="3600" i="1" kern="100">
                            <a:effectLst/>
                            <a:latin typeface="Cambria Math" panose="02040503050406030204" pitchFamily="18" charset="0"/>
                            <a:ea typeface="Aptos" panose="020B0004020202020204" pitchFamily="34" charset="0"/>
                            <a:cs typeface="Arial" panose="020B0604020202020204" pitchFamily="34" charset="0"/>
                          </a:rPr>
                          <m:t>80</m:t>
                        </m:r>
                      </m:num>
                      <m:den>
                        <m:r>
                          <a:rPr lang="en-AU" sz="3600" i="1" kern="100">
                            <a:effectLst/>
                            <a:latin typeface="Cambria Math" panose="02040503050406030204" pitchFamily="18" charset="0"/>
                            <a:ea typeface="Aptos" panose="020B0004020202020204" pitchFamily="34" charset="0"/>
                            <a:cs typeface="Arial" panose="020B0604020202020204" pitchFamily="34" charset="0"/>
                          </a:rPr>
                          <m:t>400</m:t>
                        </m:r>
                      </m:den>
                    </m:f>
                  </m:oMath>
                </a14:m>
                <a:r>
                  <a:rPr lang="en-AU" sz="3600" kern="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AU" sz="3600" kern="100" dirty="0">
                  <a:latin typeface="Aptos" panose="020B0004020202020204" pitchFamily="34" charset="0"/>
                  <a:ea typeface="Times New Roman" panose="02020603050405020304" pitchFamily="18" charset="0"/>
                  <a:cs typeface="Times New Roman" panose="02020603050405020304" pitchFamily="18" charset="0"/>
                </a:endParaRPr>
              </a:p>
              <a:p>
                <a:pPr>
                  <a:lnSpc>
                    <a:spcPct val="200000"/>
                  </a:lnSpc>
                  <a:buNone/>
                </a:pPr>
                <a:r>
                  <a:rPr lang="en-AU" sz="3600" kern="100" dirty="0">
                    <a:effectLst/>
                    <a:latin typeface="Aptos" panose="020B0004020202020204" pitchFamily="34" charset="0"/>
                    <a:ea typeface="Aptos" panose="020B0004020202020204" pitchFamily="34" charset="0"/>
                    <a:cs typeface="Times New Roman" panose="02020603050405020304" pitchFamily="18" charset="0"/>
                  </a:rPr>
                  <a:t>	</a:t>
                </a:r>
                <a:r>
                  <a:rPr lang="en-AU" sz="3600" kern="100" dirty="0">
                    <a:effectLst/>
                    <a:latin typeface="Arial" panose="020B0604020202020204" pitchFamily="34" charset="0"/>
                    <a:ea typeface="Aptos" panose="020B0004020202020204" pitchFamily="34" charset="0"/>
                    <a:cs typeface="Times New Roman" panose="02020603050405020304" pitchFamily="18" charset="0"/>
                  </a:rPr>
                  <a:t>N = 400</a:t>
                </a:r>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200000"/>
                  </a:lnSpc>
                  <a:buNone/>
                </a:pPr>
                <a:r>
                  <a:rPr lang="en-AU" sz="3600" kern="100" dirty="0">
                    <a:effectLst/>
                    <a:latin typeface="Arial" panose="020B0604020202020204" pitchFamily="34" charset="0"/>
                    <a:ea typeface="Aptos" panose="020B0004020202020204" pitchFamily="34" charset="0"/>
                    <a:cs typeface="Times New Roman" panose="02020603050405020304" pitchFamily="18" charset="0"/>
                  </a:rPr>
                  <a:t>	</a:t>
                </a:r>
                <a:r>
                  <a:rPr lang="en-AU" sz="3600" i="1" kern="100" dirty="0">
                    <a:effectLst/>
                    <a:latin typeface="Arial" panose="020B0604020202020204" pitchFamily="34" charset="0"/>
                    <a:ea typeface="Aptos" panose="020B0004020202020204" pitchFamily="34" charset="0"/>
                    <a:cs typeface="Times New Roman" panose="02020603050405020304" pitchFamily="18" charset="0"/>
                  </a:rPr>
                  <a:t>The population of wallabies in the park is estimated to be 400.</a:t>
                </a:r>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p:txBody>
          </p:sp>
        </mc:Choice>
        <mc:Fallback xmlns="">
          <p:sp>
            <p:nvSpPr>
              <p:cNvPr id="19" name="TextBox 18">
                <a:extLst>
                  <a:ext uri="{FF2B5EF4-FFF2-40B4-BE49-F238E27FC236}">
                    <a16:creationId xmlns:a16="http://schemas.microsoft.com/office/drawing/2014/main" id="{57F24FF2-4DB5-48A6-93DF-689B7E9B56EE}"/>
                  </a:ext>
                </a:extLst>
              </p:cNvPr>
              <p:cNvSpPr txBox="1">
                <a:spLocks noRot="1" noChangeAspect="1" noMove="1" noResize="1" noEditPoints="1" noAdjustHandles="1" noChangeArrowheads="1" noChangeShapeType="1" noTextEdit="1"/>
              </p:cNvSpPr>
              <p:nvPr/>
            </p:nvSpPr>
            <p:spPr>
              <a:xfrm>
                <a:off x="2743200" y="4441427"/>
                <a:ext cx="14401800" cy="5301644"/>
              </a:xfrm>
              <a:prstGeom prst="rect">
                <a:avLst/>
              </a:prstGeom>
              <a:blipFill>
                <a:blip r:embed="rId4"/>
                <a:stretch>
                  <a:fillRect b="-2864"/>
                </a:stretch>
              </a:blipFill>
            </p:spPr>
            <p:txBody>
              <a:bodyPr/>
              <a:lstStyle/>
              <a:p>
                <a:r>
                  <a:rPr lang="en-US">
                    <a:noFill/>
                  </a:rPr>
                  <a:t> </a:t>
                </a:r>
              </a:p>
            </p:txBody>
          </p:sp>
        </mc:Fallback>
      </mc:AlternateContent>
      <p:pic>
        <p:nvPicPr>
          <p:cNvPr id="21" name="Picture 20" descr="A cartoon of a kangaroo&#10;&#10;AI-generated content may be incorrect.">
            <a:extLst>
              <a:ext uri="{FF2B5EF4-FFF2-40B4-BE49-F238E27FC236}">
                <a16:creationId xmlns:a16="http://schemas.microsoft.com/office/drawing/2014/main" id="{238BBAE2-5EE0-2AD7-FD7F-AD710B8629E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535400" y="8517981"/>
            <a:ext cx="1710870" cy="1730919"/>
          </a:xfrm>
          <a:prstGeom prst="rect">
            <a:avLst/>
          </a:prstGeom>
        </p:spPr>
      </p:pic>
    </p:spTree>
    <p:extLst>
      <p:ext uri="{BB962C8B-B14F-4D97-AF65-F5344CB8AC3E}">
        <p14:creationId xmlns:p14="http://schemas.microsoft.com/office/powerpoint/2010/main" val="196485427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8FCE7C-DEB9-9AA6-12E4-EFD03FCF47A8}"/>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B05A1D07-A98C-B125-A16C-4B50E9BC8B22}"/>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C2E3DA26-9660-A938-7895-9CFB47E20925}"/>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19C74355-4B33-168A-648E-FBD885ADB48F}"/>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066079EF-08EA-C593-6CEE-0851C1CE404D}"/>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6DBC8E73-F242-7678-DDCE-8F76B04FA525}"/>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FC7F3255-D4A9-6D92-A5FB-CE93AA8BC3C1}"/>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CCC1EEAA-C927-0799-84C4-A50F533247F5}"/>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27</a:t>
            </a:r>
          </a:p>
        </p:txBody>
      </p:sp>
      <p:sp>
        <p:nvSpPr>
          <p:cNvPr id="17" name="Freeform 5">
            <a:extLst>
              <a:ext uri="{FF2B5EF4-FFF2-40B4-BE49-F238E27FC236}">
                <a16:creationId xmlns:a16="http://schemas.microsoft.com/office/drawing/2014/main" id="{9C0FF5A0-1223-4797-0893-A77BE81A955C}"/>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675A932B-E0A5-27BA-A8C9-D5791E232BF3}"/>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CAPTURE RECAPTURE</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8CFA6F6F-2400-FEC4-4248-CCAC038D2D96}"/>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7" name="Picture 6" descr="A black and white circle with two people&#10;&#10;AI-generated content may be incorrect.">
            <a:extLst>
              <a:ext uri="{FF2B5EF4-FFF2-40B4-BE49-F238E27FC236}">
                <a16:creationId xmlns:a16="http://schemas.microsoft.com/office/drawing/2014/main" id="{002BE5E0-4F87-0E1C-1072-3A4BB7B085DC}"/>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1" name="TextBox 10">
            <a:extLst>
              <a:ext uri="{FF2B5EF4-FFF2-40B4-BE49-F238E27FC236}">
                <a16:creationId xmlns:a16="http://schemas.microsoft.com/office/drawing/2014/main" id="{04C57C66-A94A-5CFA-4D72-32AB4FDD7778}"/>
              </a:ext>
            </a:extLst>
          </p:cNvPr>
          <p:cNvSpPr txBox="1"/>
          <p:nvPr/>
        </p:nvSpPr>
        <p:spPr>
          <a:xfrm>
            <a:off x="2286000" y="1943100"/>
            <a:ext cx="15858782" cy="6637586"/>
          </a:xfrm>
          <a:prstGeom prst="rect">
            <a:avLst/>
          </a:prstGeom>
          <a:noFill/>
        </p:spPr>
        <p:txBody>
          <a:bodyPr wrap="square">
            <a:spAutoFit/>
          </a:bodyPr>
          <a:lstStyle/>
          <a:p>
            <a:pPr>
              <a:lnSpc>
                <a:spcPct val="150000"/>
              </a:lnSpc>
              <a:buNone/>
            </a:pPr>
            <a:r>
              <a:rPr lang="en-AU" sz="3600" kern="100" dirty="0">
                <a:effectLst/>
                <a:latin typeface="Arial" panose="020B0604020202020204" pitchFamily="34" charset="0"/>
                <a:ea typeface="Aptos" panose="020B0004020202020204" pitchFamily="34" charset="0"/>
                <a:cs typeface="Arial" panose="020B0604020202020204" pitchFamily="34" charset="0"/>
              </a:rPr>
              <a:t>Festival organisers want to know how many underage teenagers are sneaking into Party in the Paddock. </a:t>
            </a:r>
          </a:p>
          <a:p>
            <a:pPr>
              <a:lnSpc>
                <a:spcPct val="150000"/>
              </a:lnSpc>
              <a:buNone/>
            </a:pPr>
            <a:r>
              <a:rPr lang="en-AU" sz="3600" kern="100" dirty="0">
                <a:effectLst/>
                <a:latin typeface="Arial" panose="020B0604020202020204" pitchFamily="34" charset="0"/>
                <a:ea typeface="Aptos" panose="020B0004020202020204" pitchFamily="34" charset="0"/>
                <a:cs typeface="Arial" panose="020B0604020202020204" pitchFamily="34" charset="0"/>
              </a:rPr>
              <a:t>On day one of the festival, security capture 600 underage teenagers, stamp their foreheads with an invisible UV symbol, and release them back into the crowd. </a:t>
            </a:r>
          </a:p>
          <a:p>
            <a:pPr>
              <a:lnSpc>
                <a:spcPct val="150000"/>
              </a:lnSpc>
              <a:buNone/>
            </a:pPr>
            <a:r>
              <a:rPr lang="en-AU" sz="3600" kern="100" dirty="0">
                <a:effectLst/>
                <a:latin typeface="Arial" panose="020B0604020202020204" pitchFamily="34" charset="0"/>
                <a:ea typeface="Aptos" panose="020B0004020202020204" pitchFamily="34" charset="0"/>
                <a:cs typeface="Arial" panose="020B0604020202020204" pitchFamily="34" charset="0"/>
              </a:rPr>
              <a:t>On day two they capture 500 underage teens, and 120 of them have the UV stamp from day 1. </a:t>
            </a:r>
          </a:p>
          <a:p>
            <a:pPr>
              <a:lnSpc>
                <a:spcPct val="150000"/>
              </a:lnSpc>
              <a:buNone/>
            </a:pPr>
            <a:r>
              <a:rPr lang="en-AU" sz="3600" kern="100" dirty="0">
                <a:effectLst/>
                <a:latin typeface="Arial" panose="020B0604020202020204" pitchFamily="34" charset="0"/>
                <a:ea typeface="Aptos" panose="020B0004020202020204" pitchFamily="34" charset="0"/>
                <a:cs typeface="Arial" panose="020B0604020202020204" pitchFamily="34" charset="0"/>
              </a:rPr>
              <a:t>Estimate the number of underage teenagers who attended the festival.</a:t>
            </a:r>
          </a:p>
        </p:txBody>
      </p:sp>
      <p:pic>
        <p:nvPicPr>
          <p:cNvPr id="18" name="Picture 17" descr="A person with arms raised and a group of people dancing&#10;&#10;AI-generated content may be incorrect.">
            <a:extLst>
              <a:ext uri="{FF2B5EF4-FFF2-40B4-BE49-F238E27FC236}">
                <a16:creationId xmlns:a16="http://schemas.microsoft.com/office/drawing/2014/main" id="{6B167E4F-22F6-815E-5AE9-7F872F2D379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025813" y="8382381"/>
            <a:ext cx="2262187" cy="1866519"/>
          </a:xfrm>
          <a:prstGeom prst="rect">
            <a:avLst/>
          </a:prstGeom>
        </p:spPr>
      </p:pic>
    </p:spTree>
    <p:extLst>
      <p:ext uri="{BB962C8B-B14F-4D97-AF65-F5344CB8AC3E}">
        <p14:creationId xmlns:p14="http://schemas.microsoft.com/office/powerpoint/2010/main" val="425216943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4B9CC9-67CC-4230-50D5-5A061BBB4A62}"/>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6DDD0EB1-128F-BE16-6EB6-2FA541E4BB64}"/>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88F66CA1-3084-E084-C4EB-722564F08FA1}"/>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C967A57B-82D5-D960-716B-1B01E420880F}"/>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EEC12433-96EB-5D61-4FF9-0E9DA3A9ACF6}"/>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3" name="TextBox 12">
            <a:extLst>
              <a:ext uri="{FF2B5EF4-FFF2-40B4-BE49-F238E27FC236}">
                <a16:creationId xmlns:a16="http://schemas.microsoft.com/office/drawing/2014/main" id="{8A973A96-095F-A0F5-9754-962E44CA928B}"/>
              </a:ext>
            </a:extLst>
          </p:cNvPr>
          <p:cNvSpPr txBox="1"/>
          <p:nvPr/>
        </p:nvSpPr>
        <p:spPr>
          <a:xfrm>
            <a:off x="2688759" y="3390900"/>
            <a:ext cx="6950541" cy="1252843"/>
          </a:xfrm>
          <a:prstGeom prst="rect">
            <a:avLst/>
          </a:prstGeom>
          <a:noFill/>
        </p:spPr>
        <p:txBody>
          <a:bodyPr wrap="square">
            <a:spAutoFit/>
          </a:bodyPr>
          <a:lstStyle/>
          <a:p>
            <a:pPr>
              <a:lnSpc>
                <a:spcPct val="150000"/>
              </a:lnSpc>
              <a:buNone/>
            </a:pPr>
            <a:r>
              <a:rPr lang="en-AU" sz="56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Try it yourself.</a:t>
            </a:r>
            <a:endParaRPr lang="en-AU" sz="56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6" name="Text Box 3">
            <a:extLst>
              <a:ext uri="{FF2B5EF4-FFF2-40B4-BE49-F238E27FC236}">
                <a16:creationId xmlns:a16="http://schemas.microsoft.com/office/drawing/2014/main" id="{7E5BF276-FEE5-4A39-B166-89030BBBC207}"/>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2F7645E6-573E-ECAC-0F32-7331B8BED4D8}"/>
              </a:ext>
            </a:extLst>
          </p:cNvPr>
          <p:cNvSpPr txBox="1"/>
          <p:nvPr/>
        </p:nvSpPr>
        <p:spPr>
          <a:xfrm>
            <a:off x="2743200" y="4610100"/>
            <a:ext cx="13792200" cy="2019848"/>
          </a:xfrm>
          <a:prstGeom prst="rect">
            <a:avLst/>
          </a:prstGeom>
          <a:noFill/>
        </p:spPr>
        <p:txBody>
          <a:bodyPr wrap="square">
            <a:spAutoFit/>
          </a:bodyPr>
          <a:lstStyle/>
          <a:p>
            <a:pPr lvl="0">
              <a:lnSpc>
                <a:spcPct val="150000"/>
              </a:lnSpc>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Complete the ‘try it yourself’ questions on page 28 of your workbook.</a:t>
            </a:r>
            <a:endParaRPr lang="en-AU" sz="4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black and white circle with a person with their arms raised&#10;&#10;AI-generated content may be incorrect.">
            <a:extLst>
              <a:ext uri="{FF2B5EF4-FFF2-40B4-BE49-F238E27FC236}">
                <a16:creationId xmlns:a16="http://schemas.microsoft.com/office/drawing/2014/main" id="{C5938250-13A7-6DCA-E85A-6E4C28866076}"/>
              </a:ext>
            </a:extLst>
          </p:cNvPr>
          <p:cNvPicPr>
            <a:picLocks noChangeAspect="1"/>
          </p:cNvPicPr>
          <p:nvPr/>
        </p:nvPicPr>
        <p:blipFill>
          <a:blip r:embed="rId2"/>
          <a:stretch>
            <a:fillRect/>
          </a:stretch>
        </p:blipFill>
        <p:spPr>
          <a:xfrm>
            <a:off x="16383000" y="122014"/>
            <a:ext cx="1821086" cy="1821086"/>
          </a:xfrm>
          <a:prstGeom prst="rect">
            <a:avLst/>
          </a:prstGeom>
        </p:spPr>
      </p:pic>
      <p:sp>
        <p:nvSpPr>
          <p:cNvPr id="10" name="TextBox 6">
            <a:extLst>
              <a:ext uri="{FF2B5EF4-FFF2-40B4-BE49-F238E27FC236}">
                <a16:creationId xmlns:a16="http://schemas.microsoft.com/office/drawing/2014/main" id="{34D12235-C118-B244-6CD2-121B53BC293E}"/>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C154B03E-98D4-4740-EF1E-42D566459C78}"/>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28</a:t>
            </a:r>
          </a:p>
        </p:txBody>
      </p:sp>
      <p:sp>
        <p:nvSpPr>
          <p:cNvPr id="17" name="Freeform 5">
            <a:extLst>
              <a:ext uri="{FF2B5EF4-FFF2-40B4-BE49-F238E27FC236}">
                <a16:creationId xmlns:a16="http://schemas.microsoft.com/office/drawing/2014/main" id="{38E25B2F-ED0A-E733-1D2D-DA1D478DB2A1}"/>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3"/>
            <a:stretch>
              <a:fillRect/>
            </a:stretch>
          </a:blipFill>
        </p:spPr>
        <p:txBody>
          <a:bodyPr/>
          <a:lstStyle/>
          <a:p>
            <a:endParaRPr lang="en-US"/>
          </a:p>
        </p:txBody>
      </p:sp>
      <p:sp>
        <p:nvSpPr>
          <p:cNvPr id="6" name="TextBox 5">
            <a:extLst>
              <a:ext uri="{FF2B5EF4-FFF2-40B4-BE49-F238E27FC236}">
                <a16:creationId xmlns:a16="http://schemas.microsoft.com/office/drawing/2014/main" id="{5E1F51DB-04F2-AB2E-E246-26FB33AC52E4}"/>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CAPTURE RECAPTURE</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93051413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0CCA56-826E-6195-8C01-D7E10DA33477}"/>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B1E4CB7D-0950-B700-32E6-B73C346633C5}"/>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11A1AC35-3E61-A5AA-2DF2-CE1F3F854B63}"/>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E4A98991-CD20-B236-5037-2E327210C071}"/>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F6DF31E0-119D-5A75-66DE-C83CFB886503}"/>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8E9AA0B8-94E5-4AA4-86D1-CDDB8A3DBB4D}"/>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5872A015-B88C-9E7C-8D41-F6D7C12B5F3D}"/>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9C44130D-1D33-FFC2-7767-F1BBBD2A4678}"/>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28</a:t>
            </a:r>
          </a:p>
        </p:txBody>
      </p:sp>
      <p:sp>
        <p:nvSpPr>
          <p:cNvPr id="17" name="Freeform 5">
            <a:extLst>
              <a:ext uri="{FF2B5EF4-FFF2-40B4-BE49-F238E27FC236}">
                <a16:creationId xmlns:a16="http://schemas.microsoft.com/office/drawing/2014/main" id="{9B6F4D21-3BEB-2BC4-6207-76C8F3BB46FC}"/>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52067506-9593-9AA2-42F0-C6CDB47DBA9E}"/>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SCALE DRAWINGS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98FA104A-66F3-3AC1-5DBE-54F133CCFFE5}"/>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7" name="Picture 6" descr="A black and white logo of a person reading a book&#10;&#10;AI-generated content may be incorrect.">
            <a:extLst>
              <a:ext uri="{FF2B5EF4-FFF2-40B4-BE49-F238E27FC236}">
                <a16:creationId xmlns:a16="http://schemas.microsoft.com/office/drawing/2014/main" id="{F5721D0F-6E1D-E060-D4F7-1776B2C27B15}"/>
              </a:ext>
            </a:extLst>
          </p:cNvPr>
          <p:cNvPicPr>
            <a:picLocks noChangeAspect="1"/>
          </p:cNvPicPr>
          <p:nvPr/>
        </p:nvPicPr>
        <p:blipFill>
          <a:blip r:embed="rId3"/>
          <a:stretch>
            <a:fillRect/>
          </a:stretch>
        </p:blipFill>
        <p:spPr>
          <a:xfrm>
            <a:off x="16535400" y="76517"/>
            <a:ext cx="1714183" cy="1714183"/>
          </a:xfrm>
          <a:prstGeom prst="rect">
            <a:avLst/>
          </a:prstGeom>
        </p:spPr>
      </p:pic>
      <p:sp>
        <p:nvSpPr>
          <p:cNvPr id="12" name="TextBox 11">
            <a:extLst>
              <a:ext uri="{FF2B5EF4-FFF2-40B4-BE49-F238E27FC236}">
                <a16:creationId xmlns:a16="http://schemas.microsoft.com/office/drawing/2014/main" id="{685085B7-9102-09FC-5B2B-1F19006F469A}"/>
              </a:ext>
            </a:extLst>
          </p:cNvPr>
          <p:cNvSpPr txBox="1"/>
          <p:nvPr/>
        </p:nvSpPr>
        <p:spPr>
          <a:xfrm>
            <a:off x="2362200" y="2018278"/>
            <a:ext cx="15621000" cy="6014403"/>
          </a:xfrm>
          <a:prstGeom prst="rect">
            <a:avLst/>
          </a:prstGeom>
          <a:noFill/>
        </p:spPr>
        <p:txBody>
          <a:bodyPr wrap="square">
            <a:spAutoFit/>
          </a:bodyPr>
          <a:lstStyle/>
          <a:p>
            <a:pPr>
              <a:lnSpc>
                <a:spcPct val="150000"/>
              </a:lnSpc>
              <a:buNone/>
            </a:pPr>
            <a:r>
              <a:rPr lang="en-AU" sz="3600" kern="0" dirty="0">
                <a:effectLst/>
                <a:latin typeface="Arial" panose="020B0604020202020204" pitchFamily="34" charset="0"/>
                <a:ea typeface="Times New Roman" panose="02020603050405020304" pitchFamily="18" charset="0"/>
                <a:cs typeface="Arial" panose="020B0604020202020204" pitchFamily="34" charset="0"/>
              </a:rPr>
              <a:t>A map shows a scale of 1:50,000. On the map, two towns are 4cm apart. How far apart are they in real life?</a:t>
            </a:r>
            <a:endParaRPr lang="en-AU" sz="3600" kern="100" dirty="0">
              <a:latin typeface="Arial" panose="020B0604020202020204" pitchFamily="34" charset="0"/>
              <a:ea typeface="Times New Roman" panose="02020603050405020304" pitchFamily="18" charset="0"/>
              <a:cs typeface="Arial" panose="020B0604020202020204" pitchFamily="34" charset="0"/>
            </a:endParaRPr>
          </a:p>
          <a:p>
            <a:pPr>
              <a:lnSpc>
                <a:spcPct val="200000"/>
              </a:lnSpc>
              <a:buNone/>
            </a:pPr>
            <a:r>
              <a:rPr lang="en-AU" sz="3600" i="1" kern="100" dirty="0">
                <a:effectLst/>
                <a:latin typeface="Arial" panose="020B0604020202020204" pitchFamily="34" charset="0"/>
                <a:ea typeface="Times New Roman" panose="02020603050405020304" pitchFamily="18" charset="0"/>
                <a:cs typeface="Arial" panose="020B0604020202020204" pitchFamily="34" charset="0"/>
              </a:rPr>
              <a:t>	</a:t>
            </a:r>
            <a:r>
              <a:rPr lang="en-AU" sz="3600" i="1" kern="0" dirty="0">
                <a:effectLst/>
                <a:latin typeface="Arial" panose="020B0604020202020204" pitchFamily="34" charset="0"/>
                <a:ea typeface="Times New Roman" panose="02020603050405020304" pitchFamily="18" charset="0"/>
                <a:cs typeface="Arial" panose="020B0604020202020204" pitchFamily="34" charset="0"/>
              </a:rPr>
              <a:t>1:50,000 means 1cm on the map = 50,000cm in real life. </a:t>
            </a:r>
            <a:endParaRPr lang="en-AU" sz="3600" kern="100" dirty="0">
              <a:latin typeface="Arial" panose="020B0604020202020204" pitchFamily="34" charset="0"/>
              <a:ea typeface="Times New Roman" panose="02020603050405020304" pitchFamily="18" charset="0"/>
              <a:cs typeface="Arial" panose="020B0604020202020204" pitchFamily="34" charset="0"/>
            </a:endParaRPr>
          </a:p>
          <a:p>
            <a:pPr>
              <a:lnSpc>
                <a:spcPct val="200000"/>
              </a:lnSpc>
              <a:buNone/>
            </a:pPr>
            <a:r>
              <a:rPr lang="en-AU" sz="3600" i="1" kern="1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n-AU" sz="3600" i="1" kern="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4cm on the map </a:t>
            </a:r>
            <a:r>
              <a:rPr lang="en-AU" sz="3600" i="1" kern="0" dirty="0">
                <a:solidFill>
                  <a:srgbClr val="000000"/>
                </a:solidFill>
                <a:effectLst/>
                <a:latin typeface="Arial" panose="020B0604020202020204" pitchFamily="34" charset="0"/>
                <a:ea typeface="Times New Roman" panose="02020603050405020304" pitchFamily="18" charset="0"/>
                <a:cs typeface="Arial" panose="020B0604020202020204" pitchFamily="34" charset="0"/>
                <a:sym typeface="Symbol" pitchFamily="2" charset="2"/>
              </a:rPr>
              <a:t></a:t>
            </a:r>
            <a:r>
              <a:rPr lang="en-AU" sz="3600" i="1" kern="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4 </a:t>
            </a:r>
            <a:r>
              <a:rPr lang="en-AU" sz="3600" i="1" kern="0" dirty="0">
                <a:solidFill>
                  <a:srgbClr val="000000"/>
                </a:solidFill>
                <a:effectLst/>
                <a:latin typeface="Arial" panose="020B0604020202020204" pitchFamily="34" charset="0"/>
                <a:ea typeface="Times New Roman" panose="02020603050405020304" pitchFamily="18" charset="0"/>
                <a:cs typeface="Arial" panose="020B0604020202020204" pitchFamily="34" charset="0"/>
                <a:sym typeface="Symbol" pitchFamily="2" charset="2"/>
              </a:rPr>
              <a:t></a:t>
            </a:r>
            <a:r>
              <a:rPr lang="en-AU" sz="3600" i="1" kern="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50,000cm = 200,000cm</a:t>
            </a:r>
            <a:endParaRPr lang="en-AU" sz="3600" kern="100" dirty="0">
              <a:latin typeface="Arial" panose="020B0604020202020204" pitchFamily="34" charset="0"/>
              <a:ea typeface="Times New Roman" panose="02020603050405020304" pitchFamily="18" charset="0"/>
              <a:cs typeface="Arial" panose="020B0604020202020204" pitchFamily="34" charset="0"/>
            </a:endParaRPr>
          </a:p>
          <a:p>
            <a:pPr>
              <a:lnSpc>
                <a:spcPct val="200000"/>
              </a:lnSpc>
              <a:buNone/>
            </a:pPr>
            <a:r>
              <a:rPr lang="en-AU" sz="3600" i="1" kern="1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n-AU" sz="3600" i="1" kern="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200,000cm = 2km  </a:t>
            </a:r>
            <a:r>
              <a:rPr lang="en-AU" sz="3200" i="1" kern="0" dirty="0">
                <a:solidFill>
                  <a:srgbClr val="A6A6A6"/>
                </a:solidFill>
                <a:effectLst/>
                <a:latin typeface="Arial" panose="020B0604020202020204" pitchFamily="34" charset="0"/>
                <a:ea typeface="Times New Roman" panose="02020603050405020304" pitchFamily="18" charset="0"/>
                <a:cs typeface="Arial" panose="020B0604020202020204" pitchFamily="34" charset="0"/>
              </a:rPr>
              <a:t>(200,000cm </a:t>
            </a:r>
            <a:r>
              <a:rPr lang="en-AU" sz="3200" i="1" kern="0" dirty="0">
                <a:solidFill>
                  <a:srgbClr val="A6A6A6"/>
                </a:solidFill>
                <a:effectLst/>
                <a:latin typeface="Arial" panose="020B0604020202020204" pitchFamily="34" charset="0"/>
                <a:ea typeface="Times New Roman" panose="02020603050405020304" pitchFamily="18" charset="0"/>
                <a:cs typeface="Arial" panose="020B0604020202020204" pitchFamily="34" charset="0"/>
                <a:sym typeface="Symbol" pitchFamily="2" charset="2"/>
              </a:rPr>
              <a:t></a:t>
            </a:r>
            <a:r>
              <a:rPr lang="en-AU" sz="3200" i="1" kern="0" dirty="0">
                <a:solidFill>
                  <a:srgbClr val="A6A6A6"/>
                </a:solidFill>
                <a:effectLst/>
                <a:latin typeface="Arial" panose="020B0604020202020204" pitchFamily="34" charset="0"/>
                <a:ea typeface="Times New Roman" panose="02020603050405020304" pitchFamily="18" charset="0"/>
                <a:cs typeface="Arial" panose="020B0604020202020204" pitchFamily="34" charset="0"/>
              </a:rPr>
              <a:t> 100 = 2,000m </a:t>
            </a:r>
            <a:r>
              <a:rPr lang="en-AU" sz="3200" i="1" kern="0" dirty="0">
                <a:solidFill>
                  <a:srgbClr val="A6A6A6"/>
                </a:solidFill>
                <a:effectLst/>
                <a:latin typeface="Arial" panose="020B0604020202020204" pitchFamily="34" charset="0"/>
                <a:ea typeface="Times New Roman" panose="02020603050405020304" pitchFamily="18" charset="0"/>
                <a:cs typeface="Arial" panose="020B0604020202020204" pitchFamily="34" charset="0"/>
                <a:sym typeface="Symbol" pitchFamily="2" charset="2"/>
              </a:rPr>
              <a:t></a:t>
            </a:r>
            <a:r>
              <a:rPr lang="en-AU" sz="3200" i="1" kern="0" dirty="0">
                <a:solidFill>
                  <a:srgbClr val="A6A6A6"/>
                </a:solidFill>
                <a:effectLst/>
                <a:latin typeface="Arial" panose="020B0604020202020204" pitchFamily="34" charset="0"/>
                <a:ea typeface="Times New Roman" panose="02020603050405020304" pitchFamily="18" charset="0"/>
                <a:cs typeface="Arial" panose="020B0604020202020204" pitchFamily="34" charset="0"/>
              </a:rPr>
              <a:t> 2,000m </a:t>
            </a:r>
            <a:r>
              <a:rPr lang="en-AU" sz="3200" i="1" kern="0" dirty="0">
                <a:solidFill>
                  <a:srgbClr val="A6A6A6"/>
                </a:solidFill>
                <a:effectLst/>
                <a:latin typeface="Arial" panose="020B0604020202020204" pitchFamily="34" charset="0"/>
                <a:ea typeface="Times New Roman" panose="02020603050405020304" pitchFamily="18" charset="0"/>
                <a:cs typeface="Arial" panose="020B0604020202020204" pitchFamily="34" charset="0"/>
                <a:sym typeface="Symbol" pitchFamily="2" charset="2"/>
              </a:rPr>
              <a:t></a:t>
            </a:r>
            <a:r>
              <a:rPr lang="en-AU" sz="3200" i="1" kern="0" dirty="0">
                <a:solidFill>
                  <a:srgbClr val="A6A6A6"/>
                </a:solidFill>
                <a:effectLst/>
                <a:latin typeface="Arial" panose="020B0604020202020204" pitchFamily="34" charset="0"/>
                <a:ea typeface="Times New Roman" panose="02020603050405020304" pitchFamily="18" charset="0"/>
                <a:cs typeface="Arial" panose="020B0604020202020204" pitchFamily="34" charset="0"/>
              </a:rPr>
              <a:t> 1,000 = 2km)</a:t>
            </a:r>
            <a:endParaRPr lang="en-AU" sz="3200" kern="100" dirty="0">
              <a:effectLst/>
              <a:latin typeface="Arial" panose="020B0604020202020204" pitchFamily="34" charset="0"/>
              <a:ea typeface="Aptos" panose="020B0004020202020204" pitchFamily="34" charset="0"/>
              <a:cs typeface="Arial" panose="020B0604020202020204" pitchFamily="34" charset="0"/>
            </a:endParaRPr>
          </a:p>
          <a:p>
            <a:pPr>
              <a:lnSpc>
                <a:spcPct val="200000"/>
              </a:lnSpc>
              <a:buNone/>
            </a:pPr>
            <a:r>
              <a:rPr lang="en-AU" sz="3600" i="1" kern="0" dirty="0">
                <a:latin typeface="Arial" panose="020B0604020202020204" pitchFamily="34" charset="0"/>
                <a:ea typeface="Times New Roman" panose="02020603050405020304" pitchFamily="18" charset="0"/>
                <a:cs typeface="Arial" panose="020B0604020202020204" pitchFamily="34" charset="0"/>
              </a:rPr>
              <a:t>	</a:t>
            </a:r>
            <a:r>
              <a:rPr lang="en-AU" sz="3600" i="1" kern="0" dirty="0">
                <a:effectLst/>
                <a:latin typeface="Arial" panose="020B0604020202020204" pitchFamily="34" charset="0"/>
                <a:ea typeface="Times New Roman" panose="02020603050405020304" pitchFamily="18" charset="0"/>
                <a:cs typeface="Arial" panose="020B0604020202020204" pitchFamily="34" charset="0"/>
              </a:rPr>
              <a:t>The towns are 2km apart.</a:t>
            </a:r>
            <a:endParaRPr lang="en-AU" sz="3600" kern="100" dirty="0">
              <a:effectLst/>
              <a:latin typeface="Arial" panose="020B0604020202020204" pitchFamily="34" charset="0"/>
              <a:ea typeface="Aptos" panose="020B0004020202020204" pitchFamily="34" charset="0"/>
              <a:cs typeface="Arial" panose="020B0604020202020204" pitchFamily="34" charset="0"/>
            </a:endParaRPr>
          </a:p>
        </p:txBody>
      </p:sp>
      <p:pic>
        <p:nvPicPr>
          <p:cNvPr id="19" name="Picture 18" descr="A map with a path and a red cross&#10;&#10;AI-generated content may be incorrect.">
            <a:extLst>
              <a:ext uri="{FF2B5EF4-FFF2-40B4-BE49-F238E27FC236}">
                <a16:creationId xmlns:a16="http://schemas.microsoft.com/office/drawing/2014/main" id="{651EBE2D-F493-6091-3BC1-254C70905CE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356189" y="8586163"/>
            <a:ext cx="1893394" cy="1714184"/>
          </a:xfrm>
          <a:prstGeom prst="rect">
            <a:avLst/>
          </a:prstGeom>
        </p:spPr>
      </p:pic>
    </p:spTree>
    <p:extLst>
      <p:ext uri="{BB962C8B-B14F-4D97-AF65-F5344CB8AC3E}">
        <p14:creationId xmlns:p14="http://schemas.microsoft.com/office/powerpoint/2010/main" val="44342590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D3099D-1369-F19F-6E60-1CF763D8BE05}"/>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33631AEE-55CF-8304-38DC-DA0722168321}"/>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5F83ADA5-DB7F-21AC-8A81-D13D9011FC25}"/>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B03269CF-B877-AB0F-52CD-9E5CD6022738}"/>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E3C05F31-1584-0358-A3FC-D9F8EF6E5A68}"/>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EE5A2193-B3B8-C1BD-16CD-FA37C23A19B4}"/>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31F8D292-EB27-5193-B80A-82592A6E172B}"/>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8BFE151F-E84E-E9A9-FB14-7DFEC5F5DCB6}"/>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29</a:t>
            </a:r>
          </a:p>
        </p:txBody>
      </p:sp>
      <p:sp>
        <p:nvSpPr>
          <p:cNvPr id="17" name="Freeform 5">
            <a:extLst>
              <a:ext uri="{FF2B5EF4-FFF2-40B4-BE49-F238E27FC236}">
                <a16:creationId xmlns:a16="http://schemas.microsoft.com/office/drawing/2014/main" id="{F248AB54-F7B5-08D7-5DF1-DC53F99024E9}"/>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B3E68CC4-AEF9-47D2-335D-AA589EA62FC5}"/>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SCALE DRAWINGS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869C60C5-7C58-3C13-2A8E-FF15253FE9FA}"/>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1" name="Picture 10" descr="A black and white circle with two people&#10;&#10;AI-generated content may be incorrect.">
            <a:extLst>
              <a:ext uri="{FF2B5EF4-FFF2-40B4-BE49-F238E27FC236}">
                <a16:creationId xmlns:a16="http://schemas.microsoft.com/office/drawing/2014/main" id="{92ED13EB-9979-56D1-8B7F-BF9ACDCABA48}"/>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5" name="TextBox 14">
            <a:extLst>
              <a:ext uri="{FF2B5EF4-FFF2-40B4-BE49-F238E27FC236}">
                <a16:creationId xmlns:a16="http://schemas.microsoft.com/office/drawing/2014/main" id="{ED18C9DF-26CE-7454-E25D-EBBB6669230D}"/>
              </a:ext>
            </a:extLst>
          </p:cNvPr>
          <p:cNvSpPr txBox="1"/>
          <p:nvPr/>
        </p:nvSpPr>
        <p:spPr>
          <a:xfrm>
            <a:off x="2362200" y="1943100"/>
            <a:ext cx="15316200" cy="2500364"/>
          </a:xfrm>
          <a:prstGeom prst="rect">
            <a:avLst/>
          </a:prstGeom>
          <a:noFill/>
        </p:spPr>
        <p:txBody>
          <a:bodyPr wrap="square">
            <a:spAutoFit/>
          </a:bodyPr>
          <a:lstStyle/>
          <a:p>
            <a:pPr lvl="0">
              <a:lnSpc>
                <a:spcPct val="150000"/>
              </a:lnSpc>
              <a:buSzPts val="1200"/>
            </a:pPr>
            <a:r>
              <a:rPr lang="en-AU" sz="3600" b="1" kern="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1.</a:t>
            </a:r>
            <a:r>
              <a:rPr lang="en-AU" sz="3600" kern="0" dirty="0">
                <a:effectLst/>
                <a:latin typeface="Arial" panose="020B0604020202020204" pitchFamily="34" charset="0"/>
                <a:ea typeface="Times New Roman" panose="02020603050405020304" pitchFamily="18" charset="0"/>
                <a:cs typeface="Times New Roman" panose="02020603050405020304" pitchFamily="18" charset="0"/>
              </a:rPr>
              <a:t> A house plan has a scale of 1:100. On the plan, the living room measures 6cm by 4cm. </a:t>
            </a:r>
          </a:p>
          <a:p>
            <a:pPr lvl="0">
              <a:lnSpc>
                <a:spcPct val="150000"/>
              </a:lnSpc>
              <a:buSzPts val="1200"/>
            </a:pPr>
            <a:r>
              <a:rPr lang="en-AU" sz="3600" kern="0" dirty="0">
                <a:effectLst/>
                <a:latin typeface="Arial" panose="020B0604020202020204" pitchFamily="34" charset="0"/>
                <a:ea typeface="Times New Roman" panose="02020603050405020304" pitchFamily="18" charset="0"/>
                <a:cs typeface="Times New Roman" panose="02020603050405020304" pitchFamily="18" charset="0"/>
              </a:rPr>
              <a:t>Find the actual dimensions and area of the living room.</a:t>
            </a:r>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6345671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07F0AB-7DF1-75C6-1E7E-1781352A7A3E}"/>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7B083AA6-E00F-1D1B-7353-87F68E2B8947}"/>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4485CA44-7210-39D4-031B-5F838D8A158E}"/>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dirty="0"/>
            </a:p>
          </p:txBody>
        </p:sp>
        <p:sp>
          <p:nvSpPr>
            <p:cNvPr id="4" name="TextBox 4">
              <a:extLst>
                <a:ext uri="{FF2B5EF4-FFF2-40B4-BE49-F238E27FC236}">
                  <a16:creationId xmlns:a16="http://schemas.microsoft.com/office/drawing/2014/main" id="{9DB4463C-0DC1-81FC-C174-B32F54528D1D}"/>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21" name="TextBox 6">
            <a:extLst>
              <a:ext uri="{FF2B5EF4-FFF2-40B4-BE49-F238E27FC236}">
                <a16:creationId xmlns:a16="http://schemas.microsoft.com/office/drawing/2014/main" id="{12B4BB86-85F3-35BC-7DC4-48C0A5EA46C2}"/>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23" name="TextBox 7">
            <a:extLst>
              <a:ext uri="{FF2B5EF4-FFF2-40B4-BE49-F238E27FC236}">
                <a16:creationId xmlns:a16="http://schemas.microsoft.com/office/drawing/2014/main" id="{E3EF0A91-B957-84E6-C3E1-735D913971B5}"/>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a:t>
            </a:r>
          </a:p>
        </p:txBody>
      </p:sp>
      <p:sp>
        <p:nvSpPr>
          <p:cNvPr id="24" name="Freeform 5">
            <a:extLst>
              <a:ext uri="{FF2B5EF4-FFF2-40B4-BE49-F238E27FC236}">
                <a16:creationId xmlns:a16="http://schemas.microsoft.com/office/drawing/2014/main" id="{BB00BA98-80E2-2B96-9B66-BF337366DBB5}"/>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15" name="TextBox 14">
            <a:extLst>
              <a:ext uri="{FF2B5EF4-FFF2-40B4-BE49-F238E27FC236}">
                <a16:creationId xmlns:a16="http://schemas.microsoft.com/office/drawing/2014/main" id="{41A67089-6A4A-ABE5-93B9-2F7A6DF1E719}"/>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E7F00F73-ADEC-1D77-5CC7-317D7394189F}"/>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PERIMETER</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6" name="Picture 5" descr="A black and white circle with two people&#10;&#10;AI-generated content may be incorrect.">
            <a:extLst>
              <a:ext uri="{FF2B5EF4-FFF2-40B4-BE49-F238E27FC236}">
                <a16:creationId xmlns:a16="http://schemas.microsoft.com/office/drawing/2014/main" id="{DEEFCBA9-E060-BD4F-C5F6-3A6AF358B48A}"/>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1" name="TextBox 10">
            <a:extLst>
              <a:ext uri="{FF2B5EF4-FFF2-40B4-BE49-F238E27FC236}">
                <a16:creationId xmlns:a16="http://schemas.microsoft.com/office/drawing/2014/main" id="{70FE3D76-E3CF-B8E9-AE85-719A6219A54D}"/>
              </a:ext>
            </a:extLst>
          </p:cNvPr>
          <p:cNvSpPr txBox="1"/>
          <p:nvPr/>
        </p:nvSpPr>
        <p:spPr>
          <a:xfrm>
            <a:off x="2337683" y="1766235"/>
            <a:ext cx="13411200" cy="1651606"/>
          </a:xfrm>
          <a:prstGeom prst="rect">
            <a:avLst/>
          </a:prstGeom>
          <a:noFill/>
        </p:spPr>
        <p:txBody>
          <a:bodyPr wrap="square">
            <a:spAutoFit/>
          </a:bodyPr>
          <a:lstStyle/>
          <a:p>
            <a:pPr>
              <a:lnSpc>
                <a:spcPct val="150000"/>
              </a:lnSpc>
              <a:spcBef>
                <a:spcPts val="900"/>
              </a:spcBef>
              <a:spcAft>
                <a:spcPts val="900"/>
              </a:spcAft>
            </a:pPr>
            <a:r>
              <a:rPr lang="en-US" sz="3600" b="1" u="sng" dirty="0">
                <a:solidFill>
                  <a:srgbClr val="FF0000"/>
                </a:solidFill>
                <a:effectLst/>
                <a:latin typeface="Arial" panose="020B0604020202020204" pitchFamily="34" charset="0"/>
                <a:ea typeface="Aptos" panose="020B0004020202020204" pitchFamily="34" charset="0"/>
                <a:cs typeface="Arial" panose="020B0604020202020204" pitchFamily="34" charset="0"/>
              </a:rPr>
              <a:t>1.</a:t>
            </a:r>
            <a:r>
              <a:rPr lang="en-US" sz="3600" dirty="0">
                <a:solidFill>
                  <a:srgbClr val="000000"/>
                </a:solidFill>
                <a:effectLst/>
                <a:latin typeface="Arial" panose="020B0604020202020204" pitchFamily="34" charset="0"/>
                <a:ea typeface="Aptos" panose="020B0004020202020204" pitchFamily="34" charset="0"/>
                <a:cs typeface="Arial" panose="020B0604020202020204" pitchFamily="34" charset="0"/>
              </a:rPr>
              <a:t> </a:t>
            </a:r>
            <a:r>
              <a:rPr lang="en-US" sz="3600" dirty="0">
                <a:latin typeface="Arial" panose="020B0604020202020204" pitchFamily="34" charset="0"/>
                <a:cs typeface="Arial" panose="020B0604020202020204" pitchFamily="34" charset="0"/>
              </a:rPr>
              <a:t>A rectangle has a perimeter of 50 cm and a width of 10 cm. What is its length?</a:t>
            </a:r>
            <a:r>
              <a:rPr lang="en-US" sz="3600" b="1" dirty="0">
                <a:latin typeface="Arial" panose="020B0604020202020204" pitchFamily="34" charset="0"/>
                <a:cs typeface="Arial" panose="020B0604020202020204" pitchFamily="34" charset="0"/>
              </a:rPr>
              <a:t> </a:t>
            </a:r>
            <a:endParaRPr lang="en-AU" sz="3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1442076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6740B2-F26D-BBDA-74EA-160D9C3316D3}"/>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6BC20A9A-B42E-965A-F253-931AEA8148D8}"/>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4AE35CCF-2637-5CF9-44A5-570DEA9B2D2C}"/>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24515385-358F-E604-6C31-6C38300299B5}"/>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0A93D407-4330-8B5B-5BB8-814D5EAF989B}"/>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811ED2EA-DB5A-6932-D85E-2CF7A29AB12E}"/>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F0617051-4715-B0B8-A2A7-690DA281FB3C}"/>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42582BCB-207E-C2ED-7D93-4B6BE3E4F223}"/>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29</a:t>
            </a:r>
          </a:p>
        </p:txBody>
      </p:sp>
      <p:sp>
        <p:nvSpPr>
          <p:cNvPr id="17" name="Freeform 5">
            <a:extLst>
              <a:ext uri="{FF2B5EF4-FFF2-40B4-BE49-F238E27FC236}">
                <a16:creationId xmlns:a16="http://schemas.microsoft.com/office/drawing/2014/main" id="{48D2FE6C-C572-23E3-5239-89F2094A884F}"/>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727E95ED-AF52-1B33-1BE3-BFCDED2B9C36}"/>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SCALE DRAWINGS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16734711-BC2A-AE4C-669D-7C67B29256AD}"/>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1" name="Picture 10" descr="A black and white circle with two people&#10;&#10;AI-generated content may be incorrect.">
            <a:extLst>
              <a:ext uri="{FF2B5EF4-FFF2-40B4-BE49-F238E27FC236}">
                <a16:creationId xmlns:a16="http://schemas.microsoft.com/office/drawing/2014/main" id="{E2FA13D4-6178-C5C6-25FB-0ED6FE378FA8}"/>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7" name="TextBox 6">
            <a:extLst>
              <a:ext uri="{FF2B5EF4-FFF2-40B4-BE49-F238E27FC236}">
                <a16:creationId xmlns:a16="http://schemas.microsoft.com/office/drawing/2014/main" id="{7B6AD816-989A-E4EE-7724-02D03136E9DA}"/>
              </a:ext>
            </a:extLst>
          </p:cNvPr>
          <p:cNvSpPr txBox="1"/>
          <p:nvPr/>
        </p:nvSpPr>
        <p:spPr>
          <a:xfrm>
            <a:off x="2353018" y="1743142"/>
            <a:ext cx="15858782" cy="4162358"/>
          </a:xfrm>
          <a:prstGeom prst="rect">
            <a:avLst/>
          </a:prstGeom>
          <a:noFill/>
        </p:spPr>
        <p:txBody>
          <a:bodyPr wrap="square">
            <a:spAutoFit/>
          </a:bodyPr>
          <a:lstStyle/>
          <a:p>
            <a:pPr lvl="0">
              <a:lnSpc>
                <a:spcPct val="150000"/>
              </a:lnSpc>
              <a:buSzPts val="1200"/>
            </a:pPr>
            <a:r>
              <a:rPr lang="en-AU" sz="3600" b="1"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2.</a:t>
            </a:r>
            <a:r>
              <a:rPr lang="en-AU" sz="3600" kern="100" dirty="0">
                <a:effectLst/>
                <a:latin typeface="Arial" panose="020B0604020202020204" pitchFamily="34" charset="0"/>
                <a:ea typeface="Aptos" panose="020B0004020202020204" pitchFamily="34" charset="0"/>
                <a:cs typeface="Times New Roman" panose="02020603050405020304" pitchFamily="18" charset="0"/>
              </a:rPr>
              <a:t> A culture mapping project shows part of the NW Tasmanian coast, including </a:t>
            </a:r>
            <a:r>
              <a:rPr lang="en-AU" sz="3600" kern="100" dirty="0" err="1">
                <a:effectLst/>
                <a:latin typeface="Arial" panose="020B0604020202020204" pitchFamily="34" charset="0"/>
                <a:ea typeface="Times New Roman" panose="02020603050405020304" pitchFamily="18" charset="0"/>
                <a:cs typeface="Times New Roman" panose="02020603050405020304" pitchFamily="18" charset="0"/>
              </a:rPr>
              <a:t>Preminghana</a:t>
            </a:r>
            <a:r>
              <a:rPr lang="en-AU" sz="3600" kern="100" dirty="0">
                <a:effectLst/>
                <a:latin typeface="Arial" panose="020B0604020202020204" pitchFamily="34" charset="0"/>
                <a:ea typeface="Aptos" panose="020B0004020202020204" pitchFamily="34" charset="0"/>
                <a:cs typeface="Times New Roman" panose="02020603050405020304" pitchFamily="18" charset="0"/>
              </a:rPr>
              <a:t>, an important site for the Palawa people. The scale is </a:t>
            </a:r>
            <a:r>
              <a:rPr lang="en-AU" sz="3600" kern="100" dirty="0">
                <a:effectLst/>
                <a:latin typeface="Arial" panose="020B0604020202020204" pitchFamily="34" charset="0"/>
                <a:ea typeface="Times New Roman" panose="02020603050405020304" pitchFamily="18" charset="0"/>
                <a:cs typeface="Times New Roman" panose="02020603050405020304" pitchFamily="18" charset="0"/>
              </a:rPr>
              <a:t>1:50,000</a:t>
            </a:r>
            <a:r>
              <a:rPr lang="en-AU" sz="3600" kern="100" dirty="0">
                <a:effectLst/>
                <a:latin typeface="Arial" panose="020B0604020202020204" pitchFamily="34" charset="0"/>
                <a:ea typeface="Aptos" panose="020B0004020202020204" pitchFamily="34" charset="0"/>
                <a:cs typeface="Times New Roman" panose="02020603050405020304" pitchFamily="18" charset="0"/>
              </a:rPr>
              <a:t>. The distance between </a:t>
            </a:r>
            <a:r>
              <a:rPr lang="en-AU" sz="3600" kern="100" dirty="0" err="1">
                <a:effectLst/>
                <a:latin typeface="Arial" panose="020B0604020202020204" pitchFamily="34" charset="0"/>
                <a:ea typeface="Aptos" panose="020B0004020202020204" pitchFamily="34" charset="0"/>
                <a:cs typeface="Times New Roman" panose="02020603050405020304" pitchFamily="18" charset="0"/>
              </a:rPr>
              <a:t>Preminghana</a:t>
            </a:r>
            <a:r>
              <a:rPr lang="en-AU" sz="3600" kern="100" dirty="0">
                <a:effectLst/>
                <a:latin typeface="Arial" panose="020B0604020202020204" pitchFamily="34" charset="0"/>
                <a:ea typeface="Aptos" panose="020B0004020202020204" pitchFamily="34" charset="0"/>
                <a:cs typeface="Times New Roman" panose="02020603050405020304" pitchFamily="18" charset="0"/>
              </a:rPr>
              <a:t> and a nearby marked campsite measures </a:t>
            </a:r>
            <a:r>
              <a:rPr lang="en-AU" sz="3600" kern="100" dirty="0">
                <a:effectLst/>
                <a:latin typeface="Arial" panose="020B0604020202020204" pitchFamily="34" charset="0"/>
                <a:ea typeface="Times New Roman" panose="02020603050405020304" pitchFamily="18" charset="0"/>
                <a:cs typeface="Times New Roman" panose="02020603050405020304" pitchFamily="18" charset="0"/>
              </a:rPr>
              <a:t>6 cm on the map</a:t>
            </a:r>
            <a:r>
              <a:rPr lang="en-AU" sz="3600" kern="100" dirty="0">
                <a:effectLst/>
                <a:latin typeface="Arial" panose="020B0604020202020204" pitchFamily="34" charset="0"/>
                <a:ea typeface="Aptos" panose="020B0004020202020204" pitchFamily="34" charset="0"/>
                <a:cs typeface="Times New Roman" panose="02020603050405020304" pitchFamily="18" charset="0"/>
              </a:rPr>
              <a:t>. </a:t>
            </a:r>
          </a:p>
          <a:p>
            <a:pPr lvl="0">
              <a:lnSpc>
                <a:spcPct val="150000"/>
              </a:lnSpc>
              <a:buSzPts val="1200"/>
            </a:pPr>
            <a:r>
              <a:rPr lang="en-AU" sz="3600" kern="100" dirty="0">
                <a:effectLst/>
                <a:latin typeface="Arial" panose="020B0604020202020204" pitchFamily="34" charset="0"/>
                <a:ea typeface="Aptos" panose="020B0004020202020204" pitchFamily="34" charset="0"/>
                <a:cs typeface="Times New Roman" panose="02020603050405020304" pitchFamily="18" charset="0"/>
              </a:rPr>
              <a:t>Calculate the distance between these sites in </a:t>
            </a:r>
            <a:r>
              <a:rPr lang="en-AU" sz="3600" kern="100" dirty="0">
                <a:effectLst/>
                <a:latin typeface="Arial" panose="020B0604020202020204" pitchFamily="34" charset="0"/>
                <a:ea typeface="Times New Roman" panose="02020603050405020304" pitchFamily="18" charset="0"/>
                <a:cs typeface="Times New Roman" panose="02020603050405020304" pitchFamily="18" charset="0"/>
              </a:rPr>
              <a:t>kms.</a:t>
            </a:r>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02813859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DD810C-2CB6-EEA4-9651-5E97AE20525A}"/>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82CE15B6-1589-15E1-6979-849429E0A067}"/>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C7E38396-E68C-7813-1796-6F98B46D1E45}"/>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114BF68F-A64C-1EDC-1CCF-FC0EC8AA8FEE}"/>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E7FDF190-54C7-0E87-582E-E7671AECF183}"/>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E98DF932-FEA5-1534-6791-7BE9CA84EF87}"/>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AC273736-9936-CD22-DEA2-C30B1F16676C}"/>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9EEE5D60-23A5-08DD-6A78-06772C03AEE4}"/>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29</a:t>
            </a:r>
          </a:p>
        </p:txBody>
      </p:sp>
      <p:sp>
        <p:nvSpPr>
          <p:cNvPr id="17" name="Freeform 5">
            <a:extLst>
              <a:ext uri="{FF2B5EF4-FFF2-40B4-BE49-F238E27FC236}">
                <a16:creationId xmlns:a16="http://schemas.microsoft.com/office/drawing/2014/main" id="{BAF078E4-A516-F372-44DC-DEC6EBAC5F25}"/>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C8BCBED8-A210-A9E1-EE56-F19EDCDF4FA6}"/>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SCALE DRAWINGS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EA0671C6-AA3D-20B8-1C52-98C0E38EB261}"/>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1" name="Picture 10" descr="A black and white circle with two people&#10;&#10;AI-generated content may be incorrect.">
            <a:extLst>
              <a:ext uri="{FF2B5EF4-FFF2-40B4-BE49-F238E27FC236}">
                <a16:creationId xmlns:a16="http://schemas.microsoft.com/office/drawing/2014/main" id="{175AFB4D-76A2-6501-972D-4E2535989E88}"/>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2" name="TextBox 11">
            <a:extLst>
              <a:ext uri="{FF2B5EF4-FFF2-40B4-BE49-F238E27FC236}">
                <a16:creationId xmlns:a16="http://schemas.microsoft.com/office/drawing/2014/main" id="{80679915-F66E-25F4-D7CD-02E73C94674D}"/>
              </a:ext>
            </a:extLst>
          </p:cNvPr>
          <p:cNvSpPr txBox="1"/>
          <p:nvPr/>
        </p:nvSpPr>
        <p:spPr>
          <a:xfrm>
            <a:off x="2362200" y="1738074"/>
            <a:ext cx="15621000" cy="5824351"/>
          </a:xfrm>
          <a:prstGeom prst="rect">
            <a:avLst/>
          </a:prstGeom>
          <a:noFill/>
        </p:spPr>
        <p:txBody>
          <a:bodyPr wrap="square">
            <a:spAutoFit/>
          </a:bodyPr>
          <a:lstStyle/>
          <a:p>
            <a:pPr lvl="0">
              <a:lnSpc>
                <a:spcPct val="150000"/>
              </a:lnSpc>
              <a:buSzPts val="1200"/>
            </a:pPr>
            <a:r>
              <a:rPr lang="en-AU" sz="3600" b="1" kern="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3.</a:t>
            </a:r>
            <a:r>
              <a:rPr lang="en-AU" sz="3600" kern="0" dirty="0">
                <a:effectLst/>
                <a:latin typeface="Arial" panose="020B0604020202020204" pitchFamily="34" charset="0"/>
                <a:ea typeface="Times New Roman" panose="02020603050405020304" pitchFamily="18" charset="0"/>
                <a:cs typeface="Times New Roman" panose="02020603050405020304" pitchFamily="18" charset="0"/>
              </a:rPr>
              <a:t> Daniel is a marketing guru who has been tasked with advertising for the Basin View Retreat accommodation near the Cataract Gorge in Launceston. As part of his marketing campaign, he wants to include how close the retreat is to the Basin Café at the Gorge. </a:t>
            </a:r>
          </a:p>
          <a:p>
            <a:pPr lvl="0">
              <a:lnSpc>
                <a:spcPct val="150000"/>
              </a:lnSpc>
              <a:buSzPts val="1200"/>
            </a:pPr>
            <a:r>
              <a:rPr lang="en-AU" sz="3600" kern="0" dirty="0">
                <a:effectLst/>
                <a:latin typeface="Arial" panose="020B0604020202020204" pitchFamily="34" charset="0"/>
                <a:ea typeface="Times New Roman" panose="02020603050405020304" pitchFamily="18" charset="0"/>
                <a:cs typeface="Times New Roman" panose="02020603050405020304" pitchFamily="18" charset="0"/>
              </a:rPr>
              <a:t>He looks at the map on Google </a:t>
            </a:r>
          </a:p>
          <a:p>
            <a:pPr lvl="0">
              <a:lnSpc>
                <a:spcPct val="150000"/>
              </a:lnSpc>
              <a:buSzPts val="1200"/>
            </a:pPr>
            <a:r>
              <a:rPr lang="en-AU" sz="3600" kern="0" dirty="0">
                <a:effectLst/>
                <a:latin typeface="Arial" panose="020B0604020202020204" pitchFamily="34" charset="0"/>
                <a:ea typeface="Times New Roman" panose="02020603050405020304" pitchFamily="18" charset="0"/>
                <a:cs typeface="Times New Roman" panose="02020603050405020304" pitchFamily="18" charset="0"/>
              </a:rPr>
              <a:t>Maps, the scale is in the bottom </a:t>
            </a:r>
          </a:p>
          <a:p>
            <a:pPr lvl="0">
              <a:lnSpc>
                <a:spcPct val="150000"/>
              </a:lnSpc>
              <a:buSzPts val="1200"/>
            </a:pPr>
            <a:r>
              <a:rPr lang="en-AU" sz="3600" kern="0" dirty="0">
                <a:effectLst/>
                <a:latin typeface="Arial" panose="020B0604020202020204" pitchFamily="34" charset="0"/>
                <a:ea typeface="Times New Roman" panose="02020603050405020304" pitchFamily="18" charset="0"/>
                <a:cs typeface="Times New Roman" panose="02020603050405020304" pitchFamily="18" charset="0"/>
              </a:rPr>
              <a:t>corner.</a:t>
            </a:r>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3" name="Picture 12" descr="A map with black circles&#10;&#10;AI-generated content may be incorrect.">
            <a:extLst>
              <a:ext uri="{FF2B5EF4-FFF2-40B4-BE49-F238E27FC236}">
                <a16:creationId xmlns:a16="http://schemas.microsoft.com/office/drawing/2014/main" id="{1E0E9D09-0F91-2915-FB32-9C5A804229A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68518" y="5202567"/>
            <a:ext cx="8909774" cy="4993707"/>
          </a:xfrm>
          <a:prstGeom prst="rect">
            <a:avLst/>
          </a:prstGeom>
        </p:spPr>
      </p:pic>
    </p:spTree>
    <p:extLst>
      <p:ext uri="{BB962C8B-B14F-4D97-AF65-F5344CB8AC3E}">
        <p14:creationId xmlns:p14="http://schemas.microsoft.com/office/powerpoint/2010/main" val="54440486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E6570F-4936-7A05-DCE8-FE172B92AA7C}"/>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D342BA83-0975-5AA3-4D80-BDC1862B8067}"/>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2894BDC4-243D-9D95-8B81-70285660DF93}"/>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dirty="0"/>
            </a:p>
          </p:txBody>
        </p:sp>
        <p:sp>
          <p:nvSpPr>
            <p:cNvPr id="4" name="TextBox 4">
              <a:extLst>
                <a:ext uri="{FF2B5EF4-FFF2-40B4-BE49-F238E27FC236}">
                  <a16:creationId xmlns:a16="http://schemas.microsoft.com/office/drawing/2014/main" id="{C7B154BA-EDDC-C861-7478-B87B6CD6B812}"/>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C61433D6-1EE5-DC97-8328-640F48AA75AF}"/>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466570F3-4002-5337-D825-151A9E9031AE}"/>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18EA4A0D-B000-2C21-235C-EDF76F09E96B}"/>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05A61F74-7D3F-5C54-818C-C1B383AEE4F2}"/>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29</a:t>
            </a:r>
          </a:p>
        </p:txBody>
      </p:sp>
      <p:sp>
        <p:nvSpPr>
          <p:cNvPr id="17" name="Freeform 5">
            <a:extLst>
              <a:ext uri="{FF2B5EF4-FFF2-40B4-BE49-F238E27FC236}">
                <a16:creationId xmlns:a16="http://schemas.microsoft.com/office/drawing/2014/main" id="{82477624-4A63-776F-78AD-9DAD490D3B26}"/>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84280238-C7A1-3B66-6B2C-049AEC098783}"/>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SCALE DRAWINGS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A274BCE0-C6F5-9827-ABE2-84DDF8D1CDB9}"/>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1" name="Picture 10" descr="A black and white circle with two people&#10;&#10;AI-generated content may be incorrect.">
            <a:extLst>
              <a:ext uri="{FF2B5EF4-FFF2-40B4-BE49-F238E27FC236}">
                <a16:creationId xmlns:a16="http://schemas.microsoft.com/office/drawing/2014/main" id="{4EE931EC-781E-E04C-9C85-C5FDC9349B96}"/>
              </a:ext>
            </a:extLst>
          </p:cNvPr>
          <p:cNvPicPr>
            <a:picLocks noChangeAspect="1"/>
          </p:cNvPicPr>
          <p:nvPr/>
        </p:nvPicPr>
        <p:blipFill>
          <a:blip r:embed="rId3"/>
          <a:stretch>
            <a:fillRect/>
          </a:stretch>
        </p:blipFill>
        <p:spPr>
          <a:xfrm>
            <a:off x="16306800" y="88548"/>
            <a:ext cx="1866583" cy="1866583"/>
          </a:xfrm>
          <a:prstGeom prst="rect">
            <a:avLst/>
          </a:prstGeom>
        </p:spPr>
      </p:pic>
      <p:pic>
        <p:nvPicPr>
          <p:cNvPr id="13" name="Picture 12" descr="A map with black circles&#10;&#10;AI-generated content may be incorrect.">
            <a:extLst>
              <a:ext uri="{FF2B5EF4-FFF2-40B4-BE49-F238E27FC236}">
                <a16:creationId xmlns:a16="http://schemas.microsoft.com/office/drawing/2014/main" id="{E7ECD3A3-4DBD-A7CB-07D6-64E2F98CD03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63609" y="5024304"/>
            <a:ext cx="8909774" cy="4993707"/>
          </a:xfrm>
          <a:prstGeom prst="rect">
            <a:avLst/>
          </a:prstGeom>
        </p:spPr>
      </p:pic>
      <p:sp>
        <p:nvSpPr>
          <p:cNvPr id="7" name="TextBox 6">
            <a:extLst>
              <a:ext uri="{FF2B5EF4-FFF2-40B4-BE49-F238E27FC236}">
                <a16:creationId xmlns:a16="http://schemas.microsoft.com/office/drawing/2014/main" id="{7941BD2A-3C1A-0053-1879-8F0CD6FC6B1F}"/>
              </a:ext>
            </a:extLst>
          </p:cNvPr>
          <p:cNvSpPr txBox="1"/>
          <p:nvPr/>
        </p:nvSpPr>
        <p:spPr>
          <a:xfrm>
            <a:off x="2244480" y="1859697"/>
            <a:ext cx="14748120" cy="4993355"/>
          </a:xfrm>
          <a:prstGeom prst="rect">
            <a:avLst/>
          </a:prstGeom>
          <a:noFill/>
        </p:spPr>
        <p:txBody>
          <a:bodyPr wrap="square">
            <a:spAutoFit/>
          </a:bodyPr>
          <a:lstStyle/>
          <a:p>
            <a:pPr lvl="0">
              <a:lnSpc>
                <a:spcPct val="150000"/>
              </a:lnSpc>
              <a:buSzPts val="1200"/>
            </a:pPr>
            <a:r>
              <a:rPr lang="en-AU" sz="3600" kern="0" dirty="0">
                <a:effectLst/>
                <a:latin typeface="Arial" panose="020B0604020202020204" pitchFamily="34" charset="0"/>
                <a:ea typeface="Times New Roman" panose="02020603050405020304" pitchFamily="18" charset="0"/>
                <a:cs typeface="Times New Roman" panose="02020603050405020304" pitchFamily="18" charset="0"/>
              </a:rPr>
              <a:t>How far is the Basin View Retreat from the Basin Café directly?</a:t>
            </a:r>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a:lnSpc>
                <a:spcPct val="150000"/>
              </a:lnSpc>
              <a:buNone/>
            </a:pPr>
            <a:r>
              <a:rPr lang="en-AU" sz="3600" kern="0" dirty="0">
                <a:effectLst/>
                <a:latin typeface="Arial" panose="020B0604020202020204" pitchFamily="34" charset="0"/>
                <a:ea typeface="Times New Roman" panose="02020603050405020304" pitchFamily="18" charset="0"/>
                <a:cs typeface="Times New Roman" panose="02020603050405020304" pitchFamily="18" charset="0"/>
              </a:rPr>
              <a:t> </a:t>
            </a:r>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a:lnSpc>
                <a:spcPct val="150000"/>
              </a:lnSpc>
              <a:buNone/>
            </a:pPr>
            <a:r>
              <a:rPr lang="en-AU" sz="3600" kern="0" dirty="0">
                <a:effectLst/>
                <a:latin typeface="Arial" panose="020B0604020202020204" pitchFamily="34" charset="0"/>
                <a:ea typeface="Times New Roman" panose="02020603050405020304" pitchFamily="18" charset="0"/>
                <a:cs typeface="Times New Roman" panose="02020603050405020304" pitchFamily="18" charset="0"/>
              </a:rPr>
              <a:t> </a:t>
            </a:r>
          </a:p>
          <a:p>
            <a:pPr marL="457200">
              <a:lnSpc>
                <a:spcPct val="150000"/>
              </a:lnSpc>
              <a:buNone/>
            </a:pPr>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a:p>
            <a:pPr lvl="0">
              <a:lnSpc>
                <a:spcPct val="150000"/>
              </a:lnSpc>
              <a:buSzPts val="1200"/>
            </a:pPr>
            <a:r>
              <a:rPr lang="en-AU" sz="3600" kern="0" dirty="0">
                <a:effectLst/>
                <a:latin typeface="Arial" panose="020B0604020202020204" pitchFamily="34" charset="0"/>
                <a:ea typeface="Times New Roman" panose="02020603050405020304" pitchFamily="18" charset="0"/>
                <a:cs typeface="Times New Roman" panose="02020603050405020304" pitchFamily="18" charset="0"/>
              </a:rPr>
              <a:t>How far are they apart if visitors </a:t>
            </a:r>
          </a:p>
          <a:p>
            <a:pPr lvl="0">
              <a:lnSpc>
                <a:spcPct val="150000"/>
              </a:lnSpc>
              <a:buSzPts val="1200"/>
            </a:pPr>
            <a:r>
              <a:rPr lang="en-AU" sz="3600" kern="0" dirty="0">
                <a:effectLst/>
                <a:latin typeface="Arial" panose="020B0604020202020204" pitchFamily="34" charset="0"/>
                <a:ea typeface="Times New Roman" panose="02020603050405020304" pitchFamily="18" charset="0"/>
                <a:cs typeface="Times New Roman" panose="02020603050405020304" pitchFamily="18" charset="0"/>
              </a:rPr>
              <a:t>need to stay on the road?</a:t>
            </a:r>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93205184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3E3833-E29E-EB72-4C64-5302DA4C21E8}"/>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3FBF9104-DDFF-0E80-ABFB-FF28D28765C2}"/>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6E1EBB89-757B-88EB-2F9A-5DD697CB2418}"/>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5927172D-20EF-94C9-D196-2F38ADBE7C90}"/>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76A15435-66D7-361E-56E0-596BB26D27AA}"/>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3" name="TextBox 12">
            <a:extLst>
              <a:ext uri="{FF2B5EF4-FFF2-40B4-BE49-F238E27FC236}">
                <a16:creationId xmlns:a16="http://schemas.microsoft.com/office/drawing/2014/main" id="{1D109756-9B2B-F17D-7BB7-7CA49F961FBB}"/>
              </a:ext>
            </a:extLst>
          </p:cNvPr>
          <p:cNvSpPr txBox="1"/>
          <p:nvPr/>
        </p:nvSpPr>
        <p:spPr>
          <a:xfrm>
            <a:off x="2688759" y="3390900"/>
            <a:ext cx="6950541" cy="1252843"/>
          </a:xfrm>
          <a:prstGeom prst="rect">
            <a:avLst/>
          </a:prstGeom>
          <a:noFill/>
        </p:spPr>
        <p:txBody>
          <a:bodyPr wrap="square">
            <a:spAutoFit/>
          </a:bodyPr>
          <a:lstStyle/>
          <a:p>
            <a:pPr>
              <a:lnSpc>
                <a:spcPct val="150000"/>
              </a:lnSpc>
              <a:buNone/>
            </a:pPr>
            <a:r>
              <a:rPr lang="en-AU" sz="56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Try it yourself.</a:t>
            </a:r>
            <a:endParaRPr lang="en-AU" sz="56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6" name="Text Box 3">
            <a:extLst>
              <a:ext uri="{FF2B5EF4-FFF2-40B4-BE49-F238E27FC236}">
                <a16:creationId xmlns:a16="http://schemas.microsoft.com/office/drawing/2014/main" id="{224D38BC-72FB-AD57-4330-93B127887443}"/>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0B1F0989-B5A6-0535-7C7E-D0ED8507E546}"/>
              </a:ext>
            </a:extLst>
          </p:cNvPr>
          <p:cNvSpPr txBox="1"/>
          <p:nvPr/>
        </p:nvSpPr>
        <p:spPr>
          <a:xfrm>
            <a:off x="2743200" y="4610100"/>
            <a:ext cx="13792200" cy="2019848"/>
          </a:xfrm>
          <a:prstGeom prst="rect">
            <a:avLst/>
          </a:prstGeom>
          <a:noFill/>
        </p:spPr>
        <p:txBody>
          <a:bodyPr wrap="square">
            <a:spAutoFit/>
          </a:bodyPr>
          <a:lstStyle/>
          <a:p>
            <a:pPr lvl="0">
              <a:lnSpc>
                <a:spcPct val="150000"/>
              </a:lnSpc>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Complete the ‘try it yourself’ questions on page 30 of your workbook.</a:t>
            </a:r>
            <a:endParaRPr lang="en-AU" sz="4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black and white circle with a person with their arms raised&#10;&#10;AI-generated content may be incorrect.">
            <a:extLst>
              <a:ext uri="{FF2B5EF4-FFF2-40B4-BE49-F238E27FC236}">
                <a16:creationId xmlns:a16="http://schemas.microsoft.com/office/drawing/2014/main" id="{603B0396-FF29-B489-00E8-6D03E2D3784A}"/>
              </a:ext>
            </a:extLst>
          </p:cNvPr>
          <p:cNvPicPr>
            <a:picLocks noChangeAspect="1"/>
          </p:cNvPicPr>
          <p:nvPr/>
        </p:nvPicPr>
        <p:blipFill>
          <a:blip r:embed="rId2"/>
          <a:stretch>
            <a:fillRect/>
          </a:stretch>
        </p:blipFill>
        <p:spPr>
          <a:xfrm>
            <a:off x="16383000" y="122014"/>
            <a:ext cx="1821086" cy="1821086"/>
          </a:xfrm>
          <a:prstGeom prst="rect">
            <a:avLst/>
          </a:prstGeom>
        </p:spPr>
      </p:pic>
      <p:sp>
        <p:nvSpPr>
          <p:cNvPr id="10" name="TextBox 6">
            <a:extLst>
              <a:ext uri="{FF2B5EF4-FFF2-40B4-BE49-F238E27FC236}">
                <a16:creationId xmlns:a16="http://schemas.microsoft.com/office/drawing/2014/main" id="{644BFB6A-4A44-6E34-8850-B0FE7EF65D20}"/>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272506AD-C024-6166-FCBD-7C7E6C174556}"/>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30</a:t>
            </a:r>
          </a:p>
        </p:txBody>
      </p:sp>
      <p:sp>
        <p:nvSpPr>
          <p:cNvPr id="17" name="Freeform 5">
            <a:extLst>
              <a:ext uri="{FF2B5EF4-FFF2-40B4-BE49-F238E27FC236}">
                <a16:creationId xmlns:a16="http://schemas.microsoft.com/office/drawing/2014/main" id="{A66A7A3C-293B-86E2-516F-3D22EF975C0E}"/>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3"/>
            <a:stretch>
              <a:fillRect/>
            </a:stretch>
          </a:blipFill>
        </p:spPr>
        <p:txBody>
          <a:bodyPr/>
          <a:lstStyle/>
          <a:p>
            <a:endParaRPr lang="en-US"/>
          </a:p>
        </p:txBody>
      </p:sp>
      <p:sp>
        <p:nvSpPr>
          <p:cNvPr id="5" name="TextBox 4">
            <a:extLst>
              <a:ext uri="{FF2B5EF4-FFF2-40B4-BE49-F238E27FC236}">
                <a16:creationId xmlns:a16="http://schemas.microsoft.com/office/drawing/2014/main" id="{266AB2C8-5C60-F4C4-77DD-2187DBC54360}"/>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SCALE DRAWINGS</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58604791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54FB47-D18B-54ED-C435-BABA9F09F34F}"/>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97278523-FEDD-601D-1A76-FBC2FA62F8A0}"/>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9F12AA41-7499-D07B-2D3C-205E5C445707}"/>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B4AD5711-AFFB-5D30-AB10-320298DA8A10}"/>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4434F7C8-3859-4C92-022D-7A7ED0C22C7C}"/>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AF2337B0-F0E9-307A-B42A-390C6884EF02}"/>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5D8A2AA6-6B5B-AC5E-ABAD-FF7B21FF5108}"/>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F622FF05-8E24-3636-0D20-DBFB7F9BB8AB}"/>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31</a:t>
            </a:r>
          </a:p>
        </p:txBody>
      </p:sp>
      <p:sp>
        <p:nvSpPr>
          <p:cNvPr id="17" name="Freeform 5">
            <a:extLst>
              <a:ext uri="{FF2B5EF4-FFF2-40B4-BE49-F238E27FC236}">
                <a16:creationId xmlns:a16="http://schemas.microsoft.com/office/drawing/2014/main" id="{511CAE7F-2E1A-1167-AD10-863582290E50}"/>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063EA120-2421-CBCD-32C5-39CFB5057CB9}"/>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SIMILARITY</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7" name="Picture 6" descr="A white text with black text&#10;&#10;AI-generated content may be incorrect.">
            <a:extLst>
              <a:ext uri="{FF2B5EF4-FFF2-40B4-BE49-F238E27FC236}">
                <a16:creationId xmlns:a16="http://schemas.microsoft.com/office/drawing/2014/main" id="{B7AD9D2B-80C7-825C-6347-A1FE053AAD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47793" y="1409700"/>
            <a:ext cx="15806514" cy="7848600"/>
          </a:xfrm>
          <a:prstGeom prst="rect">
            <a:avLst/>
          </a:prstGeom>
        </p:spPr>
      </p:pic>
    </p:spTree>
    <p:extLst>
      <p:ext uri="{BB962C8B-B14F-4D97-AF65-F5344CB8AC3E}">
        <p14:creationId xmlns:p14="http://schemas.microsoft.com/office/powerpoint/2010/main" val="256063687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B6F443-D5A8-F230-A6E9-FAE417F5EEF5}"/>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F560E588-545C-3E9E-BF03-6B562F54D81B}"/>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22302F5C-B10B-0662-98B2-3847B2061982}"/>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8903D285-A606-DC0B-A5F3-AE97E11E717E}"/>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1F5BF17D-CE2E-1A52-E566-1658133058D6}"/>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B57FBFEE-E40E-417E-7BA2-E69F6138B434}"/>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751A934F-CD6C-5202-19AF-E5B66402B7BC}"/>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5833EFCE-0FF1-9637-175B-22FB728E39FA}"/>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31</a:t>
            </a:r>
          </a:p>
        </p:txBody>
      </p:sp>
      <p:sp>
        <p:nvSpPr>
          <p:cNvPr id="17" name="Freeform 5">
            <a:extLst>
              <a:ext uri="{FF2B5EF4-FFF2-40B4-BE49-F238E27FC236}">
                <a16:creationId xmlns:a16="http://schemas.microsoft.com/office/drawing/2014/main" id="{142C2916-21B4-7647-B492-3CB22A870C54}"/>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1D90FAED-4D14-52FE-FFBC-59F7B848E761}"/>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SIMILARITY</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CA4A9CBA-FE90-CF07-A85C-269FAEBF3B3C}"/>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descr="A black and white logo of a person reading a book&#10;&#10;AI-generated content may be incorrect.">
            <a:extLst>
              <a:ext uri="{FF2B5EF4-FFF2-40B4-BE49-F238E27FC236}">
                <a16:creationId xmlns:a16="http://schemas.microsoft.com/office/drawing/2014/main" id="{AAD86A81-6BBA-F732-C0FD-FE3D09C04F22}"/>
              </a:ext>
            </a:extLst>
          </p:cNvPr>
          <p:cNvPicPr>
            <a:picLocks noChangeAspect="1"/>
          </p:cNvPicPr>
          <p:nvPr/>
        </p:nvPicPr>
        <p:blipFill>
          <a:blip r:embed="rId3"/>
          <a:stretch>
            <a:fillRect/>
          </a:stretch>
        </p:blipFill>
        <p:spPr>
          <a:xfrm>
            <a:off x="16535400" y="76517"/>
            <a:ext cx="1714183" cy="1714183"/>
          </a:xfrm>
          <a:prstGeom prst="rect">
            <a:avLst/>
          </a:prstGeom>
        </p:spPr>
      </p:pic>
      <p:pic>
        <p:nvPicPr>
          <p:cNvPr id="11" name="Picture 10" descr="A black and white image of a triangle&#10;&#10;AI-generated content may be incorrect.">
            <a:extLst>
              <a:ext uri="{FF2B5EF4-FFF2-40B4-BE49-F238E27FC236}">
                <a16:creationId xmlns:a16="http://schemas.microsoft.com/office/drawing/2014/main" id="{C9F396E8-6231-F7E0-8CF3-3388D15F504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652018" y="2170628"/>
            <a:ext cx="4291717" cy="4552103"/>
          </a:xfrm>
          <a:prstGeom prst="rect">
            <a:avLst/>
          </a:prstGeom>
        </p:spPr>
      </p:pic>
      <p:sp>
        <p:nvSpPr>
          <p:cNvPr id="13" name="TextBox 12">
            <a:extLst>
              <a:ext uri="{FF2B5EF4-FFF2-40B4-BE49-F238E27FC236}">
                <a16:creationId xmlns:a16="http://schemas.microsoft.com/office/drawing/2014/main" id="{C669BBD6-CCE8-3FDA-6301-12ACABFD7D26}"/>
              </a:ext>
            </a:extLst>
          </p:cNvPr>
          <p:cNvSpPr txBox="1"/>
          <p:nvPr/>
        </p:nvSpPr>
        <p:spPr>
          <a:xfrm>
            <a:off x="2217976" y="1804909"/>
            <a:ext cx="15308024" cy="2482603"/>
          </a:xfrm>
          <a:prstGeom prst="rect">
            <a:avLst/>
          </a:prstGeom>
          <a:noFill/>
        </p:spPr>
        <p:txBody>
          <a:bodyPr wrap="square">
            <a:spAutoFit/>
          </a:bodyPr>
          <a:lstStyle/>
          <a:p>
            <a:pPr>
              <a:lnSpc>
                <a:spcPct val="150000"/>
              </a:lnSpc>
              <a:buNone/>
            </a:pPr>
            <a:r>
              <a:rPr lang="en-AU" sz="3600" kern="100" dirty="0">
                <a:effectLst/>
                <a:latin typeface="Arial" panose="020B0604020202020204" pitchFamily="34" charset="0"/>
                <a:ea typeface="Aptos" panose="020B0004020202020204" pitchFamily="34" charset="0"/>
                <a:cs typeface="Arial" panose="020B0604020202020204" pitchFamily="34" charset="0"/>
              </a:rPr>
              <a:t>Triangle A has sides of 4cm, 6cm, and 8cm. </a:t>
            </a:r>
          </a:p>
          <a:p>
            <a:pPr>
              <a:lnSpc>
                <a:spcPct val="150000"/>
              </a:lnSpc>
              <a:buNone/>
            </a:pPr>
            <a:r>
              <a:rPr lang="en-AU" sz="3600" kern="100" dirty="0">
                <a:effectLst/>
                <a:latin typeface="Arial" panose="020B0604020202020204" pitchFamily="34" charset="0"/>
                <a:ea typeface="Aptos" panose="020B0004020202020204" pitchFamily="34" charset="0"/>
                <a:cs typeface="Arial" panose="020B0604020202020204" pitchFamily="34" charset="0"/>
              </a:rPr>
              <a:t>Triangle B has sides 6cm, 9cm, and 12cm. </a:t>
            </a:r>
          </a:p>
          <a:p>
            <a:pPr>
              <a:lnSpc>
                <a:spcPct val="150000"/>
              </a:lnSpc>
              <a:buNone/>
            </a:pPr>
            <a:r>
              <a:rPr lang="en-AU" sz="3600" kern="100" dirty="0">
                <a:effectLst/>
                <a:latin typeface="Arial" panose="020B0604020202020204" pitchFamily="34" charset="0"/>
                <a:ea typeface="Aptos" panose="020B0004020202020204" pitchFamily="34" charset="0"/>
                <a:cs typeface="Arial" panose="020B0604020202020204" pitchFamily="34" charset="0"/>
              </a:rPr>
              <a:t>Are the triangles similar?</a:t>
            </a:r>
          </a:p>
        </p:txBody>
      </p:sp>
      <p:sp>
        <p:nvSpPr>
          <p:cNvPr id="18" name="TextBox 17">
            <a:extLst>
              <a:ext uri="{FF2B5EF4-FFF2-40B4-BE49-F238E27FC236}">
                <a16:creationId xmlns:a16="http://schemas.microsoft.com/office/drawing/2014/main" id="{085246E0-EEF8-A93F-A1F4-02559ADB38EA}"/>
              </a:ext>
            </a:extLst>
          </p:cNvPr>
          <p:cNvSpPr txBox="1"/>
          <p:nvPr/>
        </p:nvSpPr>
        <p:spPr>
          <a:xfrm>
            <a:off x="2247793" y="4866001"/>
            <a:ext cx="16070024" cy="4162358"/>
          </a:xfrm>
          <a:prstGeom prst="rect">
            <a:avLst/>
          </a:prstGeom>
          <a:noFill/>
        </p:spPr>
        <p:txBody>
          <a:bodyPr wrap="square">
            <a:spAutoFit/>
          </a:bodyPr>
          <a:lstStyle/>
          <a:p>
            <a:pPr>
              <a:lnSpc>
                <a:spcPct val="150000"/>
              </a:lnSpc>
              <a:buNone/>
            </a:pPr>
            <a:r>
              <a:rPr lang="en-AU" sz="3600" b="1"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Step 1:</a:t>
            </a:r>
            <a:r>
              <a:rPr lang="en-AU" sz="3600"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 </a:t>
            </a:r>
            <a:r>
              <a:rPr lang="en-AU" sz="3600" kern="100" dirty="0">
                <a:effectLst/>
                <a:latin typeface="Arial" panose="020B0604020202020204" pitchFamily="34" charset="0"/>
                <a:ea typeface="Aptos" panose="020B0004020202020204" pitchFamily="34" charset="0"/>
                <a:cs typeface="Times New Roman" panose="02020603050405020304" pitchFamily="18" charset="0"/>
              </a:rPr>
              <a:t>Compare the shapes visually.</a:t>
            </a:r>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50000"/>
              </a:lnSpc>
              <a:buNone/>
            </a:pPr>
            <a:r>
              <a:rPr lang="en-AU" sz="3600" kern="100" dirty="0">
                <a:effectLst/>
                <a:latin typeface="Arial" panose="020B0604020202020204" pitchFamily="34" charset="0"/>
                <a:ea typeface="Aptos" panose="020B0004020202020204" pitchFamily="34" charset="0"/>
                <a:cs typeface="Times New Roman" panose="02020603050405020304" pitchFamily="18" charset="0"/>
              </a:rPr>
              <a:t>	</a:t>
            </a:r>
            <a:r>
              <a:rPr lang="en-AU" sz="3600" i="1" kern="100" dirty="0">
                <a:effectLst/>
                <a:latin typeface="Arial" panose="020B0604020202020204" pitchFamily="34" charset="0"/>
                <a:ea typeface="Aptos" panose="020B0004020202020204" pitchFamily="34" charset="0"/>
                <a:cs typeface="Times New Roman" panose="02020603050405020304" pitchFamily="18" charset="0"/>
              </a:rPr>
              <a:t>They look possibly similar.</a:t>
            </a:r>
          </a:p>
          <a:p>
            <a:pPr>
              <a:lnSpc>
                <a:spcPct val="150000"/>
              </a:lnSpc>
              <a:buNone/>
            </a:pPr>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50000"/>
              </a:lnSpc>
              <a:buNone/>
            </a:pPr>
            <a:r>
              <a:rPr lang="en-AU" sz="3600" b="1"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Step 2:</a:t>
            </a:r>
            <a:r>
              <a:rPr lang="en-AU" sz="3600"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 </a:t>
            </a:r>
            <a:r>
              <a:rPr lang="en-AU" sz="3600" kern="100" dirty="0">
                <a:effectLst/>
                <a:latin typeface="Arial" panose="020B0604020202020204" pitchFamily="34" charset="0"/>
                <a:ea typeface="Aptos" panose="020B0004020202020204" pitchFamily="34" charset="0"/>
                <a:cs typeface="Times New Roman" panose="02020603050405020304" pitchFamily="18" charset="0"/>
              </a:rPr>
              <a:t>Check the angles</a:t>
            </a:r>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50000"/>
              </a:lnSpc>
              <a:buNone/>
            </a:pPr>
            <a:r>
              <a:rPr lang="en-AU" sz="3600" kern="100" dirty="0">
                <a:effectLst/>
                <a:latin typeface="Arial" panose="020B0604020202020204" pitchFamily="34" charset="0"/>
                <a:ea typeface="Aptos" panose="020B0004020202020204" pitchFamily="34" charset="0"/>
                <a:cs typeface="Times New Roman" panose="02020603050405020304" pitchFamily="18" charset="0"/>
              </a:rPr>
              <a:t>	</a:t>
            </a:r>
            <a:r>
              <a:rPr lang="en-AU" sz="3600" i="1" kern="100" dirty="0">
                <a:effectLst/>
                <a:latin typeface="Arial" panose="020B0604020202020204" pitchFamily="34" charset="0"/>
                <a:ea typeface="Aptos" panose="020B0004020202020204" pitchFamily="34" charset="0"/>
                <a:cs typeface="Times New Roman" panose="02020603050405020304" pitchFamily="18" charset="0"/>
              </a:rPr>
              <a:t>Not available for this question. Does not confirm nor rule out similarity.</a:t>
            </a:r>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60972959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B6E987-7883-9BC5-E470-C831A8A50B3C}"/>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0C4342CC-A325-A880-B170-C95BB9E0179B}"/>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63634E07-3781-9D64-460D-31709B5C3784}"/>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3D0D3A88-E001-90C1-908E-ABA0FFC48D98}"/>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B10C6855-6BCC-9B6C-CB67-CAA2461DC834}"/>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52BB3D7B-8B84-C376-D135-17D90FEBB1A0}"/>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8996A05A-04C5-4E39-EC98-D71193D9D1ED}"/>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0BDF71C6-B1F9-4651-1160-D6C93674953B}"/>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31</a:t>
            </a:r>
          </a:p>
        </p:txBody>
      </p:sp>
      <p:sp>
        <p:nvSpPr>
          <p:cNvPr id="17" name="Freeform 5">
            <a:extLst>
              <a:ext uri="{FF2B5EF4-FFF2-40B4-BE49-F238E27FC236}">
                <a16:creationId xmlns:a16="http://schemas.microsoft.com/office/drawing/2014/main" id="{F8FD9B81-E611-7634-F2BE-422D4C316189}"/>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BA4BA498-7F35-0060-AD18-027A297F7694}"/>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SIMILARITY</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43D63F6D-91A6-1CE2-E979-6440676C8FDD}"/>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descr="A black and white logo of a person reading a book&#10;&#10;AI-generated content may be incorrect.">
            <a:extLst>
              <a:ext uri="{FF2B5EF4-FFF2-40B4-BE49-F238E27FC236}">
                <a16:creationId xmlns:a16="http://schemas.microsoft.com/office/drawing/2014/main" id="{F97A5A52-752F-29EE-63DE-2B513CDB2E06}"/>
              </a:ext>
            </a:extLst>
          </p:cNvPr>
          <p:cNvPicPr>
            <a:picLocks noChangeAspect="1"/>
          </p:cNvPicPr>
          <p:nvPr/>
        </p:nvPicPr>
        <p:blipFill>
          <a:blip r:embed="rId3"/>
          <a:stretch>
            <a:fillRect/>
          </a:stretch>
        </p:blipFill>
        <p:spPr>
          <a:xfrm>
            <a:off x="16535400" y="76517"/>
            <a:ext cx="1714183" cy="1714183"/>
          </a:xfrm>
          <a:prstGeom prst="rect">
            <a:avLst/>
          </a:prstGeom>
        </p:spPr>
      </p:pic>
      <p:pic>
        <p:nvPicPr>
          <p:cNvPr id="11" name="Picture 10" descr="A black and white image of a triangle&#10;&#10;AI-generated content may be incorrect.">
            <a:extLst>
              <a:ext uri="{FF2B5EF4-FFF2-40B4-BE49-F238E27FC236}">
                <a16:creationId xmlns:a16="http://schemas.microsoft.com/office/drawing/2014/main" id="{03D5DFB3-8F2A-0305-CEE3-76FE531BFB0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080878" y="770158"/>
            <a:ext cx="4291717" cy="4552103"/>
          </a:xfrm>
          <a:prstGeom prst="rect">
            <a:avLst/>
          </a:prstGeom>
        </p:spPr>
      </p:pic>
      <p:sp>
        <p:nvSpPr>
          <p:cNvPr id="13" name="TextBox 12">
            <a:extLst>
              <a:ext uri="{FF2B5EF4-FFF2-40B4-BE49-F238E27FC236}">
                <a16:creationId xmlns:a16="http://schemas.microsoft.com/office/drawing/2014/main" id="{8B3540F0-5E47-0F48-7D96-AC0303BD49AA}"/>
              </a:ext>
            </a:extLst>
          </p:cNvPr>
          <p:cNvSpPr txBox="1"/>
          <p:nvPr/>
        </p:nvSpPr>
        <p:spPr>
          <a:xfrm>
            <a:off x="2217976" y="1804909"/>
            <a:ext cx="15308024" cy="2482603"/>
          </a:xfrm>
          <a:prstGeom prst="rect">
            <a:avLst/>
          </a:prstGeom>
          <a:noFill/>
        </p:spPr>
        <p:txBody>
          <a:bodyPr wrap="square">
            <a:spAutoFit/>
          </a:bodyPr>
          <a:lstStyle/>
          <a:p>
            <a:pPr>
              <a:lnSpc>
                <a:spcPct val="150000"/>
              </a:lnSpc>
              <a:buNone/>
            </a:pPr>
            <a:r>
              <a:rPr lang="en-AU" sz="3600" kern="100" dirty="0">
                <a:effectLst/>
                <a:latin typeface="Arial" panose="020B0604020202020204" pitchFamily="34" charset="0"/>
                <a:ea typeface="Aptos" panose="020B0004020202020204" pitchFamily="34" charset="0"/>
                <a:cs typeface="Arial" panose="020B0604020202020204" pitchFamily="34" charset="0"/>
              </a:rPr>
              <a:t>Triangle A has sides of 4cm, 6cm, and 8cm. </a:t>
            </a:r>
          </a:p>
          <a:p>
            <a:pPr>
              <a:lnSpc>
                <a:spcPct val="150000"/>
              </a:lnSpc>
              <a:buNone/>
            </a:pPr>
            <a:r>
              <a:rPr lang="en-AU" sz="3600" kern="100" dirty="0">
                <a:effectLst/>
                <a:latin typeface="Arial" panose="020B0604020202020204" pitchFamily="34" charset="0"/>
                <a:ea typeface="Aptos" panose="020B0004020202020204" pitchFamily="34" charset="0"/>
                <a:cs typeface="Arial" panose="020B0604020202020204" pitchFamily="34" charset="0"/>
              </a:rPr>
              <a:t>Triangle B has sides 6cm, 9cm, and 12cm. </a:t>
            </a:r>
          </a:p>
          <a:p>
            <a:pPr>
              <a:lnSpc>
                <a:spcPct val="150000"/>
              </a:lnSpc>
              <a:buNone/>
            </a:pPr>
            <a:r>
              <a:rPr lang="en-AU" sz="3600" kern="100" dirty="0">
                <a:effectLst/>
                <a:latin typeface="Arial" panose="020B0604020202020204" pitchFamily="34" charset="0"/>
                <a:ea typeface="Aptos" panose="020B0004020202020204" pitchFamily="34" charset="0"/>
                <a:cs typeface="Arial" panose="020B0604020202020204" pitchFamily="34" charset="0"/>
              </a:rPr>
              <a:t>Are the triangles similar?</a:t>
            </a:r>
          </a:p>
        </p:txBody>
      </p:sp>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BD08B695-5C8F-F83D-D721-F9C51AA2A641}"/>
                  </a:ext>
                </a:extLst>
              </p:cNvPr>
              <p:cNvSpPr txBox="1"/>
              <p:nvPr/>
            </p:nvSpPr>
            <p:spPr>
              <a:xfrm>
                <a:off x="2209800" y="5045239"/>
                <a:ext cx="16070024" cy="3680688"/>
              </a:xfrm>
              <a:prstGeom prst="rect">
                <a:avLst/>
              </a:prstGeom>
              <a:noFill/>
            </p:spPr>
            <p:txBody>
              <a:bodyPr wrap="square">
                <a:spAutoFit/>
              </a:bodyPr>
              <a:lstStyle/>
              <a:p>
                <a:pPr>
                  <a:lnSpc>
                    <a:spcPct val="150000"/>
                  </a:lnSpc>
                  <a:buNone/>
                </a:pPr>
                <a:r>
                  <a:rPr lang="en-AU" sz="3600" b="1"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Step 3:</a:t>
                </a:r>
                <a:r>
                  <a:rPr lang="en-AU" sz="3600"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 </a:t>
                </a:r>
                <a:r>
                  <a:rPr lang="en-AU" sz="3600" kern="100" dirty="0">
                    <a:effectLst/>
                    <a:latin typeface="Arial" panose="020B0604020202020204" pitchFamily="34" charset="0"/>
                    <a:ea typeface="Aptos" panose="020B0004020202020204" pitchFamily="34" charset="0"/>
                    <a:cs typeface="Times New Roman" panose="02020603050405020304" pitchFamily="18" charset="0"/>
                  </a:rPr>
                  <a:t>Check the sides.</a:t>
                </a:r>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a:p>
                <a:pPr indent="457200">
                  <a:lnSpc>
                    <a:spcPct val="150000"/>
                  </a:lnSpc>
                  <a:buNone/>
                </a:pPr>
                <a:r>
                  <a:rPr lang="en-AU" sz="3600" i="1" kern="100" dirty="0">
                    <a:effectLst/>
                    <a:latin typeface="Arial" panose="020B0604020202020204" pitchFamily="34" charset="0"/>
                    <a:ea typeface="Aptos" panose="020B0004020202020204" pitchFamily="34" charset="0"/>
                    <a:cs typeface="Times New Roman" panose="02020603050405020304" pitchFamily="18" charset="0"/>
                  </a:rPr>
                  <a:t>The ratios for each side. </a:t>
                </a:r>
                <a14:m>
                  <m:oMath xmlns:m="http://schemas.openxmlformats.org/officeDocument/2006/math">
                    <m:f>
                      <m:fPr>
                        <m:ctrlPr>
                          <a:rPr lang="en-AU" sz="3600" i="1" kern="100">
                            <a:effectLst/>
                            <a:latin typeface="Cambria Math" panose="02040503050406030204" pitchFamily="18" charset="0"/>
                            <a:ea typeface="Aptos" panose="020B0004020202020204" pitchFamily="34" charset="0"/>
                            <a:cs typeface="Arial" panose="020B0604020202020204" pitchFamily="34" charset="0"/>
                          </a:rPr>
                        </m:ctrlPr>
                      </m:fPr>
                      <m:num>
                        <m:r>
                          <a:rPr lang="en-AU" sz="3600" i="1" kern="100">
                            <a:effectLst/>
                            <a:latin typeface="Cambria Math" panose="02040503050406030204" pitchFamily="18" charset="0"/>
                            <a:ea typeface="Aptos" panose="020B0004020202020204" pitchFamily="34" charset="0"/>
                            <a:cs typeface="Arial" panose="020B0604020202020204" pitchFamily="34" charset="0"/>
                          </a:rPr>
                          <m:t>4</m:t>
                        </m:r>
                      </m:num>
                      <m:den>
                        <m:r>
                          <a:rPr lang="en-AU" sz="3600" i="1" kern="100">
                            <a:effectLst/>
                            <a:latin typeface="Cambria Math" panose="02040503050406030204" pitchFamily="18" charset="0"/>
                            <a:ea typeface="Aptos" panose="020B0004020202020204" pitchFamily="34" charset="0"/>
                            <a:cs typeface="Arial" panose="020B0604020202020204" pitchFamily="34" charset="0"/>
                          </a:rPr>
                          <m:t>6</m:t>
                        </m:r>
                      </m:den>
                    </m:f>
                    <m:r>
                      <a:rPr lang="en-AU" sz="3600" i="1" kern="100">
                        <a:effectLst/>
                        <a:latin typeface="Cambria Math" panose="02040503050406030204" pitchFamily="18" charset="0"/>
                        <a:ea typeface="Aptos" panose="020B0004020202020204" pitchFamily="34" charset="0"/>
                        <a:cs typeface="Arial" panose="020B0604020202020204" pitchFamily="34" charset="0"/>
                      </a:rPr>
                      <m:t>=</m:t>
                    </m:r>
                    <m:f>
                      <m:fPr>
                        <m:ctrlPr>
                          <a:rPr lang="en-AU" sz="3600" i="1" kern="100">
                            <a:effectLst/>
                            <a:latin typeface="Cambria Math" panose="02040503050406030204" pitchFamily="18" charset="0"/>
                            <a:ea typeface="Aptos" panose="020B0004020202020204" pitchFamily="34" charset="0"/>
                            <a:cs typeface="Arial" panose="020B0604020202020204" pitchFamily="34" charset="0"/>
                          </a:rPr>
                        </m:ctrlPr>
                      </m:fPr>
                      <m:num>
                        <m:r>
                          <a:rPr lang="en-AU" sz="3600" i="1" kern="100">
                            <a:effectLst/>
                            <a:latin typeface="Cambria Math" panose="02040503050406030204" pitchFamily="18" charset="0"/>
                            <a:ea typeface="Aptos" panose="020B0004020202020204" pitchFamily="34" charset="0"/>
                            <a:cs typeface="Arial" panose="020B0604020202020204" pitchFamily="34" charset="0"/>
                          </a:rPr>
                          <m:t>6</m:t>
                        </m:r>
                      </m:num>
                      <m:den>
                        <m:r>
                          <a:rPr lang="en-AU" sz="3600" i="1" kern="100">
                            <a:effectLst/>
                            <a:latin typeface="Cambria Math" panose="02040503050406030204" pitchFamily="18" charset="0"/>
                            <a:ea typeface="Aptos" panose="020B0004020202020204" pitchFamily="34" charset="0"/>
                            <a:cs typeface="Arial" panose="020B0604020202020204" pitchFamily="34" charset="0"/>
                          </a:rPr>
                          <m:t>9</m:t>
                        </m:r>
                      </m:den>
                    </m:f>
                    <m:r>
                      <a:rPr lang="en-AU" sz="3600" i="1" kern="100">
                        <a:effectLst/>
                        <a:latin typeface="Cambria Math" panose="02040503050406030204" pitchFamily="18" charset="0"/>
                        <a:ea typeface="Aptos" panose="020B0004020202020204" pitchFamily="34" charset="0"/>
                        <a:cs typeface="Arial" panose="020B0604020202020204" pitchFamily="34" charset="0"/>
                      </a:rPr>
                      <m:t>=</m:t>
                    </m:r>
                    <m:f>
                      <m:fPr>
                        <m:ctrlPr>
                          <a:rPr lang="en-AU" sz="3600" i="1" kern="100">
                            <a:effectLst/>
                            <a:latin typeface="Cambria Math" panose="02040503050406030204" pitchFamily="18" charset="0"/>
                            <a:ea typeface="Aptos" panose="020B0004020202020204" pitchFamily="34" charset="0"/>
                            <a:cs typeface="Arial" panose="020B0604020202020204" pitchFamily="34" charset="0"/>
                          </a:rPr>
                        </m:ctrlPr>
                      </m:fPr>
                      <m:num>
                        <m:r>
                          <a:rPr lang="en-AU" sz="3600" i="1" kern="100">
                            <a:effectLst/>
                            <a:latin typeface="Cambria Math" panose="02040503050406030204" pitchFamily="18" charset="0"/>
                            <a:ea typeface="Aptos" panose="020B0004020202020204" pitchFamily="34" charset="0"/>
                            <a:cs typeface="Arial" panose="020B0604020202020204" pitchFamily="34" charset="0"/>
                          </a:rPr>
                          <m:t>8</m:t>
                        </m:r>
                      </m:num>
                      <m:den>
                        <m:r>
                          <a:rPr lang="en-AU" sz="3600" i="1" kern="100">
                            <a:effectLst/>
                            <a:latin typeface="Cambria Math" panose="02040503050406030204" pitchFamily="18" charset="0"/>
                            <a:ea typeface="Aptos" panose="020B0004020202020204" pitchFamily="34" charset="0"/>
                            <a:cs typeface="Arial" panose="020B0604020202020204" pitchFamily="34" charset="0"/>
                          </a:rPr>
                          <m:t>12</m:t>
                        </m:r>
                      </m:den>
                    </m:f>
                  </m:oMath>
                </a14:m>
                <a:r>
                  <a:rPr lang="en-AU" sz="3600" i="1" kern="100" dirty="0">
                    <a:effectLst/>
                    <a:latin typeface="Arial" panose="020B0604020202020204" pitchFamily="34" charset="0"/>
                    <a:ea typeface="Times New Roman" panose="02020603050405020304" pitchFamily="18" charset="0"/>
                    <a:cs typeface="Times New Roman" panose="02020603050405020304" pitchFamily="18" charset="0"/>
                  </a:rPr>
                  <a:t> all simplify to </a:t>
                </a:r>
                <a14:m>
                  <m:oMath xmlns:m="http://schemas.openxmlformats.org/officeDocument/2006/math">
                    <m:f>
                      <m:fPr>
                        <m:ctrlPr>
                          <a:rPr lang="en-AU" sz="3600" i="1" kern="100">
                            <a:effectLst/>
                            <a:latin typeface="Cambria Math" panose="02040503050406030204" pitchFamily="18" charset="0"/>
                            <a:ea typeface="Times New Roman" panose="02020603050405020304" pitchFamily="18" charset="0"/>
                            <a:cs typeface="Arial" panose="020B0604020202020204" pitchFamily="34" charset="0"/>
                          </a:rPr>
                        </m:ctrlPr>
                      </m:fPr>
                      <m:num>
                        <m:r>
                          <a:rPr lang="en-AU" sz="3600" i="1" kern="100">
                            <a:effectLst/>
                            <a:latin typeface="Cambria Math" panose="02040503050406030204" pitchFamily="18" charset="0"/>
                            <a:ea typeface="Times New Roman" panose="02020603050405020304" pitchFamily="18" charset="0"/>
                            <a:cs typeface="Arial" panose="020B0604020202020204" pitchFamily="34" charset="0"/>
                          </a:rPr>
                          <m:t>2</m:t>
                        </m:r>
                      </m:num>
                      <m:den>
                        <m:r>
                          <a:rPr lang="en-AU" sz="3600" i="1" kern="100">
                            <a:effectLst/>
                            <a:latin typeface="Cambria Math" panose="02040503050406030204" pitchFamily="18" charset="0"/>
                            <a:ea typeface="Times New Roman" panose="02020603050405020304" pitchFamily="18" charset="0"/>
                            <a:cs typeface="Arial" panose="020B0604020202020204" pitchFamily="34" charset="0"/>
                          </a:rPr>
                          <m:t>3</m:t>
                        </m:r>
                      </m:den>
                    </m:f>
                  </m:oMath>
                </a14:m>
                <a:r>
                  <a:rPr lang="en-AU" sz="3600" i="1" kern="100" dirty="0">
                    <a:effectLst/>
                    <a:latin typeface="Arial" panose="020B0604020202020204" pitchFamily="34" charset="0"/>
                    <a:ea typeface="Times New Roman" panose="02020603050405020304" pitchFamily="18" charset="0"/>
                    <a:cs typeface="Times New Roman" panose="02020603050405020304" pitchFamily="18" charset="0"/>
                  </a:rPr>
                  <a:t>  therefore in proportion.</a:t>
                </a:r>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50000"/>
                  </a:lnSpc>
                  <a:buNone/>
                </a:pPr>
                <a:r>
                  <a:rPr lang="en-AU" sz="3600" b="1" kern="100" dirty="0">
                    <a:effectLst/>
                    <a:latin typeface="Arial" panose="020B0604020202020204" pitchFamily="34" charset="0"/>
                    <a:ea typeface="Aptos" panose="020B0004020202020204" pitchFamily="34" charset="0"/>
                    <a:cs typeface="Times New Roman" panose="02020603050405020304" pitchFamily="18" charset="0"/>
                  </a:rPr>
                  <a:t> </a:t>
                </a:r>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50000"/>
                  </a:lnSpc>
                  <a:buNone/>
                </a:pPr>
                <a:r>
                  <a:rPr lang="en-AU" sz="3600" b="1"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Conclusion</a:t>
                </a:r>
                <a:r>
                  <a:rPr lang="en-AU" sz="3600" b="1" kern="100" dirty="0">
                    <a:effectLst/>
                    <a:latin typeface="Arial" panose="020B0604020202020204" pitchFamily="34" charset="0"/>
                    <a:ea typeface="Aptos" panose="020B0004020202020204" pitchFamily="34" charset="0"/>
                    <a:cs typeface="Times New Roman" panose="02020603050405020304" pitchFamily="18" charset="0"/>
                  </a:rPr>
                  <a:t> </a:t>
                </a:r>
                <a:r>
                  <a:rPr lang="en-AU" sz="3600" kern="100" dirty="0">
                    <a:effectLst/>
                    <a:latin typeface="Arial" panose="020B0604020202020204" pitchFamily="34" charset="0"/>
                    <a:ea typeface="Aptos" panose="020B0004020202020204" pitchFamily="34" charset="0"/>
                    <a:cs typeface="Times New Roman" panose="02020603050405020304" pitchFamily="18" charset="0"/>
                  </a:rPr>
                  <a:t>-</a:t>
                </a:r>
                <a:r>
                  <a:rPr lang="en-AU" sz="3600" b="1" kern="100" dirty="0">
                    <a:effectLst/>
                    <a:latin typeface="Arial" panose="020B0604020202020204" pitchFamily="34" charset="0"/>
                    <a:ea typeface="Aptos" panose="020B0004020202020204" pitchFamily="34" charset="0"/>
                    <a:cs typeface="Times New Roman" panose="02020603050405020304" pitchFamily="18" charset="0"/>
                  </a:rPr>
                  <a:t> </a:t>
                </a:r>
                <a:r>
                  <a:rPr lang="en-AU" sz="3600" i="1" kern="100" dirty="0">
                    <a:effectLst/>
                    <a:latin typeface="Arial" panose="020B0604020202020204" pitchFamily="34" charset="0"/>
                    <a:ea typeface="Aptos" panose="020B0004020202020204" pitchFamily="34" charset="0"/>
                    <a:cs typeface="Times New Roman" panose="02020603050405020304" pitchFamily="18" charset="0"/>
                  </a:rPr>
                  <a:t>The triangles are similar.</a:t>
                </a:r>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p:txBody>
          </p:sp>
        </mc:Choice>
        <mc:Fallback xmlns="">
          <p:sp>
            <p:nvSpPr>
              <p:cNvPr id="18" name="TextBox 17">
                <a:extLst>
                  <a:ext uri="{FF2B5EF4-FFF2-40B4-BE49-F238E27FC236}">
                    <a16:creationId xmlns:a16="http://schemas.microsoft.com/office/drawing/2014/main" id="{BD08B695-5C8F-F83D-D721-F9C51AA2A641}"/>
                  </a:ext>
                </a:extLst>
              </p:cNvPr>
              <p:cNvSpPr txBox="1">
                <a:spLocks noRot="1" noChangeAspect="1" noMove="1" noResize="1" noEditPoints="1" noAdjustHandles="1" noChangeArrowheads="1" noChangeShapeType="1" noTextEdit="1"/>
              </p:cNvSpPr>
              <p:nvPr/>
            </p:nvSpPr>
            <p:spPr>
              <a:xfrm>
                <a:off x="2209800" y="5045239"/>
                <a:ext cx="16070024" cy="3680688"/>
              </a:xfrm>
              <a:prstGeom prst="rect">
                <a:avLst/>
              </a:prstGeom>
              <a:blipFill>
                <a:blip r:embed="rId5"/>
                <a:stretch>
                  <a:fillRect l="-1185" b="-4828"/>
                </a:stretch>
              </a:blipFill>
            </p:spPr>
            <p:txBody>
              <a:bodyPr/>
              <a:lstStyle/>
              <a:p>
                <a:r>
                  <a:rPr lang="en-US">
                    <a:noFill/>
                  </a:rPr>
                  <a:t> </a:t>
                </a:r>
              </a:p>
            </p:txBody>
          </p:sp>
        </mc:Fallback>
      </mc:AlternateContent>
    </p:spTree>
    <p:extLst>
      <p:ext uri="{BB962C8B-B14F-4D97-AF65-F5344CB8AC3E}">
        <p14:creationId xmlns:p14="http://schemas.microsoft.com/office/powerpoint/2010/main" val="31692484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7310B0-86E5-339D-FBC7-9FFDBFC56DA0}"/>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FEF96F91-E778-B592-911E-535581EAD8DC}"/>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2EAB6263-4CE2-6941-B115-2163CF24C0A6}"/>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C4A242C0-ECA9-C2A6-11CD-7F308502D21D}"/>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F9A6A709-D071-8E71-4C37-FEE50C252938}"/>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70D31905-79BA-4ECE-C5CC-9E888C6F6895}"/>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3E39EE86-DCFF-721B-D8A4-8557EA970F6A}"/>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2530A3B2-DB66-2FD6-F040-5E293D65BBB2}"/>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32</a:t>
            </a:r>
          </a:p>
        </p:txBody>
      </p:sp>
      <p:sp>
        <p:nvSpPr>
          <p:cNvPr id="17" name="Freeform 5">
            <a:extLst>
              <a:ext uri="{FF2B5EF4-FFF2-40B4-BE49-F238E27FC236}">
                <a16:creationId xmlns:a16="http://schemas.microsoft.com/office/drawing/2014/main" id="{0158E9FD-5A49-3C2B-CC95-EB9EEF20A593}"/>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7273975D-327F-82C7-FAFF-D2E65448967D}"/>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SIMILARITY</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0DA57CDD-C2D7-4EFD-6463-C65EE5D68186}"/>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2" name="Picture 11" descr="A black and white circle with two people&#10;&#10;AI-generated content may be incorrect.">
            <a:extLst>
              <a:ext uri="{FF2B5EF4-FFF2-40B4-BE49-F238E27FC236}">
                <a16:creationId xmlns:a16="http://schemas.microsoft.com/office/drawing/2014/main" id="{09BCFEA9-76D7-DEE6-E7CA-2A3329FF3318}"/>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9" name="TextBox 18">
            <a:extLst>
              <a:ext uri="{FF2B5EF4-FFF2-40B4-BE49-F238E27FC236}">
                <a16:creationId xmlns:a16="http://schemas.microsoft.com/office/drawing/2014/main" id="{50E394F4-C960-681E-9FBC-59177286F32C}"/>
              </a:ext>
            </a:extLst>
          </p:cNvPr>
          <p:cNvSpPr txBox="1"/>
          <p:nvPr/>
        </p:nvSpPr>
        <p:spPr>
          <a:xfrm>
            <a:off x="2254419" y="1966727"/>
            <a:ext cx="15316200" cy="1669368"/>
          </a:xfrm>
          <a:prstGeom prst="rect">
            <a:avLst/>
          </a:prstGeom>
          <a:noFill/>
        </p:spPr>
        <p:txBody>
          <a:bodyPr wrap="square">
            <a:spAutoFit/>
          </a:bodyPr>
          <a:lstStyle/>
          <a:p>
            <a:pPr lvl="0">
              <a:lnSpc>
                <a:spcPct val="150000"/>
              </a:lnSpc>
              <a:buSzPts val="1200"/>
            </a:pPr>
            <a:r>
              <a:rPr lang="en-AU" sz="3600" b="1" kern="100"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1.</a:t>
            </a:r>
            <a:r>
              <a:rPr lang="en-AU" sz="3600" kern="100" dirty="0">
                <a:effectLst/>
                <a:latin typeface="Arial" panose="020B0604020202020204" pitchFamily="34" charset="0"/>
                <a:ea typeface="Aptos" panose="020B0004020202020204" pitchFamily="34" charset="0"/>
                <a:cs typeface="Times New Roman" panose="02020603050405020304" pitchFamily="18" charset="0"/>
              </a:rPr>
              <a:t> Triangle P has angles 40°, 70°, 70°. Triangle Q has angles 40°, 70°, 70°, but different side lengths. Are the triangles similar?</a:t>
            </a:r>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15937930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DE1885-0B6E-F84D-DEAF-E5AA64A9B24E}"/>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B9758A48-CC2B-9F68-FB57-F3C0BAAE6B00}"/>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0022E06B-6963-42CC-34E7-EE926A82BC6F}"/>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CF9ECAF0-8AA7-E363-0EFF-6A5C5B8801C8}"/>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5EB1D77F-236D-9D0F-698F-BF668E2A6F33}"/>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4B8C8756-F027-23F6-4314-F9BD3E5F9D6F}"/>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87609DE4-8AFB-E4DE-5430-1D8095404E5B}"/>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B77723A3-5D67-12B4-38A8-EA2C73A83B11}"/>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32</a:t>
            </a:r>
          </a:p>
        </p:txBody>
      </p:sp>
      <p:sp>
        <p:nvSpPr>
          <p:cNvPr id="17" name="Freeform 5">
            <a:extLst>
              <a:ext uri="{FF2B5EF4-FFF2-40B4-BE49-F238E27FC236}">
                <a16:creationId xmlns:a16="http://schemas.microsoft.com/office/drawing/2014/main" id="{9C54B915-0E76-82D6-DE8E-BE861F1A7E22}"/>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84B88CFD-E6C6-6D35-4D67-01FB208E8443}"/>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SIMILARITY</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24876A01-922D-AF4D-B61B-23C1942F0C45}"/>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2" name="Picture 11" descr="A black and white circle with two people&#10;&#10;AI-generated content may be incorrect.">
            <a:extLst>
              <a:ext uri="{FF2B5EF4-FFF2-40B4-BE49-F238E27FC236}">
                <a16:creationId xmlns:a16="http://schemas.microsoft.com/office/drawing/2014/main" id="{083D3802-5E75-B2E1-9162-F7A1A2CEF9A6}"/>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9" name="TextBox 8">
            <a:extLst>
              <a:ext uri="{FF2B5EF4-FFF2-40B4-BE49-F238E27FC236}">
                <a16:creationId xmlns:a16="http://schemas.microsoft.com/office/drawing/2014/main" id="{A1B94D97-EA24-840D-6CFC-54CCEFCAE42D}"/>
              </a:ext>
            </a:extLst>
          </p:cNvPr>
          <p:cNvSpPr txBox="1"/>
          <p:nvPr/>
        </p:nvSpPr>
        <p:spPr>
          <a:xfrm>
            <a:off x="2217976" y="1828223"/>
            <a:ext cx="15316200" cy="1654107"/>
          </a:xfrm>
          <a:prstGeom prst="rect">
            <a:avLst/>
          </a:prstGeom>
          <a:noFill/>
        </p:spPr>
        <p:txBody>
          <a:bodyPr wrap="square">
            <a:spAutoFit/>
          </a:bodyPr>
          <a:lstStyle/>
          <a:p>
            <a:pPr lvl="0">
              <a:lnSpc>
                <a:spcPct val="150000"/>
              </a:lnSpc>
              <a:buSzPts val="1200"/>
            </a:pPr>
            <a:r>
              <a:rPr lang="en-AU" sz="3600" b="1" dirty="0">
                <a:solidFill>
                  <a:srgbClr val="FF0000"/>
                </a:solidFill>
                <a:effectLst/>
                <a:latin typeface="Arial" panose="020B0604020202020204" pitchFamily="34" charset="0"/>
                <a:ea typeface="Times New Roman" panose="02020603050405020304" pitchFamily="18" charset="0"/>
              </a:rPr>
              <a:t>2.</a:t>
            </a:r>
            <a:r>
              <a:rPr lang="en-AU" sz="3600" dirty="0">
                <a:effectLst/>
                <a:latin typeface="Arial" panose="020B0604020202020204" pitchFamily="34" charset="0"/>
                <a:ea typeface="Times New Roman" panose="02020603050405020304" pitchFamily="18" charset="0"/>
              </a:rPr>
              <a:t> Two similar triangles have sides in the ratio 2:3. In the smaller triangle, a side is 10 cm. Find the corresponding side in the larger triangle.</a:t>
            </a:r>
            <a:endParaRPr lang="en-AU" sz="36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54351443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A25438-81C2-F6EC-C93D-083E5CF0169C}"/>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02A0BC22-F52C-0ABF-8D7A-AF0CF0F21F11}"/>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EFA735CD-08BE-71A7-AF49-453C3C9399D4}"/>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95328621-415F-20DE-B289-5BBBDCFF9D5A}"/>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BA46FBC2-6D2F-4D94-8613-7AE8E7142D5F}"/>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F7D6A94C-3553-4359-5818-6704066DA910}"/>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D421BCE0-C57C-7EEA-771F-A33A2E92CB8F}"/>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4ED16EE2-74D3-DC4E-0463-4A6F92180BEE}"/>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32</a:t>
            </a:r>
          </a:p>
        </p:txBody>
      </p:sp>
      <p:sp>
        <p:nvSpPr>
          <p:cNvPr id="17" name="Freeform 5">
            <a:extLst>
              <a:ext uri="{FF2B5EF4-FFF2-40B4-BE49-F238E27FC236}">
                <a16:creationId xmlns:a16="http://schemas.microsoft.com/office/drawing/2014/main" id="{29B1801C-CFBC-5612-1776-5D1252DB4B1C}"/>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5" name="TextBox 4">
            <a:extLst>
              <a:ext uri="{FF2B5EF4-FFF2-40B4-BE49-F238E27FC236}">
                <a16:creationId xmlns:a16="http://schemas.microsoft.com/office/drawing/2014/main" id="{AADC667A-CD3F-22F2-5770-E58A0CF79D96}"/>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SIMILARITY</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CBC2402C-EFDE-33F3-FD1A-0BC75C3A1B7C}"/>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2" name="Picture 11" descr="A black and white circle with two people&#10;&#10;AI-generated content may be incorrect.">
            <a:extLst>
              <a:ext uri="{FF2B5EF4-FFF2-40B4-BE49-F238E27FC236}">
                <a16:creationId xmlns:a16="http://schemas.microsoft.com/office/drawing/2014/main" id="{776C8B93-100D-11D7-D59B-A878BB2D79D5}"/>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1" name="TextBox 10">
            <a:extLst>
              <a:ext uri="{FF2B5EF4-FFF2-40B4-BE49-F238E27FC236}">
                <a16:creationId xmlns:a16="http://schemas.microsoft.com/office/drawing/2014/main" id="{955810AB-5C92-9347-8DFA-1A7953B82A8A}"/>
              </a:ext>
            </a:extLst>
          </p:cNvPr>
          <p:cNvSpPr txBox="1"/>
          <p:nvPr/>
        </p:nvSpPr>
        <p:spPr>
          <a:xfrm>
            <a:off x="2254419" y="1859697"/>
            <a:ext cx="15576382" cy="2485104"/>
          </a:xfrm>
          <a:prstGeom prst="rect">
            <a:avLst/>
          </a:prstGeom>
          <a:noFill/>
        </p:spPr>
        <p:txBody>
          <a:bodyPr wrap="square">
            <a:spAutoFit/>
          </a:bodyPr>
          <a:lstStyle/>
          <a:p>
            <a:pPr lvl="0">
              <a:lnSpc>
                <a:spcPct val="150000"/>
              </a:lnSpc>
              <a:buSzPts val="1200"/>
            </a:pPr>
            <a:r>
              <a:rPr lang="en-AU" sz="3600" b="1" dirty="0">
                <a:solidFill>
                  <a:srgbClr val="FF0000"/>
                </a:solidFill>
                <a:effectLst/>
                <a:latin typeface="Arial" panose="020B0604020202020204" pitchFamily="34" charset="0"/>
                <a:ea typeface="Times New Roman" panose="02020603050405020304" pitchFamily="18" charset="0"/>
              </a:rPr>
              <a:t>3.</a:t>
            </a:r>
            <a:r>
              <a:rPr lang="en-AU" sz="3600" dirty="0">
                <a:effectLst/>
                <a:latin typeface="Arial" panose="020B0604020202020204" pitchFamily="34" charset="0"/>
                <a:ea typeface="Times New Roman" panose="02020603050405020304" pitchFamily="18" charset="0"/>
              </a:rPr>
              <a:t> On a photo of a building, the height measures 8cm. In real life, the building is 20m tall. A tree next to the building measures 6 cm on the photo. How tall is the tree in real life?</a:t>
            </a:r>
            <a:endParaRPr lang="en-AU" sz="36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91152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7B1D1F-E96C-5F83-E399-50618EF67C98}"/>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728ED222-A38D-0000-315F-FDBBCA63D36E}"/>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BD9DAD85-4E68-AEAB-4C73-9FBABCAAE00B}"/>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dirty="0"/>
            </a:p>
          </p:txBody>
        </p:sp>
        <p:sp>
          <p:nvSpPr>
            <p:cNvPr id="4" name="TextBox 4">
              <a:extLst>
                <a:ext uri="{FF2B5EF4-FFF2-40B4-BE49-F238E27FC236}">
                  <a16:creationId xmlns:a16="http://schemas.microsoft.com/office/drawing/2014/main" id="{CBF2DDE3-47EE-AF1E-A76A-E6DF4F3AEB33}"/>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21" name="TextBox 6">
            <a:extLst>
              <a:ext uri="{FF2B5EF4-FFF2-40B4-BE49-F238E27FC236}">
                <a16:creationId xmlns:a16="http://schemas.microsoft.com/office/drawing/2014/main" id="{F236989B-92A5-3A08-F44B-BFB456D31215}"/>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23" name="TextBox 7">
            <a:extLst>
              <a:ext uri="{FF2B5EF4-FFF2-40B4-BE49-F238E27FC236}">
                <a16:creationId xmlns:a16="http://schemas.microsoft.com/office/drawing/2014/main" id="{5EA3DFFC-F642-41EF-F16F-B4BAD1C19E14}"/>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a:t>
            </a:r>
          </a:p>
        </p:txBody>
      </p:sp>
      <p:sp>
        <p:nvSpPr>
          <p:cNvPr id="24" name="Freeform 5">
            <a:extLst>
              <a:ext uri="{FF2B5EF4-FFF2-40B4-BE49-F238E27FC236}">
                <a16:creationId xmlns:a16="http://schemas.microsoft.com/office/drawing/2014/main" id="{E44CE5CE-4E40-4880-43C5-E71D265F255A}"/>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15" name="TextBox 14">
            <a:extLst>
              <a:ext uri="{FF2B5EF4-FFF2-40B4-BE49-F238E27FC236}">
                <a16:creationId xmlns:a16="http://schemas.microsoft.com/office/drawing/2014/main" id="{9641D2A8-E1CB-41A7-9419-DCFB22C6B21A}"/>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E9BCA69A-1E06-36E2-B7F8-C9FD513E5286}"/>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effectLst/>
                <a:latin typeface="Arial" panose="020B0604020202020204" pitchFamily="34" charset="0"/>
                <a:ea typeface="Aptos" panose="020B0004020202020204" pitchFamily="34" charset="0"/>
                <a:cs typeface="Times New Roman" panose="02020603050405020304" pitchFamily="18" charset="0"/>
              </a:rPr>
              <a:t>PERIMETER</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6" name="Picture 5" descr="A black and white circle with two people&#10;&#10;AI-generated content may be incorrect.">
            <a:extLst>
              <a:ext uri="{FF2B5EF4-FFF2-40B4-BE49-F238E27FC236}">
                <a16:creationId xmlns:a16="http://schemas.microsoft.com/office/drawing/2014/main" id="{C794CCE2-D195-C06F-254E-588154EC9844}"/>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1" name="TextBox 10">
            <a:extLst>
              <a:ext uri="{FF2B5EF4-FFF2-40B4-BE49-F238E27FC236}">
                <a16:creationId xmlns:a16="http://schemas.microsoft.com/office/drawing/2014/main" id="{423D5EE2-756D-C245-DB5F-4C5330D6A64D}"/>
              </a:ext>
            </a:extLst>
          </p:cNvPr>
          <p:cNvSpPr txBox="1"/>
          <p:nvPr/>
        </p:nvSpPr>
        <p:spPr>
          <a:xfrm>
            <a:off x="2337683" y="1766235"/>
            <a:ext cx="13411200" cy="820609"/>
          </a:xfrm>
          <a:prstGeom prst="rect">
            <a:avLst/>
          </a:prstGeom>
          <a:noFill/>
        </p:spPr>
        <p:txBody>
          <a:bodyPr wrap="square">
            <a:spAutoFit/>
          </a:bodyPr>
          <a:lstStyle/>
          <a:p>
            <a:pPr>
              <a:lnSpc>
                <a:spcPct val="150000"/>
              </a:lnSpc>
              <a:spcBef>
                <a:spcPts val="900"/>
              </a:spcBef>
              <a:spcAft>
                <a:spcPts val="900"/>
              </a:spcAft>
            </a:pPr>
            <a:r>
              <a:rPr lang="en-US" sz="3600" b="1" u="sng" dirty="0">
                <a:solidFill>
                  <a:srgbClr val="FF0000"/>
                </a:solidFill>
                <a:effectLst/>
                <a:latin typeface="Arial" panose="020B0604020202020204" pitchFamily="34" charset="0"/>
                <a:ea typeface="Aptos" panose="020B0004020202020204" pitchFamily="34" charset="0"/>
                <a:cs typeface="Arial" panose="020B0604020202020204" pitchFamily="34" charset="0"/>
              </a:rPr>
              <a:t>2.</a:t>
            </a:r>
            <a:r>
              <a:rPr lang="en-US" sz="3600" dirty="0">
                <a:solidFill>
                  <a:srgbClr val="000000"/>
                </a:solidFill>
                <a:effectLst/>
                <a:latin typeface="Arial" panose="020B0604020202020204" pitchFamily="34" charset="0"/>
                <a:ea typeface="Aptos" panose="020B0004020202020204" pitchFamily="34" charset="0"/>
                <a:cs typeface="Arial" panose="020B0604020202020204" pitchFamily="34" charset="0"/>
              </a:rPr>
              <a:t> </a:t>
            </a:r>
            <a:r>
              <a:rPr lang="en-US" sz="3600" dirty="0">
                <a:latin typeface="Arial" panose="020B0604020202020204" pitchFamily="34" charset="0"/>
                <a:cs typeface="Arial" panose="020B0604020202020204" pitchFamily="34" charset="0"/>
              </a:rPr>
              <a:t>Find the perimeter of the following shape:</a:t>
            </a:r>
            <a:endParaRPr lang="en-AU" sz="3600" dirty="0">
              <a:latin typeface="Arial" panose="020B0604020202020204" pitchFamily="34" charset="0"/>
              <a:cs typeface="Arial" panose="020B0604020202020204" pitchFamily="34" charset="0"/>
            </a:endParaRPr>
          </a:p>
        </p:txBody>
      </p:sp>
      <p:pic>
        <p:nvPicPr>
          <p:cNvPr id="7" name="Picture 6" descr="A diagram of a rectangular object with black lines&#10;&#10;AI-generated content may be incorrect.">
            <a:extLst>
              <a:ext uri="{FF2B5EF4-FFF2-40B4-BE49-F238E27FC236}">
                <a16:creationId xmlns:a16="http://schemas.microsoft.com/office/drawing/2014/main" id="{29239BE5-7706-FB47-96D5-807990E4A8A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29218" y="2933700"/>
            <a:ext cx="8187070" cy="6858000"/>
          </a:xfrm>
          <a:prstGeom prst="rect">
            <a:avLst/>
          </a:prstGeom>
        </p:spPr>
      </p:pic>
    </p:spTree>
    <p:extLst>
      <p:ext uri="{BB962C8B-B14F-4D97-AF65-F5344CB8AC3E}">
        <p14:creationId xmlns:p14="http://schemas.microsoft.com/office/powerpoint/2010/main" val="317980012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516BF1-6A67-4BDF-7433-DC3A7858CE4B}"/>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2FBC6575-8477-E9B3-3B53-B3CD717CF2CB}"/>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EC5AD3D5-A5EB-16D2-4596-5ACC7CE486DD}"/>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1CDF825B-5700-9F55-B74B-1EE8015F642B}"/>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791A6135-AEFD-68B0-FCBB-61DDFBF7E568}"/>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3" name="TextBox 12">
            <a:extLst>
              <a:ext uri="{FF2B5EF4-FFF2-40B4-BE49-F238E27FC236}">
                <a16:creationId xmlns:a16="http://schemas.microsoft.com/office/drawing/2014/main" id="{E34771F0-90B9-32E7-13F6-36D02D90A3F0}"/>
              </a:ext>
            </a:extLst>
          </p:cNvPr>
          <p:cNvSpPr txBox="1"/>
          <p:nvPr/>
        </p:nvSpPr>
        <p:spPr>
          <a:xfrm>
            <a:off x="2688759" y="3390900"/>
            <a:ext cx="6950541" cy="1252843"/>
          </a:xfrm>
          <a:prstGeom prst="rect">
            <a:avLst/>
          </a:prstGeom>
          <a:noFill/>
        </p:spPr>
        <p:txBody>
          <a:bodyPr wrap="square">
            <a:spAutoFit/>
          </a:bodyPr>
          <a:lstStyle/>
          <a:p>
            <a:pPr>
              <a:lnSpc>
                <a:spcPct val="150000"/>
              </a:lnSpc>
              <a:buNone/>
            </a:pPr>
            <a:r>
              <a:rPr lang="en-AU" sz="56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Try it yourself.</a:t>
            </a:r>
            <a:endParaRPr lang="en-AU" sz="56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6" name="Text Box 3">
            <a:extLst>
              <a:ext uri="{FF2B5EF4-FFF2-40B4-BE49-F238E27FC236}">
                <a16:creationId xmlns:a16="http://schemas.microsoft.com/office/drawing/2014/main" id="{C4A4E3B0-481C-44D2-F280-014AFF11F14B}"/>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A09EC113-7F89-FE87-25AA-D60ADAC070BF}"/>
              </a:ext>
            </a:extLst>
          </p:cNvPr>
          <p:cNvSpPr txBox="1"/>
          <p:nvPr/>
        </p:nvSpPr>
        <p:spPr>
          <a:xfrm>
            <a:off x="2743200" y="4610100"/>
            <a:ext cx="13792200" cy="2019848"/>
          </a:xfrm>
          <a:prstGeom prst="rect">
            <a:avLst/>
          </a:prstGeom>
          <a:noFill/>
        </p:spPr>
        <p:txBody>
          <a:bodyPr wrap="square">
            <a:spAutoFit/>
          </a:bodyPr>
          <a:lstStyle/>
          <a:p>
            <a:pPr lvl="0">
              <a:lnSpc>
                <a:spcPct val="150000"/>
              </a:lnSpc>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Complete the ‘try it yourself’ questions on page 32 of your workbook.</a:t>
            </a:r>
            <a:endParaRPr lang="en-AU" sz="4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black and white circle with a person with their arms raised&#10;&#10;AI-generated content may be incorrect.">
            <a:extLst>
              <a:ext uri="{FF2B5EF4-FFF2-40B4-BE49-F238E27FC236}">
                <a16:creationId xmlns:a16="http://schemas.microsoft.com/office/drawing/2014/main" id="{A7C1FB56-68D1-52A0-685D-FB6A0AFC5727}"/>
              </a:ext>
            </a:extLst>
          </p:cNvPr>
          <p:cNvPicPr>
            <a:picLocks noChangeAspect="1"/>
          </p:cNvPicPr>
          <p:nvPr/>
        </p:nvPicPr>
        <p:blipFill>
          <a:blip r:embed="rId2"/>
          <a:stretch>
            <a:fillRect/>
          </a:stretch>
        </p:blipFill>
        <p:spPr>
          <a:xfrm>
            <a:off x="16383000" y="122014"/>
            <a:ext cx="1821086" cy="1821086"/>
          </a:xfrm>
          <a:prstGeom prst="rect">
            <a:avLst/>
          </a:prstGeom>
        </p:spPr>
      </p:pic>
      <p:sp>
        <p:nvSpPr>
          <p:cNvPr id="10" name="TextBox 6">
            <a:extLst>
              <a:ext uri="{FF2B5EF4-FFF2-40B4-BE49-F238E27FC236}">
                <a16:creationId xmlns:a16="http://schemas.microsoft.com/office/drawing/2014/main" id="{2BA9014A-994F-6DCD-50C2-80D5225707AC}"/>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579A4D67-6E36-E431-AAD2-43DCFE01C88F}"/>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32</a:t>
            </a:r>
          </a:p>
        </p:txBody>
      </p:sp>
      <p:sp>
        <p:nvSpPr>
          <p:cNvPr id="17" name="Freeform 5">
            <a:extLst>
              <a:ext uri="{FF2B5EF4-FFF2-40B4-BE49-F238E27FC236}">
                <a16:creationId xmlns:a16="http://schemas.microsoft.com/office/drawing/2014/main" id="{3894888F-E2E8-8E01-2DC0-16485428BAF2}"/>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3"/>
            <a:stretch>
              <a:fillRect/>
            </a:stretch>
          </a:blipFill>
        </p:spPr>
        <p:txBody>
          <a:bodyPr/>
          <a:lstStyle/>
          <a:p>
            <a:endParaRPr lang="en-US"/>
          </a:p>
        </p:txBody>
      </p:sp>
      <p:sp>
        <p:nvSpPr>
          <p:cNvPr id="6" name="TextBox 5">
            <a:extLst>
              <a:ext uri="{FF2B5EF4-FFF2-40B4-BE49-F238E27FC236}">
                <a16:creationId xmlns:a16="http://schemas.microsoft.com/office/drawing/2014/main" id="{4052654C-7E3F-AE56-3558-6931C78D64E6}"/>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SIMILARITY</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34888296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A6F451-A449-4E30-654A-3CBC417E0BF3}"/>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4C941A3D-8228-E708-709E-7CF57907F99B}"/>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9CBB6166-BB56-3292-9D94-B2B930CF0E72}"/>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866530C1-A1CC-02A5-074E-B8A6690A134B}"/>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CE0087C3-564F-74E3-831F-8D0CCA5B277C}"/>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67FF7102-0109-90CC-E098-C255D0ABA7FE}"/>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E404FDAB-B1E3-591A-6D65-5E121F9DDFEC}"/>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529CC5A0-DCB4-CF75-CA11-06BE66DC4B72}"/>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33</a:t>
            </a:r>
          </a:p>
        </p:txBody>
      </p:sp>
      <p:sp>
        <p:nvSpPr>
          <p:cNvPr id="17" name="Freeform 5">
            <a:extLst>
              <a:ext uri="{FF2B5EF4-FFF2-40B4-BE49-F238E27FC236}">
                <a16:creationId xmlns:a16="http://schemas.microsoft.com/office/drawing/2014/main" id="{7B73A5CD-3FD1-B516-4062-61DAACDEDB4F}"/>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053B557F-3B5D-DD2E-A1F1-FEBECA401AF7}"/>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SCALE FACTOR</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7" name="Picture 6" descr="A white paper with black text&#10;&#10;AI-generated content may be incorrect.">
            <a:extLst>
              <a:ext uri="{FF2B5EF4-FFF2-40B4-BE49-F238E27FC236}">
                <a16:creationId xmlns:a16="http://schemas.microsoft.com/office/drawing/2014/main" id="{A5152BF7-DF7A-01D3-7B97-B5F91730E6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66817" y="2581445"/>
            <a:ext cx="15968783" cy="5610055"/>
          </a:xfrm>
          <a:prstGeom prst="rect">
            <a:avLst/>
          </a:prstGeom>
        </p:spPr>
      </p:pic>
    </p:spTree>
    <p:extLst>
      <p:ext uri="{BB962C8B-B14F-4D97-AF65-F5344CB8AC3E}">
        <p14:creationId xmlns:p14="http://schemas.microsoft.com/office/powerpoint/2010/main" val="270872872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C8A259-0281-BF3E-46ED-18E21262C44A}"/>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7FF45AE3-F729-3831-6E8E-53A030E2B9E2}"/>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EB5A2189-C341-DF44-EDA1-C68841F2DFE0}"/>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50A0736A-2F09-C966-DA31-591AC455A444}"/>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40CD7033-FD7C-285F-9BFF-FA7E00B958F9}"/>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FC28CAE5-998F-D2C6-1245-03E71828D899}"/>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5BB3C0D6-E5BA-21FC-8EC2-6E68E073A214}"/>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D64CE10A-0854-CF0C-53D5-DDB19E017DB6}"/>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33</a:t>
            </a:r>
          </a:p>
        </p:txBody>
      </p:sp>
      <p:sp>
        <p:nvSpPr>
          <p:cNvPr id="17" name="Freeform 5">
            <a:extLst>
              <a:ext uri="{FF2B5EF4-FFF2-40B4-BE49-F238E27FC236}">
                <a16:creationId xmlns:a16="http://schemas.microsoft.com/office/drawing/2014/main" id="{1A50BBB9-73A2-F17C-D808-D3D49ECCDF88}"/>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7C9B55AE-573C-F810-0207-0BBB5124EF6E}"/>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SCALE FACTOR</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DDACEC92-3098-4B40-1673-0B34D49701FE}"/>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descr="A black and white logo of a person reading a book&#10;&#10;AI-generated content may be incorrect.">
            <a:extLst>
              <a:ext uri="{FF2B5EF4-FFF2-40B4-BE49-F238E27FC236}">
                <a16:creationId xmlns:a16="http://schemas.microsoft.com/office/drawing/2014/main" id="{973C8CB4-BD35-9709-8C16-7FF0B0F48C8F}"/>
              </a:ext>
            </a:extLst>
          </p:cNvPr>
          <p:cNvPicPr>
            <a:picLocks noChangeAspect="1"/>
          </p:cNvPicPr>
          <p:nvPr/>
        </p:nvPicPr>
        <p:blipFill>
          <a:blip r:embed="rId3"/>
          <a:stretch>
            <a:fillRect/>
          </a:stretch>
        </p:blipFill>
        <p:spPr>
          <a:xfrm>
            <a:off x="16535400" y="76517"/>
            <a:ext cx="1714183" cy="1714183"/>
          </a:xfrm>
          <a:prstGeom prst="rect">
            <a:avLst/>
          </a:prstGeom>
        </p:spPr>
      </p:pic>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2927E444-560A-A96C-49C3-3B691F68C2E5}"/>
                  </a:ext>
                </a:extLst>
              </p:cNvPr>
              <p:cNvSpPr txBox="1"/>
              <p:nvPr/>
            </p:nvSpPr>
            <p:spPr>
              <a:xfrm>
                <a:off x="2244714" y="2949216"/>
                <a:ext cx="15658783" cy="4373185"/>
              </a:xfrm>
              <a:prstGeom prst="rect">
                <a:avLst/>
              </a:prstGeom>
              <a:noFill/>
            </p:spPr>
            <p:txBody>
              <a:bodyPr wrap="square">
                <a:spAutoFit/>
              </a:bodyPr>
              <a:lstStyle/>
              <a:p>
                <a:pPr>
                  <a:lnSpc>
                    <a:spcPct val="150000"/>
                  </a:lnSpc>
                  <a:spcBef>
                    <a:spcPts val="900"/>
                  </a:spcBef>
                  <a:spcAft>
                    <a:spcPts val="900"/>
                  </a:spcAft>
                  <a:buNone/>
                </a:pPr>
                <a:r>
                  <a:rPr lang="en-US" sz="3600" dirty="0">
                    <a:solidFill>
                      <a:srgbClr val="000000"/>
                    </a:solidFill>
                    <a:effectLst/>
                    <a:latin typeface="Arial" panose="020B0604020202020204" pitchFamily="34" charset="0"/>
                    <a:ea typeface="Aptos" panose="020B0004020202020204" pitchFamily="34" charset="0"/>
                    <a:cs typeface="Times New Roman" panose="02020603050405020304" pitchFamily="18" charset="0"/>
                  </a:rPr>
                  <a:t>A model ship is 45cm long. The real ship is 30m long. Find the scale factor.</a:t>
                </a:r>
                <a:endParaRPr lang="en-AU" sz="36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50000"/>
                  </a:lnSpc>
                  <a:spcBef>
                    <a:spcPts val="900"/>
                  </a:spcBef>
                  <a:spcAft>
                    <a:spcPts val="900"/>
                  </a:spcAft>
                  <a:buNone/>
                </a:pPr>
                <a:r>
                  <a:rPr lang="en-US" sz="3600" dirty="0">
                    <a:solidFill>
                      <a:srgbClr val="000000"/>
                    </a:solidFill>
                    <a:effectLst/>
                    <a:latin typeface="Arial" panose="020B0604020202020204" pitchFamily="34" charset="0"/>
                    <a:ea typeface="Aptos" panose="020B0004020202020204" pitchFamily="34" charset="0"/>
                    <a:cs typeface="Times New Roman" panose="02020603050405020304" pitchFamily="18" charset="0"/>
                  </a:rPr>
                  <a:t>	Convert lengths to cm </a:t>
                </a:r>
                <a:r>
                  <a:rPr lang="en-US" sz="3600" dirty="0">
                    <a:solidFill>
                      <a:srgbClr val="000000"/>
                    </a:solidFill>
                    <a:effectLst/>
                    <a:latin typeface="Arial" panose="020B0604020202020204" pitchFamily="34" charset="0"/>
                    <a:ea typeface="Aptos" panose="020B0004020202020204" pitchFamily="34" charset="0"/>
                    <a:cs typeface="Arial" panose="020B0604020202020204" pitchFamily="34" charset="0"/>
                    <a:sym typeface="Symbol" pitchFamily="2" charset="2"/>
                  </a:rPr>
                  <a:t></a:t>
                </a:r>
                <a:r>
                  <a:rPr lang="en-US" sz="3600" dirty="0">
                    <a:solidFill>
                      <a:srgbClr val="000000"/>
                    </a:solidFill>
                    <a:effectLst/>
                    <a:latin typeface="Arial" panose="020B0604020202020204" pitchFamily="34" charset="0"/>
                    <a:ea typeface="Aptos" panose="020B0004020202020204" pitchFamily="34" charset="0"/>
                    <a:cs typeface="Times New Roman" panose="02020603050405020304" pitchFamily="18" charset="0"/>
                  </a:rPr>
                  <a:t> 30m = 3,000cm </a:t>
                </a:r>
                <a:r>
                  <a:rPr lang="en-US" sz="2800" dirty="0">
                    <a:solidFill>
                      <a:srgbClr val="7F7F7F"/>
                    </a:solidFill>
                    <a:effectLst/>
                    <a:latin typeface="Arial" panose="020B0604020202020204" pitchFamily="34" charset="0"/>
                    <a:ea typeface="Aptos" panose="020B0004020202020204" pitchFamily="34" charset="0"/>
                    <a:cs typeface="Times New Roman" panose="02020603050405020304" pitchFamily="18" charset="0"/>
                  </a:rPr>
                  <a:t>(1m = 100cm </a:t>
                </a:r>
                <a:r>
                  <a:rPr lang="en-US" sz="2800" dirty="0">
                    <a:solidFill>
                      <a:srgbClr val="7F7F7F"/>
                    </a:solidFill>
                    <a:effectLst/>
                    <a:latin typeface="Arial" panose="020B0604020202020204" pitchFamily="34" charset="0"/>
                    <a:ea typeface="Aptos" panose="020B0004020202020204" pitchFamily="34" charset="0"/>
                    <a:cs typeface="Arial" panose="020B0604020202020204" pitchFamily="34" charset="0"/>
                    <a:sym typeface="Symbol" pitchFamily="2" charset="2"/>
                  </a:rPr>
                  <a:t></a:t>
                </a:r>
                <a:r>
                  <a:rPr lang="en-US" sz="2800" dirty="0">
                    <a:solidFill>
                      <a:srgbClr val="7F7F7F"/>
                    </a:solidFill>
                    <a:effectLst/>
                    <a:latin typeface="Arial" panose="020B0604020202020204" pitchFamily="34" charset="0"/>
                    <a:ea typeface="Aptos" panose="020B0004020202020204" pitchFamily="34" charset="0"/>
                    <a:cs typeface="Times New Roman" panose="02020603050405020304" pitchFamily="18" charset="0"/>
                  </a:rPr>
                  <a:t> 30 x 100 = 3,000cm)</a:t>
                </a:r>
                <a:endParaRPr lang="en-AU" sz="2800" dirty="0">
                  <a:latin typeface="Aptos" panose="020B0004020202020204" pitchFamily="34" charset="0"/>
                  <a:ea typeface="Aptos" panose="020B0004020202020204" pitchFamily="34" charset="0"/>
                  <a:cs typeface="Times New Roman" panose="02020603050405020304" pitchFamily="18" charset="0"/>
                </a:endParaRPr>
              </a:p>
              <a:p>
                <a:pPr>
                  <a:lnSpc>
                    <a:spcPct val="150000"/>
                  </a:lnSpc>
                  <a:spcBef>
                    <a:spcPts val="900"/>
                  </a:spcBef>
                  <a:spcAft>
                    <a:spcPts val="900"/>
                  </a:spcAft>
                  <a:buNone/>
                </a:pPr>
                <a:r>
                  <a:rPr lang="en-AU" sz="3600" dirty="0">
                    <a:effectLst/>
                    <a:ea typeface="Times New Roman" panose="02020603050405020304" pitchFamily="18" charset="0"/>
                    <a:cs typeface="Arial" panose="020B0604020202020204" pitchFamily="34" charset="0"/>
                  </a:rPr>
                  <a:t>	</a:t>
                </a:r>
                <a14:m>
                  <m:oMath xmlns:m="http://schemas.openxmlformats.org/officeDocument/2006/math">
                    <m:r>
                      <a:rPr lang="en-AU" sz="3600" i="1">
                        <a:effectLst/>
                        <a:latin typeface="Cambria Math" panose="02040503050406030204" pitchFamily="18" charset="0"/>
                        <a:ea typeface="Times New Roman" panose="02020603050405020304" pitchFamily="18" charset="0"/>
                        <a:cs typeface="Arial" panose="020B0604020202020204" pitchFamily="34" charset="0"/>
                      </a:rPr>
                      <m:t>𝑆𝑐𝑎𝑙𝑒</m:t>
                    </m:r>
                    <m:r>
                      <a:rPr lang="en-AU" sz="3600" i="1">
                        <a:effectLst/>
                        <a:latin typeface="Cambria Math" panose="02040503050406030204" pitchFamily="18" charset="0"/>
                        <a:ea typeface="Times New Roman" panose="02020603050405020304" pitchFamily="18" charset="0"/>
                        <a:cs typeface="Arial" panose="020B0604020202020204" pitchFamily="34" charset="0"/>
                      </a:rPr>
                      <m:t> </m:t>
                    </m:r>
                    <m: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𝑓𝑎𝑐𝑡𝑜𝑟</m:t>
                    </m:r>
                    <m:r>
                      <a:rPr lang="en-AU" sz="3600" i="1">
                        <a:solidFill>
                          <a:srgbClr val="000000"/>
                        </a:solidFill>
                        <a:effectLst/>
                        <a:latin typeface="Cambria Math" panose="02040503050406030204" pitchFamily="18" charset="0"/>
                        <a:ea typeface="Times New Roman" panose="02020603050405020304" pitchFamily="18" charset="0"/>
                        <a:cs typeface="Arial" panose="020B0604020202020204" pitchFamily="34" charset="0"/>
                      </a:rPr>
                      <m:t>= </m:t>
                    </m:r>
                    <m:f>
                      <m:fPr>
                        <m:ctrlPr>
                          <a:rPr lang="en-AU" sz="3600" i="1">
                            <a:effectLst/>
                            <a:latin typeface="Cambria Math" panose="02040503050406030204" pitchFamily="18" charset="0"/>
                            <a:ea typeface="Times New Roman" panose="02020603050405020304" pitchFamily="18" charset="0"/>
                            <a:cs typeface="Arial" panose="020B0604020202020204" pitchFamily="34" charset="0"/>
                          </a:rPr>
                        </m:ctrlPr>
                      </m:fPr>
                      <m:num>
                        <m:r>
                          <a:rPr lang="en-AU" sz="3600" i="1">
                            <a:effectLst/>
                            <a:latin typeface="Cambria Math" panose="02040503050406030204" pitchFamily="18" charset="0"/>
                            <a:ea typeface="Times New Roman" panose="02020603050405020304" pitchFamily="18" charset="0"/>
                            <a:cs typeface="Arial" panose="020B0604020202020204" pitchFamily="34" charset="0"/>
                          </a:rPr>
                          <m:t>3,000</m:t>
                        </m:r>
                      </m:num>
                      <m:den>
                        <m:r>
                          <a:rPr lang="en-AU" sz="3600" i="1">
                            <a:effectLst/>
                            <a:latin typeface="Cambria Math" panose="02040503050406030204" pitchFamily="18" charset="0"/>
                            <a:ea typeface="Times New Roman" panose="02020603050405020304" pitchFamily="18" charset="0"/>
                            <a:cs typeface="Arial" panose="020B0604020202020204" pitchFamily="34" charset="0"/>
                          </a:rPr>
                          <m:t>45</m:t>
                        </m:r>
                      </m:den>
                    </m:f>
                    <m:r>
                      <a:rPr lang="en-AU" sz="3600" i="1">
                        <a:effectLst/>
                        <a:latin typeface="Cambria Math" panose="02040503050406030204" pitchFamily="18" charset="0"/>
                        <a:ea typeface="Times New Roman" panose="02020603050405020304" pitchFamily="18" charset="0"/>
                        <a:cs typeface="Arial" panose="020B0604020202020204" pitchFamily="34" charset="0"/>
                      </a:rPr>
                      <m:t>= </m:t>
                    </m:r>
                    <m:f>
                      <m:fPr>
                        <m:ctrlPr>
                          <a:rPr lang="en-AU" sz="3600" i="1">
                            <a:effectLst/>
                            <a:latin typeface="Cambria Math" panose="02040503050406030204" pitchFamily="18" charset="0"/>
                            <a:ea typeface="Times New Roman" panose="02020603050405020304" pitchFamily="18" charset="0"/>
                            <a:cs typeface="Arial" panose="020B0604020202020204" pitchFamily="34" charset="0"/>
                          </a:rPr>
                        </m:ctrlPr>
                      </m:fPr>
                      <m:num>
                        <m:r>
                          <a:rPr lang="en-AU" sz="3600" i="1">
                            <a:effectLst/>
                            <a:latin typeface="Cambria Math" panose="02040503050406030204" pitchFamily="18" charset="0"/>
                            <a:ea typeface="Times New Roman" panose="02020603050405020304" pitchFamily="18" charset="0"/>
                            <a:cs typeface="Arial" panose="020B0604020202020204" pitchFamily="34" charset="0"/>
                          </a:rPr>
                          <m:t>200</m:t>
                        </m:r>
                      </m:num>
                      <m:den>
                        <m:r>
                          <a:rPr lang="en-AU" sz="3600" i="1">
                            <a:effectLst/>
                            <a:latin typeface="Cambria Math" panose="02040503050406030204" pitchFamily="18" charset="0"/>
                            <a:ea typeface="Times New Roman" panose="02020603050405020304" pitchFamily="18" charset="0"/>
                            <a:cs typeface="Arial" panose="020B0604020202020204" pitchFamily="34" charset="0"/>
                          </a:rPr>
                          <m:t>3</m:t>
                        </m:r>
                      </m:den>
                    </m:f>
                  </m:oMath>
                </a14:m>
                <a:endParaRPr lang="en-AU" sz="3600" dirty="0">
                  <a:latin typeface="Times New Roman" panose="02020603050405020304" pitchFamily="18" charset="0"/>
                  <a:ea typeface="Aptos" panose="020B0004020202020204" pitchFamily="34" charset="0"/>
                </a:endParaRPr>
              </a:p>
              <a:p>
                <a:pPr>
                  <a:lnSpc>
                    <a:spcPct val="150000"/>
                  </a:lnSpc>
                  <a:spcBef>
                    <a:spcPts val="900"/>
                  </a:spcBef>
                  <a:spcAft>
                    <a:spcPts val="900"/>
                  </a:spcAft>
                  <a:buNone/>
                </a:pPr>
                <a:r>
                  <a:rPr lang="en-AU" sz="3600" dirty="0">
                    <a:solidFill>
                      <a:srgbClr val="000000"/>
                    </a:solidFill>
                    <a:effectLst/>
                    <a:latin typeface="Times New Roman" panose="02020603050405020304" pitchFamily="18" charset="0"/>
                    <a:ea typeface="Aptos" panose="020B0004020202020204" pitchFamily="34" charset="0"/>
                    <a:cs typeface="Times New Roman" panose="02020603050405020304" pitchFamily="18" charset="0"/>
                  </a:rPr>
                  <a:t>	</a:t>
                </a:r>
                <a:r>
                  <a:rPr lang="en-US" sz="3600" dirty="0">
                    <a:solidFill>
                      <a:srgbClr val="000000"/>
                    </a:solidFill>
                    <a:effectLst/>
                    <a:latin typeface="Arial" panose="020B0604020202020204" pitchFamily="34" charset="0"/>
                    <a:ea typeface="Aptos" panose="020B0004020202020204" pitchFamily="34" charset="0"/>
                    <a:cs typeface="Times New Roman" panose="02020603050405020304" pitchFamily="18" charset="0"/>
                  </a:rPr>
                  <a:t>Scale factor is approx. 1:66.67</a:t>
                </a:r>
                <a:endParaRPr lang="en-AU" sz="3600" dirty="0">
                  <a:effectLst/>
                  <a:latin typeface="Aptos" panose="020B0004020202020204" pitchFamily="34" charset="0"/>
                  <a:ea typeface="Aptos" panose="020B0004020202020204" pitchFamily="34" charset="0"/>
                  <a:cs typeface="Times New Roman" panose="02020603050405020304" pitchFamily="18" charset="0"/>
                </a:endParaRPr>
              </a:p>
            </p:txBody>
          </p:sp>
        </mc:Choice>
        <mc:Fallback xmlns="">
          <p:sp>
            <p:nvSpPr>
              <p:cNvPr id="12" name="TextBox 11">
                <a:extLst>
                  <a:ext uri="{FF2B5EF4-FFF2-40B4-BE49-F238E27FC236}">
                    <a16:creationId xmlns:a16="http://schemas.microsoft.com/office/drawing/2014/main" id="{2927E444-560A-A96C-49C3-3B691F68C2E5}"/>
                  </a:ext>
                </a:extLst>
              </p:cNvPr>
              <p:cNvSpPr txBox="1">
                <a:spLocks noRot="1" noChangeAspect="1" noMove="1" noResize="1" noEditPoints="1" noAdjustHandles="1" noChangeArrowheads="1" noChangeShapeType="1" noTextEdit="1"/>
              </p:cNvSpPr>
              <p:nvPr/>
            </p:nvSpPr>
            <p:spPr>
              <a:xfrm>
                <a:off x="2244714" y="2949216"/>
                <a:ext cx="15658783" cy="4373185"/>
              </a:xfrm>
              <a:prstGeom prst="rect">
                <a:avLst/>
              </a:prstGeom>
              <a:blipFill>
                <a:blip r:embed="rId4"/>
                <a:stretch>
                  <a:fillRect l="-1135" b="-3768"/>
                </a:stretch>
              </a:blipFill>
            </p:spPr>
            <p:txBody>
              <a:bodyPr/>
              <a:lstStyle/>
              <a:p>
                <a:r>
                  <a:rPr lang="en-US">
                    <a:noFill/>
                  </a:rPr>
                  <a:t> </a:t>
                </a:r>
              </a:p>
            </p:txBody>
          </p:sp>
        </mc:Fallback>
      </mc:AlternateContent>
      <p:pic>
        <p:nvPicPr>
          <p:cNvPr id="15" name="Picture 14" descr="A cartoon of a ship&#10;&#10;AI-generated content may be incorrect.">
            <a:extLst>
              <a:ext uri="{FF2B5EF4-FFF2-40B4-BE49-F238E27FC236}">
                <a16:creationId xmlns:a16="http://schemas.microsoft.com/office/drawing/2014/main" id="{5BA4EBCE-2463-1BDE-4636-A0BD05743C2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216056" y="8413750"/>
            <a:ext cx="2071944" cy="1835150"/>
          </a:xfrm>
          <a:prstGeom prst="rect">
            <a:avLst/>
          </a:prstGeom>
        </p:spPr>
      </p:pic>
    </p:spTree>
    <p:extLst>
      <p:ext uri="{BB962C8B-B14F-4D97-AF65-F5344CB8AC3E}">
        <p14:creationId xmlns:p14="http://schemas.microsoft.com/office/powerpoint/2010/main" val="143500572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DD6E81-E85D-8C94-C668-30F03FE3979B}"/>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1F1A5437-0BCE-BD24-76B9-E82B813F0735}"/>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38E50902-1BF6-C6CA-47A4-70838C6B8BED}"/>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7DDE9000-72B5-EE44-2C3B-ED43807B3B21}"/>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D0AC6E01-6E00-9466-3A56-8A80FBDA7960}"/>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11248011-3884-BD6F-1140-FC3CE0797E5E}"/>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C947C9B1-4347-AAF8-E388-84B1DAFE9FBD}"/>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E8572474-3276-4D9F-E9FB-D79C6B9EE559}"/>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33</a:t>
            </a:r>
          </a:p>
        </p:txBody>
      </p:sp>
      <p:sp>
        <p:nvSpPr>
          <p:cNvPr id="17" name="Freeform 5">
            <a:extLst>
              <a:ext uri="{FF2B5EF4-FFF2-40B4-BE49-F238E27FC236}">
                <a16:creationId xmlns:a16="http://schemas.microsoft.com/office/drawing/2014/main" id="{86301422-4733-A063-22E3-F76AFE037596}"/>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FB3ADA13-DE20-779D-A268-28507647F4E2}"/>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SCALE FACTOR</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7" name="Picture 6" descr="A black and white circle with two people&#10;&#10;AI-generated content may be incorrect.">
            <a:extLst>
              <a:ext uri="{FF2B5EF4-FFF2-40B4-BE49-F238E27FC236}">
                <a16:creationId xmlns:a16="http://schemas.microsoft.com/office/drawing/2014/main" id="{C7A22C89-C973-0CD9-7F77-A5FB4342B590}"/>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1" name="TextBox 10">
            <a:extLst>
              <a:ext uri="{FF2B5EF4-FFF2-40B4-BE49-F238E27FC236}">
                <a16:creationId xmlns:a16="http://schemas.microsoft.com/office/drawing/2014/main" id="{2C26BC14-8910-143B-9F94-241CDD68878E}"/>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8" name="TextBox 17">
            <a:extLst>
              <a:ext uri="{FF2B5EF4-FFF2-40B4-BE49-F238E27FC236}">
                <a16:creationId xmlns:a16="http://schemas.microsoft.com/office/drawing/2014/main" id="{3C4B884A-E857-CDFD-6EE6-C08D861E5D77}"/>
              </a:ext>
            </a:extLst>
          </p:cNvPr>
          <p:cNvSpPr txBox="1"/>
          <p:nvPr/>
        </p:nvSpPr>
        <p:spPr>
          <a:xfrm>
            <a:off x="2438400" y="1955131"/>
            <a:ext cx="15401582" cy="4854855"/>
          </a:xfrm>
          <a:prstGeom prst="rect">
            <a:avLst/>
          </a:prstGeom>
          <a:noFill/>
        </p:spPr>
        <p:txBody>
          <a:bodyPr wrap="square">
            <a:spAutoFit/>
          </a:bodyPr>
          <a:lstStyle/>
          <a:p>
            <a:pPr lvl="0">
              <a:lnSpc>
                <a:spcPct val="150000"/>
              </a:lnSpc>
              <a:spcBef>
                <a:spcPts val="900"/>
              </a:spcBef>
              <a:spcAft>
                <a:spcPts val="900"/>
              </a:spcAft>
              <a:buSzPts val="1200"/>
            </a:pPr>
            <a:r>
              <a:rPr lang="en-US" sz="3600" b="1"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1.</a:t>
            </a:r>
            <a:r>
              <a:rPr lang="en-US" sz="3600" dirty="0">
                <a:effectLst/>
                <a:latin typeface="Arial" panose="020B0604020202020204" pitchFamily="34" charset="0"/>
                <a:ea typeface="Aptos" panose="020B0004020202020204" pitchFamily="34" charset="0"/>
                <a:cs typeface="Times New Roman" panose="02020603050405020304" pitchFamily="18" charset="0"/>
              </a:rPr>
              <a:t> A photo is </a:t>
            </a:r>
            <a:r>
              <a:rPr lang="en-US" sz="3600" dirty="0">
                <a:effectLst/>
                <a:latin typeface="Arial" panose="020B0604020202020204" pitchFamily="34" charset="0"/>
                <a:ea typeface="Times New Roman" panose="02020603050405020304" pitchFamily="18" charset="0"/>
                <a:cs typeface="Times New Roman" panose="02020603050405020304" pitchFamily="18" charset="0"/>
              </a:rPr>
              <a:t>12cm wide</a:t>
            </a:r>
            <a:r>
              <a:rPr lang="en-US" sz="3600" dirty="0">
                <a:effectLst/>
                <a:latin typeface="Arial" panose="020B0604020202020204" pitchFamily="34" charset="0"/>
                <a:ea typeface="Aptos" panose="020B0004020202020204" pitchFamily="34" charset="0"/>
                <a:cs typeface="Times New Roman" panose="02020603050405020304" pitchFamily="18" charset="0"/>
              </a:rPr>
              <a:t>, it is enlarged to </a:t>
            </a:r>
            <a:r>
              <a:rPr lang="en-US" sz="3600" dirty="0">
                <a:effectLst/>
                <a:latin typeface="Arial" panose="020B0604020202020204" pitchFamily="34" charset="0"/>
                <a:ea typeface="Times New Roman" panose="02020603050405020304" pitchFamily="18" charset="0"/>
                <a:cs typeface="Times New Roman" panose="02020603050405020304" pitchFamily="18" charset="0"/>
              </a:rPr>
              <a:t>30cm wide</a:t>
            </a:r>
            <a:r>
              <a:rPr lang="en-US" sz="3600" dirty="0">
                <a:effectLst/>
                <a:latin typeface="Arial" panose="020B0604020202020204" pitchFamily="34" charset="0"/>
                <a:ea typeface="Aptos" panose="020B0004020202020204" pitchFamily="34" charset="0"/>
                <a:cs typeface="Times New Roman" panose="02020603050405020304" pitchFamily="18" charset="0"/>
              </a:rPr>
              <a:t>. Find the scale factor.</a:t>
            </a:r>
            <a:endParaRPr lang="en-AU" sz="36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50000"/>
              </a:lnSpc>
              <a:spcBef>
                <a:spcPts val="900"/>
              </a:spcBef>
              <a:spcAft>
                <a:spcPts val="900"/>
              </a:spcAft>
              <a:buNone/>
            </a:pPr>
            <a:r>
              <a:rPr lang="en-US" sz="3600" dirty="0">
                <a:effectLst/>
                <a:latin typeface="Arial" panose="020B0604020202020204" pitchFamily="34" charset="0"/>
                <a:ea typeface="Aptos" panose="020B0004020202020204" pitchFamily="34" charset="0"/>
                <a:cs typeface="Times New Roman" panose="02020603050405020304" pitchFamily="18" charset="0"/>
              </a:rPr>
              <a:t> </a:t>
            </a:r>
            <a:endParaRPr lang="en-AU" sz="36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50000"/>
              </a:lnSpc>
              <a:spcBef>
                <a:spcPts val="900"/>
              </a:spcBef>
              <a:spcAft>
                <a:spcPts val="900"/>
              </a:spcAft>
              <a:buNone/>
            </a:pPr>
            <a:r>
              <a:rPr lang="en-US" sz="3600" dirty="0">
                <a:solidFill>
                  <a:srgbClr val="000000"/>
                </a:solidFill>
                <a:effectLst/>
                <a:latin typeface="Arial" panose="020B0604020202020204" pitchFamily="34" charset="0"/>
                <a:ea typeface="Aptos" panose="020B0004020202020204" pitchFamily="34" charset="0"/>
                <a:cs typeface="Times New Roman" panose="02020603050405020304" pitchFamily="18" charset="0"/>
              </a:rPr>
              <a:t> </a:t>
            </a:r>
            <a:endParaRPr lang="en-AU" sz="3600" dirty="0">
              <a:effectLst/>
              <a:latin typeface="Aptos" panose="020B0004020202020204" pitchFamily="34" charset="0"/>
              <a:ea typeface="Aptos" panose="020B0004020202020204" pitchFamily="34" charset="0"/>
              <a:cs typeface="Times New Roman" panose="02020603050405020304" pitchFamily="18" charset="0"/>
            </a:endParaRPr>
          </a:p>
          <a:p>
            <a:pPr lvl="0">
              <a:lnSpc>
                <a:spcPct val="150000"/>
              </a:lnSpc>
              <a:spcBef>
                <a:spcPts val="900"/>
              </a:spcBef>
              <a:spcAft>
                <a:spcPts val="900"/>
              </a:spcAft>
              <a:buSzPts val="1200"/>
            </a:pPr>
            <a:r>
              <a:rPr lang="en-US" sz="3600" b="1" dirty="0">
                <a:solidFill>
                  <a:srgbClr val="FF0000"/>
                </a:solidFill>
                <a:effectLst/>
                <a:latin typeface="Arial" panose="020B0604020202020204" pitchFamily="34" charset="0"/>
                <a:ea typeface="Aptos" panose="020B0004020202020204" pitchFamily="34" charset="0"/>
                <a:cs typeface="Times New Roman" panose="02020603050405020304" pitchFamily="18" charset="0"/>
              </a:rPr>
              <a:t>2. </a:t>
            </a:r>
            <a:r>
              <a:rPr lang="en-US" sz="3600" dirty="0">
                <a:effectLst/>
                <a:latin typeface="Arial" panose="020B0604020202020204" pitchFamily="34" charset="0"/>
                <a:ea typeface="Aptos" panose="020B0004020202020204" pitchFamily="34" charset="0"/>
                <a:cs typeface="Times New Roman" panose="02020603050405020304" pitchFamily="18" charset="0"/>
              </a:rPr>
              <a:t>A model house is 25cm tall. The real house is 5m tall. Find the scale factor.</a:t>
            </a:r>
            <a:endParaRPr lang="en-AU" sz="36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95414471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AE3179-CC6B-519B-27C4-7405F8DDDAFE}"/>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D5D0AF54-B5A2-9CF3-A202-2A371310B3A4}"/>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4178EC53-7381-00B6-9BF1-B03EBEB49E58}"/>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BFEA677B-7130-B8C4-CC5E-A045B14EFAF2}"/>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E91DBDA7-0ACD-379F-DB7D-9131E39FF25C}"/>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3F8225CC-2FFE-BF8F-7706-95D0123339EF}"/>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9451C899-7237-7284-A232-D26A9ABC8BAA}"/>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86C65F2A-76E0-09B6-A908-279709A4DB7E}"/>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34</a:t>
            </a:r>
          </a:p>
        </p:txBody>
      </p:sp>
      <p:sp>
        <p:nvSpPr>
          <p:cNvPr id="17" name="Freeform 5">
            <a:extLst>
              <a:ext uri="{FF2B5EF4-FFF2-40B4-BE49-F238E27FC236}">
                <a16:creationId xmlns:a16="http://schemas.microsoft.com/office/drawing/2014/main" id="{09FF855F-792C-E29C-FA0F-C9E7761C8D02}"/>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D7BA9CA6-A1C5-B624-550F-3DE4768935CF}"/>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SCALE FACTOR</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1" name="TextBox 10">
            <a:extLst>
              <a:ext uri="{FF2B5EF4-FFF2-40B4-BE49-F238E27FC236}">
                <a16:creationId xmlns:a16="http://schemas.microsoft.com/office/drawing/2014/main" id="{ACBEC0DE-6685-B02C-0BFF-BB1DB9071193}"/>
              </a:ext>
            </a:extLst>
          </p:cNvPr>
          <p:cNvSpPr txBox="1"/>
          <p:nvPr/>
        </p:nvSpPr>
        <p:spPr>
          <a:xfrm>
            <a:off x="2217976" y="876300"/>
            <a:ext cx="10659824" cy="584775"/>
          </a:xfrm>
          <a:prstGeom prst="rect">
            <a:avLst/>
          </a:prstGeom>
          <a:noFill/>
        </p:spPr>
        <p:txBody>
          <a:bodyPr wrap="square">
            <a:spAutoFit/>
          </a:bodyPr>
          <a:lstStyle/>
          <a:p>
            <a:pPr>
              <a:buNone/>
            </a:pPr>
            <a:r>
              <a:rPr lang="en-AU" sz="3200" kern="100" dirty="0">
                <a:solidFill>
                  <a:srgbClr val="FF0000"/>
                </a:solidFill>
                <a:latin typeface="Arial" panose="020B0604020202020204" pitchFamily="34" charset="0"/>
                <a:ea typeface="Aptos" panose="020B0004020202020204" pitchFamily="34" charset="0"/>
                <a:cs typeface="Times New Roman" panose="02020603050405020304" pitchFamily="18" charset="0"/>
              </a:rPr>
              <a:t>Scaling lengths, areas, and volumes</a:t>
            </a:r>
            <a:endParaRPr lang="en-AU" sz="32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9" name="Picture 8">
            <a:extLst>
              <a:ext uri="{FF2B5EF4-FFF2-40B4-BE49-F238E27FC236}">
                <a16:creationId xmlns:a16="http://schemas.microsoft.com/office/drawing/2014/main" id="{22128ECC-2D99-77B9-97D7-23A7AB72EB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29218" y="2822183"/>
            <a:ext cx="15347915" cy="5293117"/>
          </a:xfrm>
          <a:prstGeom prst="rect">
            <a:avLst/>
          </a:prstGeom>
        </p:spPr>
      </p:pic>
    </p:spTree>
    <p:extLst>
      <p:ext uri="{BB962C8B-B14F-4D97-AF65-F5344CB8AC3E}">
        <p14:creationId xmlns:p14="http://schemas.microsoft.com/office/powerpoint/2010/main" val="2397697044"/>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782E4C-469E-BE0A-7130-25109C6EEBA4}"/>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CF7FDF8A-AA43-C4BD-BE5F-AF4A62D12951}"/>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B1E01C7B-14D1-BBDB-3C7C-4D546DCF284D}"/>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B8DFF64E-2632-B280-5FE1-47E1CBABD646}"/>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0875A5B5-647C-0C99-2DE7-4E7F2E33D55E}"/>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FF047EE6-19DF-2F96-2CE0-C27C50F898D7}"/>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E1F5EB1D-830B-7B51-CF07-CBE9A8AD0F67}"/>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04DA0670-5E7C-5B58-4149-99C9034FE0C9}"/>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34</a:t>
            </a:r>
          </a:p>
        </p:txBody>
      </p:sp>
      <p:sp>
        <p:nvSpPr>
          <p:cNvPr id="17" name="Freeform 5">
            <a:extLst>
              <a:ext uri="{FF2B5EF4-FFF2-40B4-BE49-F238E27FC236}">
                <a16:creationId xmlns:a16="http://schemas.microsoft.com/office/drawing/2014/main" id="{2A14FED9-ABBA-6667-2975-3C3E0FA45B1F}"/>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AAE47AFF-00C9-F2E8-EECC-F71F55983C38}"/>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SCALE FACTOR</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7723AD7F-2BF7-91B7-8629-B85A61967EE4}"/>
              </a:ext>
            </a:extLst>
          </p:cNvPr>
          <p:cNvSpPr txBox="1"/>
          <p:nvPr/>
        </p:nvSpPr>
        <p:spPr>
          <a:xfrm>
            <a:off x="2217976" y="1638300"/>
            <a:ext cx="15392400" cy="1669368"/>
          </a:xfrm>
          <a:prstGeom prst="rect">
            <a:avLst/>
          </a:prstGeom>
          <a:noFill/>
        </p:spPr>
        <p:txBody>
          <a:bodyPr wrap="square">
            <a:spAutoFit/>
          </a:bodyPr>
          <a:lstStyle/>
          <a:p>
            <a:pPr>
              <a:lnSpc>
                <a:spcPct val="150000"/>
              </a:lnSpc>
              <a:buNone/>
            </a:pPr>
            <a:r>
              <a:rPr lang="en-AU" sz="3600" kern="100" dirty="0">
                <a:solidFill>
                  <a:srgbClr val="000000"/>
                </a:solidFill>
                <a:effectLst/>
                <a:latin typeface="Arial" panose="020B0604020202020204" pitchFamily="34" charset="0"/>
                <a:ea typeface="Aptos" panose="020B0004020202020204" pitchFamily="34" charset="0"/>
                <a:cs typeface="Times New Roman" panose="02020603050405020304" pitchFamily="18" charset="0"/>
              </a:rPr>
              <a:t>On a map, a rectangular park measures 3cm by 5cm. The map is drawn to a scale of 1:2000. What is the real area of the park?</a:t>
            </a:r>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2" name="TextBox 11">
            <a:extLst>
              <a:ext uri="{FF2B5EF4-FFF2-40B4-BE49-F238E27FC236}">
                <a16:creationId xmlns:a16="http://schemas.microsoft.com/office/drawing/2014/main" id="{3C04B6C1-7022-4E31-467B-BCA73A2B7EC9}"/>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3" name="Picture 12" descr="A black and white logo of a person reading a book&#10;&#10;AI-generated content may be incorrect.">
            <a:extLst>
              <a:ext uri="{FF2B5EF4-FFF2-40B4-BE49-F238E27FC236}">
                <a16:creationId xmlns:a16="http://schemas.microsoft.com/office/drawing/2014/main" id="{135FCF4A-AAF7-9E19-6816-E3B55E0DA4C8}"/>
              </a:ext>
            </a:extLst>
          </p:cNvPr>
          <p:cNvPicPr>
            <a:picLocks noChangeAspect="1"/>
          </p:cNvPicPr>
          <p:nvPr/>
        </p:nvPicPr>
        <p:blipFill>
          <a:blip r:embed="rId3"/>
          <a:stretch>
            <a:fillRect/>
          </a:stretch>
        </p:blipFill>
        <p:spPr>
          <a:xfrm>
            <a:off x="16535400" y="76517"/>
            <a:ext cx="1714183" cy="1714183"/>
          </a:xfrm>
          <a:prstGeom prst="rect">
            <a:avLst/>
          </a:prstGeom>
        </p:spPr>
      </p:pic>
      <p:pic>
        <p:nvPicPr>
          <p:cNvPr id="18" name="Picture 17" descr="A bench in a park&#10;&#10;AI-generated content may be incorrect.">
            <a:extLst>
              <a:ext uri="{FF2B5EF4-FFF2-40B4-BE49-F238E27FC236}">
                <a16:creationId xmlns:a16="http://schemas.microsoft.com/office/drawing/2014/main" id="{E37114E5-2DAE-0846-DEB7-8184984C7DB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278238" y="8436856"/>
            <a:ext cx="1971345" cy="1812044"/>
          </a:xfrm>
          <a:prstGeom prst="rect">
            <a:avLst/>
          </a:prstGeom>
        </p:spPr>
      </p:pic>
      <p:sp>
        <p:nvSpPr>
          <p:cNvPr id="20" name="TextBox 19">
            <a:extLst>
              <a:ext uri="{FF2B5EF4-FFF2-40B4-BE49-F238E27FC236}">
                <a16:creationId xmlns:a16="http://schemas.microsoft.com/office/drawing/2014/main" id="{8E0E84B3-2DFF-2475-5375-33C3208F8C34}"/>
              </a:ext>
            </a:extLst>
          </p:cNvPr>
          <p:cNvSpPr txBox="1"/>
          <p:nvPr/>
        </p:nvSpPr>
        <p:spPr>
          <a:xfrm>
            <a:off x="3548270" y="3317194"/>
            <a:ext cx="9253330" cy="6931706"/>
          </a:xfrm>
          <a:prstGeom prst="rect">
            <a:avLst/>
          </a:prstGeom>
          <a:noFill/>
        </p:spPr>
        <p:txBody>
          <a:bodyPr wrap="square">
            <a:spAutoFit/>
          </a:bodyPr>
          <a:lstStyle/>
          <a:p>
            <a:pPr>
              <a:lnSpc>
                <a:spcPct val="150000"/>
              </a:lnSpc>
              <a:buNone/>
            </a:pPr>
            <a:r>
              <a:rPr lang="en-AU" sz="3000" b="1" kern="100" dirty="0">
                <a:solidFill>
                  <a:srgbClr val="FF0000"/>
                </a:solidFill>
                <a:effectLst/>
                <a:latin typeface="Arial" panose="020B0604020202020204" pitchFamily="34" charset="0"/>
                <a:ea typeface="Aptos" panose="020B0004020202020204" pitchFamily="34" charset="0"/>
                <a:cs typeface="Arial" panose="020B0604020202020204" pitchFamily="34" charset="0"/>
              </a:rPr>
              <a:t>Option 1 – Scale the dimensions</a:t>
            </a:r>
            <a:endParaRPr lang="en-AU" sz="3000" kern="100" dirty="0">
              <a:solidFill>
                <a:srgbClr val="FF0000"/>
              </a:solidFill>
              <a:effectLst/>
              <a:latin typeface="Arial" panose="020B0604020202020204" pitchFamily="34" charset="0"/>
              <a:ea typeface="Aptos" panose="020B0004020202020204" pitchFamily="34" charset="0"/>
              <a:cs typeface="Arial" panose="020B0604020202020204" pitchFamily="34" charset="0"/>
            </a:endParaRPr>
          </a:p>
          <a:p>
            <a:pPr>
              <a:lnSpc>
                <a:spcPct val="150000"/>
              </a:lnSpc>
              <a:buNone/>
            </a:pPr>
            <a:r>
              <a:rPr lang="en-AU" sz="3000" kern="100" dirty="0">
                <a:solidFill>
                  <a:srgbClr val="000000"/>
                </a:solidFill>
                <a:effectLst/>
                <a:latin typeface="Arial" panose="020B0604020202020204" pitchFamily="34" charset="0"/>
                <a:ea typeface="Aptos" panose="020B0004020202020204" pitchFamily="34" charset="0"/>
                <a:cs typeface="Arial" panose="020B0604020202020204" pitchFamily="34" charset="0"/>
              </a:rPr>
              <a:t>Map dimensions = 3cm x 5cm</a:t>
            </a:r>
            <a:endParaRPr lang="en-AU" sz="3000" kern="100" dirty="0">
              <a:effectLst/>
              <a:latin typeface="Arial" panose="020B0604020202020204" pitchFamily="34" charset="0"/>
              <a:ea typeface="Aptos" panose="020B0004020202020204" pitchFamily="34" charset="0"/>
              <a:cs typeface="Arial" panose="020B0604020202020204" pitchFamily="34" charset="0"/>
            </a:endParaRPr>
          </a:p>
          <a:p>
            <a:pPr>
              <a:lnSpc>
                <a:spcPct val="150000"/>
              </a:lnSpc>
              <a:buNone/>
            </a:pPr>
            <a:r>
              <a:rPr lang="en-AU" sz="3000" i="1" kern="100" dirty="0">
                <a:solidFill>
                  <a:srgbClr val="7F7F7F"/>
                </a:solidFill>
                <a:effectLst/>
                <a:latin typeface="Arial" panose="020B0604020202020204" pitchFamily="34" charset="0"/>
                <a:ea typeface="Aptos" panose="020B0004020202020204" pitchFamily="34" charset="0"/>
                <a:cs typeface="Arial" panose="020B0604020202020204" pitchFamily="34" charset="0"/>
              </a:rPr>
              <a:t>Scale by multiplying by 2,000</a:t>
            </a:r>
            <a:endParaRPr lang="en-AU" sz="3000" kern="100" dirty="0">
              <a:effectLst/>
              <a:latin typeface="Arial" panose="020B0604020202020204" pitchFamily="34" charset="0"/>
              <a:ea typeface="Aptos" panose="020B0004020202020204" pitchFamily="34" charset="0"/>
              <a:cs typeface="Arial" panose="020B0604020202020204" pitchFamily="34" charset="0"/>
            </a:endParaRPr>
          </a:p>
          <a:p>
            <a:pPr>
              <a:lnSpc>
                <a:spcPct val="150000"/>
              </a:lnSpc>
              <a:buNone/>
            </a:pPr>
            <a:r>
              <a:rPr lang="en-AU" sz="3000" kern="100" dirty="0">
                <a:solidFill>
                  <a:srgbClr val="000000"/>
                </a:solidFill>
                <a:effectLst/>
                <a:latin typeface="Arial" panose="020B0604020202020204" pitchFamily="34" charset="0"/>
                <a:ea typeface="Aptos" panose="020B0004020202020204" pitchFamily="34" charset="0"/>
                <a:cs typeface="Arial" panose="020B0604020202020204" pitchFamily="34" charset="0"/>
              </a:rPr>
              <a:t>Dimensions = 6,000cm x 10,000cm</a:t>
            </a:r>
            <a:endParaRPr lang="en-AU" sz="3000" kern="100" dirty="0">
              <a:effectLst/>
              <a:latin typeface="Arial" panose="020B0604020202020204" pitchFamily="34" charset="0"/>
              <a:ea typeface="Aptos" panose="020B0004020202020204" pitchFamily="34" charset="0"/>
              <a:cs typeface="Arial" panose="020B0604020202020204" pitchFamily="34" charset="0"/>
            </a:endParaRPr>
          </a:p>
          <a:p>
            <a:pPr>
              <a:lnSpc>
                <a:spcPct val="150000"/>
              </a:lnSpc>
              <a:buNone/>
            </a:pPr>
            <a:r>
              <a:rPr lang="en-AU" sz="3000" i="1" kern="100" dirty="0">
                <a:solidFill>
                  <a:srgbClr val="7F7F7F"/>
                </a:solidFill>
                <a:effectLst/>
                <a:latin typeface="Arial" panose="020B0604020202020204" pitchFamily="34" charset="0"/>
                <a:ea typeface="Aptos" panose="020B0004020202020204" pitchFamily="34" charset="0"/>
                <a:cs typeface="Arial" panose="020B0604020202020204" pitchFamily="34" charset="0"/>
              </a:rPr>
              <a:t>Convert from cm to m</a:t>
            </a:r>
            <a:endParaRPr lang="en-AU" sz="3000" kern="100" dirty="0">
              <a:effectLst/>
              <a:latin typeface="Arial" panose="020B0604020202020204" pitchFamily="34" charset="0"/>
              <a:ea typeface="Aptos" panose="020B0004020202020204" pitchFamily="34" charset="0"/>
              <a:cs typeface="Arial" panose="020B0604020202020204" pitchFamily="34" charset="0"/>
            </a:endParaRPr>
          </a:p>
          <a:p>
            <a:pPr>
              <a:lnSpc>
                <a:spcPct val="150000"/>
              </a:lnSpc>
              <a:buNone/>
            </a:pPr>
            <a:r>
              <a:rPr lang="en-AU" sz="3000" kern="100" dirty="0">
                <a:solidFill>
                  <a:srgbClr val="000000"/>
                </a:solidFill>
                <a:effectLst/>
                <a:latin typeface="Arial" panose="020B0604020202020204" pitchFamily="34" charset="0"/>
                <a:ea typeface="Aptos" panose="020B0004020202020204" pitchFamily="34" charset="0"/>
                <a:cs typeface="Arial" panose="020B0604020202020204" pitchFamily="34" charset="0"/>
              </a:rPr>
              <a:t>Dimensions = 60m x 100m</a:t>
            </a:r>
            <a:endParaRPr lang="en-AU" sz="3000" kern="100" dirty="0">
              <a:effectLst/>
              <a:latin typeface="Arial" panose="020B0604020202020204" pitchFamily="34" charset="0"/>
              <a:ea typeface="Aptos" panose="020B0004020202020204" pitchFamily="34" charset="0"/>
              <a:cs typeface="Arial" panose="020B0604020202020204" pitchFamily="34" charset="0"/>
            </a:endParaRPr>
          </a:p>
          <a:p>
            <a:pPr>
              <a:lnSpc>
                <a:spcPct val="150000"/>
              </a:lnSpc>
              <a:buNone/>
            </a:pPr>
            <a:r>
              <a:rPr lang="en-AU" sz="3000" i="1" kern="100" dirty="0">
                <a:solidFill>
                  <a:srgbClr val="7F7F7F"/>
                </a:solidFill>
                <a:effectLst/>
                <a:latin typeface="Arial" panose="020B0604020202020204" pitchFamily="34" charset="0"/>
                <a:ea typeface="Aptos" panose="020B0004020202020204" pitchFamily="34" charset="0"/>
                <a:cs typeface="Arial" panose="020B0604020202020204" pitchFamily="34" charset="0"/>
              </a:rPr>
              <a:t>Find the area</a:t>
            </a:r>
            <a:endParaRPr lang="en-AU" sz="3000" kern="100" dirty="0">
              <a:effectLst/>
              <a:latin typeface="Arial" panose="020B0604020202020204" pitchFamily="34" charset="0"/>
              <a:ea typeface="Aptos" panose="020B0004020202020204" pitchFamily="34" charset="0"/>
              <a:cs typeface="Arial" panose="020B0604020202020204" pitchFamily="34" charset="0"/>
            </a:endParaRPr>
          </a:p>
          <a:p>
            <a:pPr>
              <a:lnSpc>
                <a:spcPct val="150000"/>
              </a:lnSpc>
              <a:buNone/>
            </a:pPr>
            <a:r>
              <a:rPr lang="en-AU" sz="3000" kern="100" dirty="0">
                <a:solidFill>
                  <a:srgbClr val="000000"/>
                </a:solidFill>
                <a:effectLst/>
                <a:latin typeface="Arial" panose="020B0604020202020204" pitchFamily="34" charset="0"/>
                <a:ea typeface="Aptos" panose="020B0004020202020204" pitchFamily="34" charset="0"/>
                <a:cs typeface="Arial" panose="020B0604020202020204" pitchFamily="34" charset="0"/>
              </a:rPr>
              <a:t>Area = L x W</a:t>
            </a:r>
            <a:endParaRPr lang="en-AU" sz="3000" kern="100" dirty="0">
              <a:effectLst/>
              <a:latin typeface="Arial" panose="020B0604020202020204" pitchFamily="34" charset="0"/>
              <a:ea typeface="Aptos" panose="020B0004020202020204" pitchFamily="34" charset="0"/>
              <a:cs typeface="Arial" panose="020B0604020202020204" pitchFamily="34" charset="0"/>
            </a:endParaRPr>
          </a:p>
          <a:p>
            <a:pPr>
              <a:lnSpc>
                <a:spcPct val="150000"/>
              </a:lnSpc>
              <a:buNone/>
            </a:pPr>
            <a:r>
              <a:rPr lang="en-AU" sz="3000" kern="100" dirty="0">
                <a:solidFill>
                  <a:srgbClr val="000000"/>
                </a:solidFill>
                <a:effectLst/>
                <a:latin typeface="Arial" panose="020B0604020202020204" pitchFamily="34" charset="0"/>
                <a:ea typeface="Aptos" panose="020B0004020202020204" pitchFamily="34" charset="0"/>
                <a:cs typeface="Arial" panose="020B0604020202020204" pitchFamily="34" charset="0"/>
              </a:rPr>
              <a:t>Area = 60m x 100m </a:t>
            </a:r>
            <a:endParaRPr lang="en-AU" sz="3000" kern="100" dirty="0">
              <a:effectLst/>
              <a:latin typeface="Arial" panose="020B0604020202020204" pitchFamily="34" charset="0"/>
              <a:ea typeface="Aptos" panose="020B0004020202020204" pitchFamily="34" charset="0"/>
              <a:cs typeface="Arial" panose="020B0604020202020204" pitchFamily="34" charset="0"/>
            </a:endParaRPr>
          </a:p>
          <a:p>
            <a:pPr>
              <a:lnSpc>
                <a:spcPct val="150000"/>
              </a:lnSpc>
              <a:buNone/>
            </a:pPr>
            <a:r>
              <a:rPr lang="en-AU" sz="3000" b="1" u="sng" dirty="0">
                <a:solidFill>
                  <a:srgbClr val="000000"/>
                </a:solidFill>
                <a:effectLst/>
                <a:latin typeface="Arial" panose="020B0604020202020204" pitchFamily="34" charset="0"/>
                <a:ea typeface="Aptos" panose="020B0004020202020204" pitchFamily="34" charset="0"/>
                <a:cs typeface="Arial" panose="020B0604020202020204" pitchFamily="34" charset="0"/>
              </a:rPr>
              <a:t>Area = 6,000m</a:t>
            </a:r>
            <a:r>
              <a:rPr lang="en-AU" sz="3000" b="1" u="sng" baseline="30000" dirty="0">
                <a:solidFill>
                  <a:srgbClr val="000000"/>
                </a:solidFill>
                <a:effectLst/>
                <a:latin typeface="Arial" panose="020B0604020202020204" pitchFamily="34" charset="0"/>
                <a:ea typeface="Aptos" panose="020B0004020202020204" pitchFamily="34" charset="0"/>
                <a:cs typeface="Arial" panose="020B0604020202020204" pitchFamily="34" charset="0"/>
              </a:rPr>
              <a:t>2</a:t>
            </a:r>
            <a:r>
              <a:rPr lang="en-AU" sz="3000" b="1" u="sng" dirty="0">
                <a:solidFill>
                  <a:srgbClr val="000000"/>
                </a:solidFill>
                <a:effectLst/>
                <a:latin typeface="Arial" panose="020B0604020202020204" pitchFamily="34" charset="0"/>
                <a:ea typeface="Aptos" panose="020B0004020202020204" pitchFamily="34" charset="0"/>
                <a:cs typeface="Arial" panose="020B0604020202020204" pitchFamily="34" charset="0"/>
              </a:rPr>
              <a:t> </a:t>
            </a:r>
            <a:endParaRPr lang="en-US" sz="3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9550395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1B1763-64FB-F768-BCF8-5E42AA1E0DF4}"/>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125C3780-7150-878F-F19A-64CB545ADFC9}"/>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DF3DBD73-957F-E16B-1EF2-050F0C481F84}"/>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1DB0F92E-A1CE-60B7-3305-12B63C22EDA2}"/>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03B1CC22-363C-5FEB-5F50-4FD056F2389D}"/>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6" name="Text Box 3">
            <a:extLst>
              <a:ext uri="{FF2B5EF4-FFF2-40B4-BE49-F238E27FC236}">
                <a16:creationId xmlns:a16="http://schemas.microsoft.com/office/drawing/2014/main" id="{6908EF89-E741-ADFC-0333-C44896114CCF}"/>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7881DE67-FFDA-8196-64F8-36B26FE272EE}"/>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DCBE9612-9F75-88E5-E906-B2DE1FC217BF}"/>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34</a:t>
            </a:r>
          </a:p>
        </p:txBody>
      </p:sp>
      <p:sp>
        <p:nvSpPr>
          <p:cNvPr id="17" name="Freeform 5">
            <a:extLst>
              <a:ext uri="{FF2B5EF4-FFF2-40B4-BE49-F238E27FC236}">
                <a16:creationId xmlns:a16="http://schemas.microsoft.com/office/drawing/2014/main" id="{477C32AB-DC94-532B-893C-5A72E868ED71}"/>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1EE330BD-6F88-557D-6226-7DD4A3CBC579}"/>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SCALE FACTOR</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2F095675-1518-170F-90E2-E12A7F727172}"/>
              </a:ext>
            </a:extLst>
          </p:cNvPr>
          <p:cNvSpPr txBox="1"/>
          <p:nvPr/>
        </p:nvSpPr>
        <p:spPr>
          <a:xfrm>
            <a:off x="2217976" y="1638300"/>
            <a:ext cx="15392400" cy="1669368"/>
          </a:xfrm>
          <a:prstGeom prst="rect">
            <a:avLst/>
          </a:prstGeom>
          <a:noFill/>
        </p:spPr>
        <p:txBody>
          <a:bodyPr wrap="square">
            <a:spAutoFit/>
          </a:bodyPr>
          <a:lstStyle/>
          <a:p>
            <a:pPr>
              <a:lnSpc>
                <a:spcPct val="150000"/>
              </a:lnSpc>
              <a:buNone/>
            </a:pPr>
            <a:r>
              <a:rPr lang="en-AU" sz="3600" kern="100" dirty="0">
                <a:solidFill>
                  <a:srgbClr val="000000"/>
                </a:solidFill>
                <a:effectLst/>
                <a:latin typeface="Arial" panose="020B0604020202020204" pitchFamily="34" charset="0"/>
                <a:ea typeface="Aptos" panose="020B0004020202020204" pitchFamily="34" charset="0"/>
                <a:cs typeface="Times New Roman" panose="02020603050405020304" pitchFamily="18" charset="0"/>
              </a:rPr>
              <a:t>On a map, a rectangular park measures 3cm by 5cm. The map is drawn to a scale of 1:2000. What is the real area of the park?</a:t>
            </a:r>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2" name="TextBox 11">
            <a:extLst>
              <a:ext uri="{FF2B5EF4-FFF2-40B4-BE49-F238E27FC236}">
                <a16:creationId xmlns:a16="http://schemas.microsoft.com/office/drawing/2014/main" id="{FB63A53F-0F06-F49B-CEFC-F18E11F70455}"/>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Worked example.</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3" name="Picture 12" descr="A black and white logo of a person reading a book&#10;&#10;AI-generated content may be incorrect.">
            <a:extLst>
              <a:ext uri="{FF2B5EF4-FFF2-40B4-BE49-F238E27FC236}">
                <a16:creationId xmlns:a16="http://schemas.microsoft.com/office/drawing/2014/main" id="{EF1A8462-6DD2-3930-149A-C592E1CD6E4B}"/>
              </a:ext>
            </a:extLst>
          </p:cNvPr>
          <p:cNvPicPr>
            <a:picLocks noChangeAspect="1"/>
          </p:cNvPicPr>
          <p:nvPr/>
        </p:nvPicPr>
        <p:blipFill>
          <a:blip r:embed="rId3"/>
          <a:stretch>
            <a:fillRect/>
          </a:stretch>
        </p:blipFill>
        <p:spPr>
          <a:xfrm>
            <a:off x="16535400" y="76517"/>
            <a:ext cx="1714183" cy="1714183"/>
          </a:xfrm>
          <a:prstGeom prst="rect">
            <a:avLst/>
          </a:prstGeom>
        </p:spPr>
      </p:pic>
      <p:pic>
        <p:nvPicPr>
          <p:cNvPr id="18" name="Picture 17" descr="A bench in a park&#10;&#10;AI-generated content may be incorrect.">
            <a:extLst>
              <a:ext uri="{FF2B5EF4-FFF2-40B4-BE49-F238E27FC236}">
                <a16:creationId xmlns:a16="http://schemas.microsoft.com/office/drawing/2014/main" id="{C3954DD1-BB60-7393-DA08-2E82144724F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278238" y="8436856"/>
            <a:ext cx="1971345" cy="1812044"/>
          </a:xfrm>
          <a:prstGeom prst="rect">
            <a:avLst/>
          </a:prstGeom>
        </p:spPr>
      </p:pic>
      <p:sp>
        <p:nvSpPr>
          <p:cNvPr id="9" name="TextBox 8">
            <a:extLst>
              <a:ext uri="{FF2B5EF4-FFF2-40B4-BE49-F238E27FC236}">
                <a16:creationId xmlns:a16="http://schemas.microsoft.com/office/drawing/2014/main" id="{59C3F587-0949-B66E-D2CC-82F4E3A2C8AD}"/>
              </a:ext>
            </a:extLst>
          </p:cNvPr>
          <p:cNvSpPr txBox="1"/>
          <p:nvPr/>
        </p:nvSpPr>
        <p:spPr>
          <a:xfrm>
            <a:off x="3505200" y="3238500"/>
            <a:ext cx="9253330" cy="6942734"/>
          </a:xfrm>
          <a:prstGeom prst="rect">
            <a:avLst/>
          </a:prstGeom>
          <a:noFill/>
        </p:spPr>
        <p:txBody>
          <a:bodyPr wrap="square">
            <a:spAutoFit/>
          </a:bodyPr>
          <a:lstStyle/>
          <a:p>
            <a:pPr>
              <a:lnSpc>
                <a:spcPct val="150000"/>
              </a:lnSpc>
              <a:buNone/>
            </a:pPr>
            <a:r>
              <a:rPr lang="en-AU" sz="3000" b="1" kern="100" dirty="0">
                <a:solidFill>
                  <a:srgbClr val="FF0000"/>
                </a:solidFill>
                <a:effectLst/>
                <a:latin typeface="Arial" panose="020B0604020202020204" pitchFamily="34" charset="0"/>
                <a:ea typeface="Aptos" panose="020B0004020202020204" pitchFamily="34" charset="0"/>
                <a:cs typeface="Arial" panose="020B0604020202020204" pitchFamily="34" charset="0"/>
              </a:rPr>
              <a:t>Option 2 – Scale the area</a:t>
            </a:r>
            <a:endParaRPr lang="en-AU" sz="3000" kern="100" dirty="0">
              <a:solidFill>
                <a:srgbClr val="FF0000"/>
              </a:solidFill>
              <a:effectLst/>
              <a:latin typeface="Arial" panose="020B0604020202020204" pitchFamily="34" charset="0"/>
              <a:ea typeface="Aptos" panose="020B0004020202020204" pitchFamily="34" charset="0"/>
              <a:cs typeface="Arial" panose="020B0604020202020204" pitchFamily="34" charset="0"/>
            </a:endParaRPr>
          </a:p>
          <a:p>
            <a:pPr>
              <a:lnSpc>
                <a:spcPct val="150000"/>
              </a:lnSpc>
              <a:buNone/>
            </a:pPr>
            <a:r>
              <a:rPr lang="en-AU" sz="3000" i="1" kern="100" dirty="0">
                <a:solidFill>
                  <a:srgbClr val="7F7F7F"/>
                </a:solidFill>
                <a:effectLst/>
                <a:latin typeface="Arial" panose="020B0604020202020204" pitchFamily="34" charset="0"/>
                <a:ea typeface="Aptos" panose="020B0004020202020204" pitchFamily="34" charset="0"/>
                <a:cs typeface="Arial" panose="020B0604020202020204" pitchFamily="34" charset="0"/>
              </a:rPr>
              <a:t>Find the area</a:t>
            </a:r>
            <a:endParaRPr lang="en-AU" sz="3000" kern="100" dirty="0">
              <a:effectLst/>
              <a:latin typeface="Arial" panose="020B0604020202020204" pitchFamily="34" charset="0"/>
              <a:ea typeface="Aptos" panose="020B0004020202020204" pitchFamily="34" charset="0"/>
              <a:cs typeface="Arial" panose="020B0604020202020204" pitchFamily="34" charset="0"/>
            </a:endParaRPr>
          </a:p>
          <a:p>
            <a:pPr>
              <a:lnSpc>
                <a:spcPct val="150000"/>
              </a:lnSpc>
              <a:buNone/>
            </a:pPr>
            <a:r>
              <a:rPr lang="en-AU" sz="3000" kern="100" dirty="0">
                <a:solidFill>
                  <a:srgbClr val="000000"/>
                </a:solidFill>
                <a:effectLst/>
                <a:latin typeface="Arial" panose="020B0604020202020204" pitchFamily="34" charset="0"/>
                <a:ea typeface="Aptos" panose="020B0004020202020204" pitchFamily="34" charset="0"/>
                <a:cs typeface="Arial" panose="020B0604020202020204" pitchFamily="34" charset="0"/>
              </a:rPr>
              <a:t>Area = L x W</a:t>
            </a:r>
            <a:endParaRPr lang="en-AU" sz="3000" kern="100" dirty="0">
              <a:effectLst/>
              <a:latin typeface="Arial" panose="020B0604020202020204" pitchFamily="34" charset="0"/>
              <a:ea typeface="Aptos" panose="020B0004020202020204" pitchFamily="34" charset="0"/>
              <a:cs typeface="Arial" panose="020B0604020202020204" pitchFamily="34" charset="0"/>
            </a:endParaRPr>
          </a:p>
          <a:p>
            <a:pPr>
              <a:lnSpc>
                <a:spcPct val="150000"/>
              </a:lnSpc>
              <a:buNone/>
            </a:pPr>
            <a:r>
              <a:rPr lang="en-AU" sz="3000" kern="100" dirty="0">
                <a:solidFill>
                  <a:srgbClr val="000000"/>
                </a:solidFill>
                <a:effectLst/>
                <a:latin typeface="Arial" panose="020B0604020202020204" pitchFamily="34" charset="0"/>
                <a:ea typeface="Aptos" panose="020B0004020202020204" pitchFamily="34" charset="0"/>
                <a:cs typeface="Arial" panose="020B0604020202020204" pitchFamily="34" charset="0"/>
              </a:rPr>
              <a:t>Area = 3cm x 5cm </a:t>
            </a:r>
            <a:endParaRPr lang="en-AU" sz="3000" kern="100" dirty="0">
              <a:effectLst/>
              <a:latin typeface="Arial" panose="020B0604020202020204" pitchFamily="34" charset="0"/>
              <a:ea typeface="Aptos" panose="020B0004020202020204" pitchFamily="34" charset="0"/>
              <a:cs typeface="Arial" panose="020B0604020202020204" pitchFamily="34" charset="0"/>
            </a:endParaRPr>
          </a:p>
          <a:p>
            <a:pPr>
              <a:lnSpc>
                <a:spcPct val="150000"/>
              </a:lnSpc>
              <a:buNone/>
            </a:pPr>
            <a:r>
              <a:rPr lang="en-AU" sz="3000" kern="100" dirty="0">
                <a:solidFill>
                  <a:srgbClr val="000000"/>
                </a:solidFill>
                <a:effectLst/>
                <a:latin typeface="Arial" panose="020B0604020202020204" pitchFamily="34" charset="0"/>
                <a:ea typeface="Aptos" panose="020B0004020202020204" pitchFamily="34" charset="0"/>
                <a:cs typeface="Arial" panose="020B0604020202020204" pitchFamily="34" charset="0"/>
              </a:rPr>
              <a:t>Area = 15cm</a:t>
            </a:r>
            <a:r>
              <a:rPr lang="en-AU" sz="3000" kern="100" baseline="30000" dirty="0">
                <a:solidFill>
                  <a:srgbClr val="000000"/>
                </a:solidFill>
                <a:effectLst/>
                <a:latin typeface="Arial" panose="020B0604020202020204" pitchFamily="34" charset="0"/>
                <a:ea typeface="Aptos" panose="020B0004020202020204" pitchFamily="34" charset="0"/>
                <a:cs typeface="Arial" panose="020B0604020202020204" pitchFamily="34" charset="0"/>
              </a:rPr>
              <a:t>2</a:t>
            </a:r>
            <a:endParaRPr lang="en-AU" sz="3000" kern="100" dirty="0">
              <a:effectLst/>
              <a:latin typeface="Arial" panose="020B0604020202020204" pitchFamily="34" charset="0"/>
              <a:ea typeface="Aptos" panose="020B0004020202020204" pitchFamily="34" charset="0"/>
              <a:cs typeface="Arial" panose="020B0604020202020204" pitchFamily="34" charset="0"/>
            </a:endParaRPr>
          </a:p>
          <a:p>
            <a:pPr>
              <a:lnSpc>
                <a:spcPct val="150000"/>
              </a:lnSpc>
              <a:buNone/>
            </a:pPr>
            <a:r>
              <a:rPr lang="en-AU" sz="3000" i="1" kern="100" dirty="0">
                <a:solidFill>
                  <a:srgbClr val="7F7F7F"/>
                </a:solidFill>
                <a:effectLst/>
                <a:latin typeface="Arial" panose="020B0604020202020204" pitchFamily="34" charset="0"/>
                <a:ea typeface="Aptos" panose="020B0004020202020204" pitchFamily="34" charset="0"/>
                <a:cs typeface="Arial" panose="020B0604020202020204" pitchFamily="34" charset="0"/>
              </a:rPr>
              <a:t>Scale by multiplying by 2,000</a:t>
            </a:r>
            <a:r>
              <a:rPr lang="en-AU" sz="3000" i="1" kern="100" baseline="30000" dirty="0">
                <a:solidFill>
                  <a:srgbClr val="7F7F7F"/>
                </a:solidFill>
                <a:effectLst/>
                <a:latin typeface="Arial" panose="020B0604020202020204" pitchFamily="34" charset="0"/>
                <a:ea typeface="Aptos" panose="020B0004020202020204" pitchFamily="34" charset="0"/>
                <a:cs typeface="Arial" panose="020B0604020202020204" pitchFamily="34" charset="0"/>
              </a:rPr>
              <a:t>2</a:t>
            </a:r>
            <a:endParaRPr lang="en-AU" sz="3000" kern="100" dirty="0">
              <a:effectLst/>
              <a:latin typeface="Arial" panose="020B0604020202020204" pitchFamily="34" charset="0"/>
              <a:ea typeface="Aptos" panose="020B0004020202020204" pitchFamily="34" charset="0"/>
              <a:cs typeface="Arial" panose="020B0604020202020204" pitchFamily="34" charset="0"/>
            </a:endParaRPr>
          </a:p>
          <a:p>
            <a:pPr>
              <a:lnSpc>
                <a:spcPct val="150000"/>
              </a:lnSpc>
              <a:buNone/>
            </a:pPr>
            <a:r>
              <a:rPr lang="en-AU" sz="3000" kern="100" dirty="0">
                <a:solidFill>
                  <a:srgbClr val="000000"/>
                </a:solidFill>
                <a:effectLst/>
                <a:latin typeface="Arial" panose="020B0604020202020204" pitchFamily="34" charset="0"/>
                <a:ea typeface="Aptos" panose="020B0004020202020204" pitchFamily="34" charset="0"/>
                <a:cs typeface="Arial" panose="020B0604020202020204" pitchFamily="34" charset="0"/>
              </a:rPr>
              <a:t>15 x 2,000</a:t>
            </a:r>
            <a:r>
              <a:rPr lang="en-AU" sz="3000" kern="100" baseline="30000" dirty="0">
                <a:solidFill>
                  <a:srgbClr val="000000"/>
                </a:solidFill>
                <a:effectLst/>
                <a:latin typeface="Arial" panose="020B0604020202020204" pitchFamily="34" charset="0"/>
                <a:ea typeface="Aptos" panose="020B0004020202020204" pitchFamily="34" charset="0"/>
                <a:cs typeface="Arial" panose="020B0604020202020204" pitchFamily="34" charset="0"/>
              </a:rPr>
              <a:t>2</a:t>
            </a:r>
            <a:r>
              <a:rPr lang="en-AU" sz="3000" kern="100" dirty="0">
                <a:solidFill>
                  <a:srgbClr val="000000"/>
                </a:solidFill>
                <a:effectLst/>
                <a:latin typeface="Arial" panose="020B0604020202020204" pitchFamily="34" charset="0"/>
                <a:ea typeface="Aptos" panose="020B0004020202020204" pitchFamily="34" charset="0"/>
                <a:cs typeface="Arial" panose="020B0604020202020204" pitchFamily="34" charset="0"/>
              </a:rPr>
              <a:t> = 60,000,000cm</a:t>
            </a:r>
            <a:r>
              <a:rPr lang="en-AU" sz="3000" kern="100" baseline="30000" dirty="0">
                <a:solidFill>
                  <a:srgbClr val="000000"/>
                </a:solidFill>
                <a:effectLst/>
                <a:latin typeface="Arial" panose="020B0604020202020204" pitchFamily="34" charset="0"/>
                <a:ea typeface="Aptos" panose="020B0004020202020204" pitchFamily="34" charset="0"/>
                <a:cs typeface="Arial" panose="020B0604020202020204" pitchFamily="34" charset="0"/>
              </a:rPr>
              <a:t>2</a:t>
            </a:r>
            <a:r>
              <a:rPr lang="en-AU" sz="3000" kern="100" dirty="0">
                <a:solidFill>
                  <a:srgbClr val="000000"/>
                </a:solidFill>
                <a:effectLst/>
                <a:latin typeface="Arial" panose="020B0604020202020204" pitchFamily="34" charset="0"/>
                <a:ea typeface="Aptos" panose="020B0004020202020204" pitchFamily="34" charset="0"/>
                <a:cs typeface="Arial" panose="020B0604020202020204" pitchFamily="34" charset="0"/>
              </a:rPr>
              <a:t>  </a:t>
            </a:r>
            <a:endParaRPr lang="en-AU" sz="3000" kern="100" dirty="0">
              <a:effectLst/>
              <a:latin typeface="Arial" panose="020B0604020202020204" pitchFamily="34" charset="0"/>
              <a:ea typeface="Aptos" panose="020B0004020202020204" pitchFamily="34" charset="0"/>
              <a:cs typeface="Arial" panose="020B0604020202020204" pitchFamily="34" charset="0"/>
            </a:endParaRPr>
          </a:p>
          <a:p>
            <a:pPr>
              <a:lnSpc>
                <a:spcPct val="150000"/>
              </a:lnSpc>
              <a:buNone/>
            </a:pPr>
            <a:r>
              <a:rPr lang="en-AU" sz="3000" i="1" kern="100" dirty="0">
                <a:solidFill>
                  <a:srgbClr val="7F7F7F"/>
                </a:solidFill>
                <a:effectLst/>
                <a:latin typeface="Arial" panose="020B0604020202020204" pitchFamily="34" charset="0"/>
                <a:ea typeface="Aptos" panose="020B0004020202020204" pitchFamily="34" charset="0"/>
                <a:cs typeface="Arial" panose="020B0604020202020204" pitchFamily="34" charset="0"/>
              </a:rPr>
              <a:t>Convert to m</a:t>
            </a:r>
            <a:r>
              <a:rPr lang="en-AU" sz="3000" i="1" kern="100" baseline="30000" dirty="0">
                <a:solidFill>
                  <a:srgbClr val="7F7F7F"/>
                </a:solidFill>
                <a:effectLst/>
                <a:latin typeface="Arial" panose="020B0604020202020204" pitchFamily="34" charset="0"/>
                <a:ea typeface="Aptos" panose="020B0004020202020204" pitchFamily="34" charset="0"/>
                <a:cs typeface="Arial" panose="020B0604020202020204" pitchFamily="34" charset="0"/>
              </a:rPr>
              <a:t>2 </a:t>
            </a:r>
            <a:r>
              <a:rPr lang="en-AU" sz="3000" i="1" kern="100" dirty="0">
                <a:solidFill>
                  <a:srgbClr val="7F7F7F"/>
                </a:solidFill>
                <a:effectLst/>
                <a:latin typeface="Arial" panose="020B0604020202020204" pitchFamily="34" charset="0"/>
                <a:ea typeface="Aptos" panose="020B0004020202020204" pitchFamily="34" charset="0"/>
                <a:cs typeface="Arial" panose="020B0604020202020204" pitchFamily="34" charset="0"/>
              </a:rPr>
              <a:t>(divide by 100</a:t>
            </a:r>
            <a:r>
              <a:rPr lang="en-AU" sz="3000" i="1" kern="100" baseline="30000" dirty="0">
                <a:solidFill>
                  <a:srgbClr val="7F7F7F"/>
                </a:solidFill>
                <a:effectLst/>
                <a:latin typeface="Arial" panose="020B0604020202020204" pitchFamily="34" charset="0"/>
                <a:ea typeface="Aptos" panose="020B0004020202020204" pitchFamily="34" charset="0"/>
                <a:cs typeface="Arial" panose="020B0604020202020204" pitchFamily="34" charset="0"/>
              </a:rPr>
              <a:t>2</a:t>
            </a:r>
            <a:r>
              <a:rPr lang="en-AU" sz="3000" i="1" kern="100" dirty="0">
                <a:solidFill>
                  <a:srgbClr val="7F7F7F"/>
                </a:solidFill>
                <a:effectLst/>
                <a:latin typeface="Arial" panose="020B0604020202020204" pitchFamily="34" charset="0"/>
                <a:ea typeface="Aptos" panose="020B0004020202020204" pitchFamily="34" charset="0"/>
                <a:cs typeface="Arial" panose="020B0604020202020204" pitchFamily="34" charset="0"/>
              </a:rPr>
              <a:t>)</a:t>
            </a:r>
            <a:endParaRPr lang="en-AU" sz="3000" kern="100" dirty="0">
              <a:effectLst/>
              <a:latin typeface="Arial" panose="020B0604020202020204" pitchFamily="34" charset="0"/>
              <a:ea typeface="Aptos" panose="020B0004020202020204" pitchFamily="34" charset="0"/>
              <a:cs typeface="Arial" panose="020B0604020202020204" pitchFamily="34" charset="0"/>
            </a:endParaRPr>
          </a:p>
          <a:p>
            <a:pPr>
              <a:lnSpc>
                <a:spcPct val="150000"/>
              </a:lnSpc>
              <a:buNone/>
            </a:pPr>
            <a:r>
              <a:rPr lang="en-AU" sz="3000" kern="100" dirty="0">
                <a:solidFill>
                  <a:srgbClr val="000000"/>
                </a:solidFill>
                <a:effectLst/>
                <a:latin typeface="Arial" panose="020B0604020202020204" pitchFamily="34" charset="0"/>
                <a:ea typeface="Aptos" panose="020B0004020202020204" pitchFamily="34" charset="0"/>
                <a:cs typeface="Arial" panose="020B0604020202020204" pitchFamily="34" charset="0"/>
              </a:rPr>
              <a:t>60,000,000cm</a:t>
            </a:r>
            <a:r>
              <a:rPr lang="en-AU" sz="3000" kern="100" baseline="30000" dirty="0">
                <a:solidFill>
                  <a:srgbClr val="000000"/>
                </a:solidFill>
                <a:effectLst/>
                <a:latin typeface="Arial" panose="020B0604020202020204" pitchFamily="34" charset="0"/>
                <a:ea typeface="Aptos" panose="020B0004020202020204" pitchFamily="34" charset="0"/>
                <a:cs typeface="Arial" panose="020B0604020202020204" pitchFamily="34" charset="0"/>
              </a:rPr>
              <a:t>2</a:t>
            </a:r>
            <a:r>
              <a:rPr lang="en-AU" sz="3000" kern="100" dirty="0">
                <a:solidFill>
                  <a:srgbClr val="000000"/>
                </a:solidFill>
                <a:effectLst/>
                <a:latin typeface="Arial" panose="020B0604020202020204" pitchFamily="34" charset="0"/>
                <a:ea typeface="Aptos" panose="020B0004020202020204" pitchFamily="34" charset="0"/>
                <a:cs typeface="Arial" panose="020B0604020202020204" pitchFamily="34" charset="0"/>
              </a:rPr>
              <a:t> </a:t>
            </a:r>
            <a:r>
              <a:rPr lang="en-AU" sz="3000" kern="100" dirty="0">
                <a:solidFill>
                  <a:srgbClr val="000000"/>
                </a:solidFill>
                <a:effectLst/>
                <a:latin typeface="Arial" panose="020B0604020202020204" pitchFamily="34" charset="0"/>
                <a:ea typeface="Aptos" panose="020B0004020202020204" pitchFamily="34" charset="0"/>
                <a:cs typeface="Arial" panose="020B0604020202020204" pitchFamily="34" charset="0"/>
                <a:sym typeface="Symbol" pitchFamily="2" charset="2"/>
              </a:rPr>
              <a:t></a:t>
            </a:r>
            <a:r>
              <a:rPr lang="en-AU" sz="3000" kern="100" dirty="0">
                <a:solidFill>
                  <a:srgbClr val="000000"/>
                </a:solidFill>
                <a:effectLst/>
                <a:latin typeface="Arial" panose="020B0604020202020204" pitchFamily="34" charset="0"/>
                <a:ea typeface="Aptos" panose="020B0004020202020204" pitchFamily="34" charset="0"/>
                <a:cs typeface="Arial" panose="020B0604020202020204" pitchFamily="34" charset="0"/>
              </a:rPr>
              <a:t> 100</a:t>
            </a:r>
            <a:r>
              <a:rPr lang="en-AU" sz="3000" kern="100" baseline="30000" dirty="0">
                <a:solidFill>
                  <a:srgbClr val="000000"/>
                </a:solidFill>
                <a:effectLst/>
                <a:latin typeface="Arial" panose="020B0604020202020204" pitchFamily="34" charset="0"/>
                <a:ea typeface="Aptos" panose="020B0004020202020204" pitchFamily="34" charset="0"/>
                <a:cs typeface="Arial" panose="020B0604020202020204" pitchFamily="34" charset="0"/>
              </a:rPr>
              <a:t>2</a:t>
            </a:r>
            <a:r>
              <a:rPr lang="en-AU" sz="3000" kern="100" dirty="0">
                <a:solidFill>
                  <a:srgbClr val="000000"/>
                </a:solidFill>
                <a:effectLst/>
                <a:latin typeface="Arial" panose="020B0604020202020204" pitchFamily="34" charset="0"/>
                <a:ea typeface="Aptos" panose="020B0004020202020204" pitchFamily="34" charset="0"/>
                <a:cs typeface="Arial" panose="020B0604020202020204" pitchFamily="34" charset="0"/>
              </a:rPr>
              <a:t> = 6,000m</a:t>
            </a:r>
            <a:r>
              <a:rPr lang="en-AU" sz="3000" kern="100" baseline="30000" dirty="0">
                <a:solidFill>
                  <a:srgbClr val="000000"/>
                </a:solidFill>
                <a:effectLst/>
                <a:latin typeface="Arial" panose="020B0604020202020204" pitchFamily="34" charset="0"/>
                <a:ea typeface="Aptos" panose="020B0004020202020204" pitchFamily="34" charset="0"/>
                <a:cs typeface="Arial" panose="020B0604020202020204" pitchFamily="34" charset="0"/>
              </a:rPr>
              <a:t>2</a:t>
            </a:r>
            <a:endParaRPr lang="en-AU" sz="3000" kern="100" dirty="0">
              <a:effectLst/>
              <a:latin typeface="Arial" panose="020B0604020202020204" pitchFamily="34" charset="0"/>
              <a:ea typeface="Aptos" panose="020B0004020202020204" pitchFamily="34" charset="0"/>
              <a:cs typeface="Arial" panose="020B0604020202020204" pitchFamily="34" charset="0"/>
            </a:endParaRPr>
          </a:p>
          <a:p>
            <a:pPr>
              <a:lnSpc>
                <a:spcPct val="150000"/>
              </a:lnSpc>
              <a:buNone/>
            </a:pPr>
            <a:r>
              <a:rPr lang="en-AU" sz="3000" b="1" u="sng" dirty="0">
                <a:solidFill>
                  <a:srgbClr val="000000"/>
                </a:solidFill>
                <a:effectLst/>
                <a:latin typeface="Arial" panose="020B0604020202020204" pitchFamily="34" charset="0"/>
                <a:ea typeface="Aptos" panose="020B0004020202020204" pitchFamily="34" charset="0"/>
                <a:cs typeface="Arial" panose="020B0604020202020204" pitchFamily="34" charset="0"/>
              </a:rPr>
              <a:t>Area = 6,000m</a:t>
            </a:r>
            <a:r>
              <a:rPr lang="en-AU" sz="3000" b="1" u="sng" baseline="30000" dirty="0">
                <a:solidFill>
                  <a:srgbClr val="000000"/>
                </a:solidFill>
                <a:effectLst/>
                <a:latin typeface="Arial" panose="020B0604020202020204" pitchFamily="34" charset="0"/>
                <a:ea typeface="Aptos" panose="020B0004020202020204" pitchFamily="34" charset="0"/>
                <a:cs typeface="Arial" panose="020B0604020202020204" pitchFamily="34" charset="0"/>
              </a:rPr>
              <a:t>2</a:t>
            </a:r>
            <a:r>
              <a:rPr lang="en-AU" sz="3000" b="1" u="sng" dirty="0">
                <a:solidFill>
                  <a:srgbClr val="000000"/>
                </a:solidFill>
                <a:effectLst/>
                <a:latin typeface="Arial" panose="020B0604020202020204" pitchFamily="34" charset="0"/>
                <a:ea typeface="Aptos" panose="020B0004020202020204" pitchFamily="34" charset="0"/>
                <a:cs typeface="Arial" panose="020B0604020202020204" pitchFamily="34" charset="0"/>
              </a:rPr>
              <a:t> </a:t>
            </a:r>
            <a:endParaRPr lang="en-US" sz="3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4241845"/>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0AD251-0FF5-EDA5-58F0-C7E3BFDDE724}"/>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EB6017A5-5711-4134-1616-23F3B52A7499}"/>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9F228A08-220E-5642-0B10-D20FBE277937}"/>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B0CD9403-2667-1838-ACCF-8D6094065B30}"/>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16" name="Text Box 3">
            <a:extLst>
              <a:ext uri="{FF2B5EF4-FFF2-40B4-BE49-F238E27FC236}">
                <a16:creationId xmlns:a16="http://schemas.microsoft.com/office/drawing/2014/main" id="{E1DDEC8A-E8B8-3C9A-6A99-6B79058509A6}"/>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7FFDB808-ED30-0980-3A8A-6A4AD01AA508}"/>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1AF3E517-6BC4-1A48-4B4F-A6E23BEDD7D4}"/>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34</a:t>
            </a:r>
          </a:p>
        </p:txBody>
      </p:sp>
      <p:sp>
        <p:nvSpPr>
          <p:cNvPr id="17" name="Freeform 5">
            <a:extLst>
              <a:ext uri="{FF2B5EF4-FFF2-40B4-BE49-F238E27FC236}">
                <a16:creationId xmlns:a16="http://schemas.microsoft.com/office/drawing/2014/main" id="{7C93DDF9-28BB-F820-2968-DED2FE1B887B}"/>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79654929-93AF-4898-182A-D2964B466941}"/>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SCALE FACTOR</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9BB5CD05-7013-2B6E-D036-2AC9D1811C28}"/>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1" name="Picture 10" descr="A black and white circle with two people&#10;&#10;AI-generated content may be incorrect.">
            <a:extLst>
              <a:ext uri="{FF2B5EF4-FFF2-40B4-BE49-F238E27FC236}">
                <a16:creationId xmlns:a16="http://schemas.microsoft.com/office/drawing/2014/main" id="{82531196-1764-4344-C1B0-EB489F1FE9A1}"/>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19" name="TextBox 18">
            <a:extLst>
              <a:ext uri="{FF2B5EF4-FFF2-40B4-BE49-F238E27FC236}">
                <a16:creationId xmlns:a16="http://schemas.microsoft.com/office/drawing/2014/main" id="{4EB074B8-27E2-D25D-1E56-8B368C74385E}"/>
              </a:ext>
            </a:extLst>
          </p:cNvPr>
          <p:cNvSpPr txBox="1"/>
          <p:nvPr/>
        </p:nvSpPr>
        <p:spPr>
          <a:xfrm>
            <a:off x="2286000" y="1866900"/>
            <a:ext cx="15240000" cy="1651606"/>
          </a:xfrm>
          <a:prstGeom prst="rect">
            <a:avLst/>
          </a:prstGeom>
          <a:noFill/>
        </p:spPr>
        <p:txBody>
          <a:bodyPr wrap="square">
            <a:spAutoFit/>
          </a:bodyPr>
          <a:lstStyle/>
          <a:p>
            <a:pPr>
              <a:lnSpc>
                <a:spcPct val="150000"/>
              </a:lnSpc>
              <a:spcBef>
                <a:spcPts val="900"/>
              </a:spcBef>
              <a:spcAft>
                <a:spcPts val="900"/>
              </a:spcAft>
              <a:buNone/>
            </a:pPr>
            <a:r>
              <a:rPr lang="en-US" sz="3600" dirty="0">
                <a:solidFill>
                  <a:srgbClr val="000000"/>
                </a:solidFill>
                <a:effectLst/>
                <a:latin typeface="Arial" panose="020B0604020202020204" pitchFamily="34" charset="0"/>
                <a:ea typeface="Aptos" panose="020B0004020202020204" pitchFamily="34" charset="0"/>
                <a:cs typeface="Arial" panose="020B0604020202020204" pitchFamily="34" charset="0"/>
              </a:rPr>
              <a:t>A small souvenir model of a statue is built at 1:20 scale. The surface area of the model is 200 cm². Estimate the surface area of the full-sized statue.</a:t>
            </a:r>
            <a:endParaRPr lang="en-AU" sz="3600" dirty="0">
              <a:effectLst/>
              <a:latin typeface="Arial" panose="020B0604020202020204" pitchFamily="34" charset="0"/>
              <a:ea typeface="Aptos" panose="020B0004020202020204" pitchFamily="34" charset="0"/>
              <a:cs typeface="Arial" panose="020B0604020202020204" pitchFamily="34" charset="0"/>
            </a:endParaRPr>
          </a:p>
        </p:txBody>
      </p:sp>
      <p:pic>
        <p:nvPicPr>
          <p:cNvPr id="21" name="Picture 20" descr="A statue of a person&#10;&#10;AI-generated content may be incorrect.">
            <a:extLst>
              <a:ext uri="{FF2B5EF4-FFF2-40B4-BE49-F238E27FC236}">
                <a16:creationId xmlns:a16="http://schemas.microsoft.com/office/drawing/2014/main" id="{20CC4F36-79D0-4E39-3A8F-27CB50FB17F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385417" y="7973896"/>
            <a:ext cx="902583" cy="2275004"/>
          </a:xfrm>
          <a:prstGeom prst="rect">
            <a:avLst/>
          </a:prstGeom>
        </p:spPr>
      </p:pic>
    </p:spTree>
    <p:extLst>
      <p:ext uri="{BB962C8B-B14F-4D97-AF65-F5344CB8AC3E}">
        <p14:creationId xmlns:p14="http://schemas.microsoft.com/office/powerpoint/2010/main" val="330474683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988EA9-4A7E-238A-93FE-13B004A3F1C4}"/>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EADAD711-979E-F12B-4A43-0E539376811D}"/>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B93B6465-0FFA-16A5-0BA6-E39872685026}"/>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FF1E1880-E9D7-C4DD-C2E9-3E8C6A66868A}"/>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16" name="Text Box 3">
            <a:extLst>
              <a:ext uri="{FF2B5EF4-FFF2-40B4-BE49-F238E27FC236}">
                <a16:creationId xmlns:a16="http://schemas.microsoft.com/office/drawing/2014/main" id="{28A4343B-1BAC-F212-81D4-C1E6D3086CF9}"/>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0" name="TextBox 6">
            <a:extLst>
              <a:ext uri="{FF2B5EF4-FFF2-40B4-BE49-F238E27FC236}">
                <a16:creationId xmlns:a16="http://schemas.microsoft.com/office/drawing/2014/main" id="{43741C33-8075-F91B-270A-3BFB5F4A26DE}"/>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A3F8A827-E3BC-36DC-EDAB-EB37D83488F0}"/>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35</a:t>
            </a:r>
          </a:p>
        </p:txBody>
      </p:sp>
      <p:sp>
        <p:nvSpPr>
          <p:cNvPr id="17" name="Freeform 5">
            <a:extLst>
              <a:ext uri="{FF2B5EF4-FFF2-40B4-BE49-F238E27FC236}">
                <a16:creationId xmlns:a16="http://schemas.microsoft.com/office/drawing/2014/main" id="{7B376731-1A74-4A10-D2B5-5748B266C483}"/>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2"/>
            <a:stretch>
              <a:fillRect/>
            </a:stretch>
          </a:blipFill>
        </p:spPr>
        <p:txBody>
          <a:bodyPr/>
          <a:lstStyle/>
          <a:p>
            <a:endParaRPr lang="en-US"/>
          </a:p>
        </p:txBody>
      </p:sp>
      <p:sp>
        <p:nvSpPr>
          <p:cNvPr id="6" name="TextBox 5">
            <a:extLst>
              <a:ext uri="{FF2B5EF4-FFF2-40B4-BE49-F238E27FC236}">
                <a16:creationId xmlns:a16="http://schemas.microsoft.com/office/drawing/2014/main" id="{603CEE31-55D8-C663-3598-AF2173B57FFA}"/>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SCALE FACTOR</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B5DDCD1B-59EA-A5B9-D6FB-6E0FAF701C9E}"/>
              </a:ext>
            </a:extLst>
          </p:cNvPr>
          <p:cNvSpPr txBox="1"/>
          <p:nvPr/>
        </p:nvSpPr>
        <p:spPr>
          <a:xfrm>
            <a:off x="2217976" y="876300"/>
            <a:ext cx="6950541" cy="769441"/>
          </a:xfrm>
          <a:prstGeom prst="rect">
            <a:avLst/>
          </a:prstGeom>
          <a:noFill/>
        </p:spPr>
        <p:txBody>
          <a:bodyPr wrap="square">
            <a:spAutoFit/>
          </a:bodyPr>
          <a:lstStyle/>
          <a:p>
            <a:pPr>
              <a:buNone/>
            </a:pPr>
            <a:r>
              <a:rPr lang="en-AU" sz="4400" b="1" kern="100" dirty="0">
                <a:solidFill>
                  <a:schemeClr val="tx2">
                    <a:lumMod val="75000"/>
                  </a:schemeClr>
                </a:solidFill>
                <a:effectLst/>
                <a:latin typeface="Arial" panose="020B0604020202020204" pitchFamily="34" charset="0"/>
                <a:ea typeface="Aptos" panose="020B0004020202020204" pitchFamily="34" charset="0"/>
                <a:cs typeface="Times New Roman" panose="02020603050405020304" pitchFamily="18" charset="0"/>
              </a:rPr>
              <a:t>With your teacher.</a:t>
            </a:r>
            <a:endParaRPr lang="en-AU" sz="44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1" name="Picture 10" descr="A black and white circle with two people&#10;&#10;AI-generated content may be incorrect.">
            <a:extLst>
              <a:ext uri="{FF2B5EF4-FFF2-40B4-BE49-F238E27FC236}">
                <a16:creationId xmlns:a16="http://schemas.microsoft.com/office/drawing/2014/main" id="{0511C1EB-116B-B8C6-21AB-51D16C17D21A}"/>
              </a:ext>
            </a:extLst>
          </p:cNvPr>
          <p:cNvPicPr>
            <a:picLocks noChangeAspect="1"/>
          </p:cNvPicPr>
          <p:nvPr/>
        </p:nvPicPr>
        <p:blipFill>
          <a:blip r:embed="rId3"/>
          <a:stretch>
            <a:fillRect/>
          </a:stretch>
        </p:blipFill>
        <p:spPr>
          <a:xfrm>
            <a:off x="16306800" y="88548"/>
            <a:ext cx="1866583" cy="1866583"/>
          </a:xfrm>
          <a:prstGeom prst="rect">
            <a:avLst/>
          </a:prstGeom>
        </p:spPr>
      </p:pic>
      <p:sp>
        <p:nvSpPr>
          <p:cNvPr id="8" name="TextBox 7">
            <a:extLst>
              <a:ext uri="{FF2B5EF4-FFF2-40B4-BE49-F238E27FC236}">
                <a16:creationId xmlns:a16="http://schemas.microsoft.com/office/drawing/2014/main" id="{92C0F941-24AF-2504-F216-BDB2FF49CA8C}"/>
              </a:ext>
            </a:extLst>
          </p:cNvPr>
          <p:cNvSpPr txBox="1"/>
          <p:nvPr/>
        </p:nvSpPr>
        <p:spPr>
          <a:xfrm>
            <a:off x="2294176" y="1638300"/>
            <a:ext cx="15765224" cy="2500364"/>
          </a:xfrm>
          <a:prstGeom prst="rect">
            <a:avLst/>
          </a:prstGeom>
          <a:noFill/>
        </p:spPr>
        <p:txBody>
          <a:bodyPr wrap="square">
            <a:spAutoFit/>
          </a:bodyPr>
          <a:lstStyle/>
          <a:p>
            <a:pPr>
              <a:lnSpc>
                <a:spcPct val="150000"/>
              </a:lnSpc>
              <a:buNone/>
            </a:pPr>
            <a:r>
              <a:rPr lang="en-AU" sz="3600" kern="100" dirty="0">
                <a:solidFill>
                  <a:srgbClr val="000000"/>
                </a:solidFill>
                <a:effectLst/>
                <a:latin typeface="Arial" panose="020B0604020202020204" pitchFamily="34" charset="0"/>
                <a:ea typeface="Aptos" panose="020B0004020202020204" pitchFamily="34" charset="0"/>
                <a:cs typeface="Times New Roman" panose="02020603050405020304" pitchFamily="18" charset="0"/>
              </a:rPr>
              <a:t>A manufacturer makes a prototype cylindrical water tank with a volume </a:t>
            </a:r>
          </a:p>
          <a:p>
            <a:pPr>
              <a:lnSpc>
                <a:spcPct val="150000"/>
              </a:lnSpc>
              <a:buNone/>
            </a:pPr>
            <a:r>
              <a:rPr lang="en-AU" sz="3600" kern="100" dirty="0">
                <a:solidFill>
                  <a:srgbClr val="000000"/>
                </a:solidFill>
                <a:effectLst/>
                <a:latin typeface="Arial" panose="020B0604020202020204" pitchFamily="34" charset="0"/>
                <a:ea typeface="Aptos" panose="020B0004020202020204" pitchFamily="34" charset="0"/>
                <a:cs typeface="Times New Roman" panose="02020603050405020304" pitchFamily="18" charset="0"/>
              </a:rPr>
              <a:t>of 50 litres. The full-size tank is built at 4 times the size in every dimension. </a:t>
            </a:r>
          </a:p>
          <a:p>
            <a:pPr>
              <a:lnSpc>
                <a:spcPct val="150000"/>
              </a:lnSpc>
              <a:buNone/>
            </a:pPr>
            <a:r>
              <a:rPr lang="en-AU" sz="3600" kern="100" dirty="0">
                <a:solidFill>
                  <a:srgbClr val="000000"/>
                </a:solidFill>
                <a:effectLst/>
                <a:latin typeface="Arial" panose="020B0604020202020204" pitchFamily="34" charset="0"/>
                <a:ea typeface="Aptos" panose="020B0004020202020204" pitchFamily="34" charset="0"/>
                <a:cs typeface="Times New Roman" panose="02020603050405020304" pitchFamily="18" charset="0"/>
              </a:rPr>
              <a:t>Find the volume of the full-size tank.</a:t>
            </a:r>
            <a:endParaRPr lang="en-AU" sz="36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2" name="Picture 11" descr="A water tank with ladder and drops&#10;&#10;AI-generated content may be incorrect.">
            <a:extLst>
              <a:ext uri="{FF2B5EF4-FFF2-40B4-BE49-F238E27FC236}">
                <a16:creationId xmlns:a16="http://schemas.microsoft.com/office/drawing/2014/main" id="{33565368-A0D8-5CA0-2EB1-1B13C4AE8C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840200" y="8610600"/>
            <a:ext cx="1369557" cy="1638300"/>
          </a:xfrm>
          <a:prstGeom prst="rect">
            <a:avLst/>
          </a:prstGeom>
        </p:spPr>
      </p:pic>
    </p:spTree>
    <p:extLst>
      <p:ext uri="{BB962C8B-B14F-4D97-AF65-F5344CB8AC3E}">
        <p14:creationId xmlns:p14="http://schemas.microsoft.com/office/powerpoint/2010/main" val="282371306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7A9779-F948-23B1-689A-0099C2EABAEE}"/>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F400AD89-41B0-D6EA-E76F-9817AB27161F}"/>
              </a:ext>
            </a:extLst>
          </p:cNvPr>
          <p:cNvGrpSpPr/>
          <p:nvPr/>
        </p:nvGrpSpPr>
        <p:grpSpPr>
          <a:xfrm>
            <a:off x="-6485" y="0"/>
            <a:ext cx="1971344" cy="10287000"/>
            <a:chOff x="0" y="0"/>
            <a:chExt cx="519202" cy="2709333"/>
          </a:xfrm>
        </p:grpSpPr>
        <p:sp>
          <p:nvSpPr>
            <p:cNvPr id="3" name="Freeform 3">
              <a:extLst>
                <a:ext uri="{FF2B5EF4-FFF2-40B4-BE49-F238E27FC236}">
                  <a16:creationId xmlns:a16="http://schemas.microsoft.com/office/drawing/2014/main" id="{3D81B322-6B73-A021-99F0-C313C3438B7A}"/>
                </a:ext>
              </a:extLst>
            </p:cNvPr>
            <p:cNvSpPr/>
            <p:nvPr/>
          </p:nvSpPr>
          <p:spPr>
            <a:xfrm>
              <a:off x="0" y="0"/>
              <a:ext cx="519202" cy="2709333"/>
            </a:xfrm>
            <a:custGeom>
              <a:avLst/>
              <a:gdLst/>
              <a:ahLst/>
              <a:cxnLst/>
              <a:rect l="l" t="t" r="r" b="b"/>
              <a:pathLst>
                <a:path w="519202" h="2709333">
                  <a:moveTo>
                    <a:pt x="0" y="0"/>
                  </a:moveTo>
                  <a:lnTo>
                    <a:pt x="519202" y="0"/>
                  </a:lnTo>
                  <a:lnTo>
                    <a:pt x="519202" y="2709333"/>
                  </a:lnTo>
                  <a:lnTo>
                    <a:pt x="0" y="2709333"/>
                  </a:lnTo>
                  <a:close/>
                </a:path>
              </a:pathLst>
            </a:custGeom>
            <a:solidFill>
              <a:srgbClr val="0A2B56"/>
            </a:solidFill>
          </p:spPr>
          <p:txBody>
            <a:bodyPr/>
            <a:lstStyle/>
            <a:p>
              <a:endParaRPr lang="en-US"/>
            </a:p>
          </p:txBody>
        </p:sp>
        <p:sp>
          <p:nvSpPr>
            <p:cNvPr id="4" name="TextBox 4">
              <a:extLst>
                <a:ext uri="{FF2B5EF4-FFF2-40B4-BE49-F238E27FC236}">
                  <a16:creationId xmlns:a16="http://schemas.microsoft.com/office/drawing/2014/main" id="{4D4ECABF-DC80-D670-6E7E-5CC49707BCC2}"/>
                </a:ext>
              </a:extLst>
            </p:cNvPr>
            <p:cNvSpPr txBox="1"/>
            <p:nvPr/>
          </p:nvSpPr>
          <p:spPr>
            <a:xfrm>
              <a:off x="0" y="-38100"/>
              <a:ext cx="519202" cy="2747433"/>
            </a:xfrm>
            <a:prstGeom prst="rect">
              <a:avLst/>
            </a:prstGeom>
          </p:spPr>
          <p:txBody>
            <a:bodyPr lIns="50800" tIns="50800" rIns="50800" bIns="50800" rtlCol="0" anchor="ctr"/>
            <a:lstStyle/>
            <a:p>
              <a:pPr algn="ctr">
                <a:lnSpc>
                  <a:spcPts val="2659"/>
                </a:lnSpc>
                <a:spcBef>
                  <a:spcPct val="0"/>
                </a:spcBef>
              </a:pPr>
              <a:endParaRPr/>
            </a:p>
          </p:txBody>
        </p:sp>
      </p:grpSp>
      <p:sp>
        <p:nvSpPr>
          <p:cNvPr id="8" name="Rectangle 2">
            <a:extLst>
              <a:ext uri="{FF2B5EF4-FFF2-40B4-BE49-F238E27FC236}">
                <a16:creationId xmlns:a16="http://schemas.microsoft.com/office/drawing/2014/main" id="{3593582C-0001-D749-43BF-0209C2ABB0A9}"/>
              </a:ext>
            </a:extLst>
          </p:cNvPr>
          <p:cNvSpPr>
            <a:spLocks noChangeArrowheads="1"/>
          </p:cNvSpPr>
          <p:nvPr/>
        </p:nvSpPr>
        <p:spPr bwMode="auto">
          <a:xfrm>
            <a:off x="3982512" y="6026542"/>
            <a:ext cx="164619" cy="375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3600"/>
          </a:p>
        </p:txBody>
      </p:sp>
      <p:sp>
        <p:nvSpPr>
          <p:cNvPr id="13" name="TextBox 12">
            <a:extLst>
              <a:ext uri="{FF2B5EF4-FFF2-40B4-BE49-F238E27FC236}">
                <a16:creationId xmlns:a16="http://schemas.microsoft.com/office/drawing/2014/main" id="{ADADC6E2-FA02-C8AD-86CC-39B37FA3B511}"/>
              </a:ext>
            </a:extLst>
          </p:cNvPr>
          <p:cNvSpPr txBox="1"/>
          <p:nvPr/>
        </p:nvSpPr>
        <p:spPr>
          <a:xfrm>
            <a:off x="2688759" y="3390900"/>
            <a:ext cx="6950541" cy="1252843"/>
          </a:xfrm>
          <a:prstGeom prst="rect">
            <a:avLst/>
          </a:prstGeom>
          <a:noFill/>
        </p:spPr>
        <p:txBody>
          <a:bodyPr wrap="square">
            <a:spAutoFit/>
          </a:bodyPr>
          <a:lstStyle/>
          <a:p>
            <a:pPr>
              <a:lnSpc>
                <a:spcPct val="150000"/>
              </a:lnSpc>
              <a:buNone/>
            </a:pPr>
            <a:r>
              <a:rPr lang="en-AU" sz="5600" b="1" kern="100" dirty="0">
                <a:solidFill>
                  <a:schemeClr val="tx2">
                    <a:lumMod val="75000"/>
                  </a:schemeClr>
                </a:solidFill>
                <a:latin typeface="Arial" panose="020B0604020202020204" pitchFamily="34" charset="0"/>
                <a:ea typeface="Aptos" panose="020B0004020202020204" pitchFamily="34" charset="0"/>
                <a:cs typeface="Times New Roman" panose="02020603050405020304" pitchFamily="18" charset="0"/>
              </a:rPr>
              <a:t>Try it yourself.</a:t>
            </a:r>
            <a:endParaRPr lang="en-AU" sz="5600" kern="100" dirty="0">
              <a:solidFill>
                <a:schemeClr val="tx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6" name="Text Box 3">
            <a:extLst>
              <a:ext uri="{FF2B5EF4-FFF2-40B4-BE49-F238E27FC236}">
                <a16:creationId xmlns:a16="http://schemas.microsoft.com/office/drawing/2014/main" id="{351B022E-2176-CFE1-4888-C6A09F57A486}"/>
              </a:ext>
            </a:extLst>
          </p:cNvPr>
          <p:cNvSpPr txBox="1">
            <a:spLocks noChangeArrowheads="1"/>
          </p:cNvSpPr>
          <p:nvPr/>
        </p:nvSpPr>
        <p:spPr bwMode="auto">
          <a:xfrm>
            <a:off x="6775450" y="9606849"/>
            <a:ext cx="1776413" cy="41116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1" name="TextBox 10">
            <a:extLst>
              <a:ext uri="{FF2B5EF4-FFF2-40B4-BE49-F238E27FC236}">
                <a16:creationId xmlns:a16="http://schemas.microsoft.com/office/drawing/2014/main" id="{5396A6FA-185A-0825-4DA0-A8FC0F0643FC}"/>
              </a:ext>
            </a:extLst>
          </p:cNvPr>
          <p:cNvSpPr txBox="1"/>
          <p:nvPr/>
        </p:nvSpPr>
        <p:spPr>
          <a:xfrm>
            <a:off x="2743200" y="4610100"/>
            <a:ext cx="13792200" cy="2019848"/>
          </a:xfrm>
          <a:prstGeom prst="rect">
            <a:avLst/>
          </a:prstGeom>
          <a:noFill/>
        </p:spPr>
        <p:txBody>
          <a:bodyPr wrap="square">
            <a:spAutoFit/>
          </a:bodyPr>
          <a:lstStyle/>
          <a:p>
            <a:pPr lvl="0">
              <a:lnSpc>
                <a:spcPct val="150000"/>
              </a:lnSpc>
            </a:pPr>
            <a:r>
              <a:rPr lang="en-AU" sz="4400" kern="100" dirty="0">
                <a:solidFill>
                  <a:srgbClr val="000000"/>
                </a:solidFill>
                <a:latin typeface="Arial" panose="020B0604020202020204" pitchFamily="34" charset="0"/>
                <a:ea typeface="Aptos" panose="020B0004020202020204" pitchFamily="34" charset="0"/>
                <a:cs typeface="Times New Roman" panose="02020603050405020304" pitchFamily="18" charset="0"/>
              </a:rPr>
              <a:t>Complete the ‘try it yourself’ questions on page 35 and 36 of your workbook.</a:t>
            </a:r>
            <a:endParaRPr lang="en-AU" sz="4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5" name="Picture 14" descr="A black and white circle with a person with their arms raised&#10;&#10;AI-generated content may be incorrect.">
            <a:extLst>
              <a:ext uri="{FF2B5EF4-FFF2-40B4-BE49-F238E27FC236}">
                <a16:creationId xmlns:a16="http://schemas.microsoft.com/office/drawing/2014/main" id="{4DA3AE46-AAA8-51A9-0473-4357D7CCE270}"/>
              </a:ext>
            </a:extLst>
          </p:cNvPr>
          <p:cNvPicPr>
            <a:picLocks noChangeAspect="1"/>
          </p:cNvPicPr>
          <p:nvPr/>
        </p:nvPicPr>
        <p:blipFill>
          <a:blip r:embed="rId2"/>
          <a:stretch>
            <a:fillRect/>
          </a:stretch>
        </p:blipFill>
        <p:spPr>
          <a:xfrm>
            <a:off x="16383000" y="122014"/>
            <a:ext cx="1821086" cy="1821086"/>
          </a:xfrm>
          <a:prstGeom prst="rect">
            <a:avLst/>
          </a:prstGeom>
        </p:spPr>
      </p:pic>
      <p:sp>
        <p:nvSpPr>
          <p:cNvPr id="10" name="TextBox 6">
            <a:extLst>
              <a:ext uri="{FF2B5EF4-FFF2-40B4-BE49-F238E27FC236}">
                <a16:creationId xmlns:a16="http://schemas.microsoft.com/office/drawing/2014/main" id="{7816B68C-BA80-F78F-7454-8BBC8AE37D18}"/>
              </a:ext>
            </a:extLst>
          </p:cNvPr>
          <p:cNvSpPr txBox="1"/>
          <p:nvPr/>
        </p:nvSpPr>
        <p:spPr>
          <a:xfrm>
            <a:off x="98362" y="131213"/>
            <a:ext cx="1806638" cy="745087"/>
          </a:xfrm>
          <a:prstGeom prst="rect">
            <a:avLst/>
          </a:prstGeom>
        </p:spPr>
        <p:txBody>
          <a:bodyPr lIns="0" tIns="0" rIns="0" bIns="0" rtlCol="0" anchor="t">
            <a:spAutoFit/>
          </a:bodyPr>
          <a:lstStyle/>
          <a:p>
            <a:pPr algn="ctr">
              <a:lnSpc>
                <a:spcPts val="2985"/>
              </a:lnSpc>
            </a:pPr>
            <a:r>
              <a:rPr lang="en-US" sz="2689" dirty="0">
                <a:solidFill>
                  <a:srgbClr val="FFFFFF"/>
                </a:solidFill>
                <a:latin typeface="Now"/>
                <a:ea typeface="Now"/>
                <a:cs typeface="Now"/>
                <a:sym typeface="Now"/>
              </a:rPr>
              <a:t>Workbook </a:t>
            </a:r>
          </a:p>
          <a:p>
            <a:pPr algn="ctr">
              <a:lnSpc>
                <a:spcPts val="2985"/>
              </a:lnSpc>
            </a:pPr>
            <a:r>
              <a:rPr lang="en-US" sz="2689" dirty="0">
                <a:solidFill>
                  <a:srgbClr val="FFFFFF"/>
                </a:solidFill>
                <a:latin typeface="Now"/>
                <a:ea typeface="Now"/>
                <a:cs typeface="Now"/>
                <a:sym typeface="Now"/>
              </a:rPr>
              <a:t>page</a:t>
            </a:r>
          </a:p>
        </p:txBody>
      </p:sp>
      <p:sp>
        <p:nvSpPr>
          <p:cNvPr id="14" name="TextBox 7">
            <a:extLst>
              <a:ext uri="{FF2B5EF4-FFF2-40B4-BE49-F238E27FC236}">
                <a16:creationId xmlns:a16="http://schemas.microsoft.com/office/drawing/2014/main" id="{BB4DDA3F-487D-5EA8-95D5-EFB4F642C2FB}"/>
              </a:ext>
            </a:extLst>
          </p:cNvPr>
          <p:cNvSpPr txBox="1"/>
          <p:nvPr/>
        </p:nvSpPr>
        <p:spPr>
          <a:xfrm>
            <a:off x="0" y="1028700"/>
            <a:ext cx="1905000" cy="830997"/>
          </a:xfrm>
          <a:prstGeom prst="rect">
            <a:avLst/>
          </a:prstGeom>
        </p:spPr>
        <p:txBody>
          <a:bodyPr wrap="square" lIns="0" tIns="0" rIns="0" bIns="0" rtlCol="0" anchor="t">
            <a:spAutoFit/>
          </a:bodyPr>
          <a:lstStyle/>
          <a:p>
            <a:pPr algn="ctr"/>
            <a:r>
              <a:rPr lang="en-US" sz="5400" dirty="0">
                <a:solidFill>
                  <a:srgbClr val="FFFFFF"/>
                </a:solidFill>
                <a:latin typeface="Calistoga"/>
                <a:ea typeface="Calistoga"/>
                <a:cs typeface="Calistoga"/>
                <a:sym typeface="Calistoga"/>
              </a:rPr>
              <a:t>35</a:t>
            </a:r>
          </a:p>
        </p:txBody>
      </p:sp>
      <p:sp>
        <p:nvSpPr>
          <p:cNvPr id="17" name="Freeform 5">
            <a:extLst>
              <a:ext uri="{FF2B5EF4-FFF2-40B4-BE49-F238E27FC236}">
                <a16:creationId xmlns:a16="http://schemas.microsoft.com/office/drawing/2014/main" id="{74F504D7-E1DD-CEDE-E190-CBB2B9BD4160}"/>
              </a:ext>
            </a:extLst>
          </p:cNvPr>
          <p:cNvSpPr/>
          <p:nvPr/>
        </p:nvSpPr>
        <p:spPr>
          <a:xfrm>
            <a:off x="-217727" y="8115300"/>
            <a:ext cx="2435703" cy="2435703"/>
          </a:xfrm>
          <a:custGeom>
            <a:avLst/>
            <a:gdLst/>
            <a:ahLst/>
            <a:cxnLst/>
            <a:rect l="l" t="t" r="r" b="b"/>
            <a:pathLst>
              <a:path w="2435703" h="2435703">
                <a:moveTo>
                  <a:pt x="0" y="0"/>
                </a:moveTo>
                <a:lnTo>
                  <a:pt x="2435704" y="0"/>
                </a:lnTo>
                <a:lnTo>
                  <a:pt x="2435704" y="2435704"/>
                </a:lnTo>
                <a:lnTo>
                  <a:pt x="0" y="2435704"/>
                </a:lnTo>
                <a:lnTo>
                  <a:pt x="0" y="0"/>
                </a:lnTo>
                <a:close/>
              </a:path>
            </a:pathLst>
          </a:custGeom>
          <a:blipFill>
            <a:blip r:embed="rId3"/>
            <a:stretch>
              <a:fillRect/>
            </a:stretch>
          </a:blipFill>
        </p:spPr>
        <p:txBody>
          <a:bodyPr/>
          <a:lstStyle/>
          <a:p>
            <a:endParaRPr lang="en-US"/>
          </a:p>
        </p:txBody>
      </p:sp>
      <p:sp>
        <p:nvSpPr>
          <p:cNvPr id="5" name="TextBox 4">
            <a:extLst>
              <a:ext uri="{FF2B5EF4-FFF2-40B4-BE49-F238E27FC236}">
                <a16:creationId xmlns:a16="http://schemas.microsoft.com/office/drawing/2014/main" id="{0A6DDC78-EAA8-85F0-4098-9D96A690E1D4}"/>
              </a:ext>
            </a:extLst>
          </p:cNvPr>
          <p:cNvSpPr txBox="1"/>
          <p:nvPr/>
        </p:nvSpPr>
        <p:spPr>
          <a:xfrm>
            <a:off x="2200618" y="90726"/>
            <a:ext cx="14791982" cy="861774"/>
          </a:xfrm>
          <a:prstGeom prst="rect">
            <a:avLst/>
          </a:prstGeom>
          <a:noFill/>
        </p:spPr>
        <p:txBody>
          <a:bodyPr wrap="square">
            <a:spAutoFit/>
          </a:bodyPr>
          <a:lstStyle/>
          <a:p>
            <a:pPr>
              <a:buNone/>
            </a:pPr>
            <a:r>
              <a:rPr lang="en-AU" sz="5000" b="1" kern="100" dirty="0">
                <a:latin typeface="Arial" panose="020B0604020202020204" pitchFamily="34" charset="0"/>
                <a:ea typeface="Aptos" panose="020B0004020202020204" pitchFamily="34" charset="0"/>
                <a:cs typeface="Times New Roman" panose="02020603050405020304" pitchFamily="18" charset="0"/>
              </a:rPr>
              <a:t>SCALE FACTOR</a:t>
            </a:r>
            <a:endParaRPr lang="en-AU" sz="50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79263584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11105</TotalTime>
  <Words>5649</Words>
  <Application>Microsoft Macintosh PowerPoint</Application>
  <PresentationFormat>Custom</PresentationFormat>
  <Paragraphs>1080</Paragraphs>
  <Slides>139</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139</vt:i4>
      </vt:variant>
    </vt:vector>
  </HeadingPairs>
  <TitlesOfParts>
    <vt:vector size="148" baseType="lpstr">
      <vt:lpstr>Arial</vt:lpstr>
      <vt:lpstr>Aptos Display</vt:lpstr>
      <vt:lpstr>Calistoga</vt:lpstr>
      <vt:lpstr>Aptos</vt:lpstr>
      <vt:lpstr>Cambria Math</vt:lpstr>
      <vt:lpstr>Calibri</vt:lpstr>
      <vt:lpstr>Now</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Workbook page</dc:title>
  <cp:lastModifiedBy>Jessica Bertram</cp:lastModifiedBy>
  <cp:revision>2</cp:revision>
  <dcterms:created xsi:type="dcterms:W3CDTF">2006-08-16T00:00:00Z</dcterms:created>
  <dcterms:modified xsi:type="dcterms:W3CDTF">2026-02-25T10:42:58Z</dcterms:modified>
  <dc:identifier>DAG45X4aSaM</dc:identifier>
</cp:coreProperties>
</file>