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303" r:id="rId4"/>
    <p:sldId id="304" r:id="rId5"/>
    <p:sldId id="305" r:id="rId6"/>
    <p:sldId id="306" r:id="rId7"/>
    <p:sldId id="307" r:id="rId8"/>
    <p:sldId id="308" r:id="rId9"/>
    <p:sldId id="275" r:id="rId10"/>
    <p:sldId id="309" r:id="rId11"/>
    <p:sldId id="310" r:id="rId12"/>
    <p:sldId id="311" r:id="rId13"/>
    <p:sldId id="312" r:id="rId14"/>
    <p:sldId id="313" r:id="rId15"/>
    <p:sldId id="314" r:id="rId16"/>
    <p:sldId id="315" r:id="rId17"/>
    <p:sldId id="316" r:id="rId18"/>
    <p:sldId id="317" r:id="rId19"/>
    <p:sldId id="318" r:id="rId20"/>
    <p:sldId id="319" r:id="rId21"/>
    <p:sldId id="320" r:id="rId22"/>
    <p:sldId id="321" r:id="rId23"/>
    <p:sldId id="322" r:id="rId24"/>
    <p:sldId id="324" r:id="rId25"/>
    <p:sldId id="323" r:id="rId26"/>
    <p:sldId id="325" r:id="rId27"/>
    <p:sldId id="326" r:id="rId28"/>
    <p:sldId id="327" r:id="rId29"/>
    <p:sldId id="328" r:id="rId30"/>
    <p:sldId id="329" r:id="rId31"/>
    <p:sldId id="330" r:id="rId32"/>
    <p:sldId id="331" r:id="rId33"/>
    <p:sldId id="332" r:id="rId34"/>
    <p:sldId id="333" r:id="rId35"/>
    <p:sldId id="334" r:id="rId36"/>
    <p:sldId id="335" r:id="rId37"/>
    <p:sldId id="336" r:id="rId38"/>
    <p:sldId id="337" r:id="rId39"/>
    <p:sldId id="338" r:id="rId40"/>
    <p:sldId id="339" r:id="rId41"/>
    <p:sldId id="340" r:id="rId42"/>
    <p:sldId id="341" r:id="rId43"/>
    <p:sldId id="342" r:id="rId44"/>
    <p:sldId id="343" r:id="rId45"/>
    <p:sldId id="344" r:id="rId46"/>
    <p:sldId id="345" r:id="rId47"/>
    <p:sldId id="346" r:id="rId48"/>
    <p:sldId id="347" r:id="rId49"/>
    <p:sldId id="348" r:id="rId50"/>
    <p:sldId id="349" r:id="rId51"/>
    <p:sldId id="350" r:id="rId52"/>
    <p:sldId id="351" r:id="rId53"/>
    <p:sldId id="352" r:id="rId54"/>
    <p:sldId id="353" r:id="rId55"/>
    <p:sldId id="354" r:id="rId56"/>
    <p:sldId id="355" r:id="rId57"/>
    <p:sldId id="356" r:id="rId58"/>
    <p:sldId id="357" r:id="rId59"/>
    <p:sldId id="358" r:id="rId60"/>
    <p:sldId id="359" r:id="rId61"/>
    <p:sldId id="360" r:id="rId62"/>
    <p:sldId id="361" r:id="rId63"/>
    <p:sldId id="362" r:id="rId64"/>
    <p:sldId id="363" r:id="rId65"/>
    <p:sldId id="364" r:id="rId66"/>
    <p:sldId id="365" r:id="rId67"/>
    <p:sldId id="366" r:id="rId68"/>
    <p:sldId id="367" r:id="rId69"/>
    <p:sldId id="368" r:id="rId70"/>
    <p:sldId id="369" r:id="rId71"/>
    <p:sldId id="370" r:id="rId72"/>
    <p:sldId id="371" r:id="rId73"/>
    <p:sldId id="372" r:id="rId74"/>
    <p:sldId id="373" r:id="rId75"/>
    <p:sldId id="374" r:id="rId76"/>
    <p:sldId id="375" r:id="rId77"/>
    <p:sldId id="376" r:id="rId78"/>
    <p:sldId id="377" r:id="rId79"/>
    <p:sldId id="378" r:id="rId80"/>
    <p:sldId id="379" r:id="rId81"/>
    <p:sldId id="380" r:id="rId82"/>
    <p:sldId id="381" r:id="rId83"/>
    <p:sldId id="382" r:id="rId84"/>
    <p:sldId id="383" r:id="rId85"/>
    <p:sldId id="384" r:id="rId86"/>
    <p:sldId id="385" r:id="rId87"/>
    <p:sldId id="386" r:id="rId88"/>
    <p:sldId id="387" r:id="rId89"/>
    <p:sldId id="388" r:id="rId90"/>
    <p:sldId id="389" r:id="rId91"/>
    <p:sldId id="390" r:id="rId92"/>
    <p:sldId id="391" r:id="rId93"/>
    <p:sldId id="392" r:id="rId94"/>
    <p:sldId id="393" r:id="rId95"/>
    <p:sldId id="394" r:id="rId96"/>
    <p:sldId id="395" r:id="rId97"/>
    <p:sldId id="396" r:id="rId98"/>
    <p:sldId id="397" r:id="rId99"/>
    <p:sldId id="398" r:id="rId100"/>
    <p:sldId id="399" r:id="rId101"/>
    <p:sldId id="400" r:id="rId102"/>
    <p:sldId id="401" r:id="rId103"/>
    <p:sldId id="402" r:id="rId104"/>
    <p:sldId id="403" r:id="rId105"/>
  </p:sldIdLst>
  <p:sldSz cx="18288000" cy="10287000"/>
  <p:notesSz cx="6858000" cy="9144000"/>
  <p:embeddedFontLst>
    <p:embeddedFont>
      <p:font typeface="Calistoga" pitchFamily="2" charset="77"/>
      <p:regular r:id="rId106"/>
    </p:embeddedFont>
    <p:embeddedFont>
      <p:font typeface="Cambria Math" panose="02040503050406030204" pitchFamily="18" charset="0"/>
      <p:regular r:id="rId107"/>
    </p:embeddedFont>
    <p:embeddedFont>
      <p:font typeface="Now" pitchFamily="2" charset="77"/>
      <p:regular r:id="rId10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46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F272EF-8FBC-3E4C-877A-3F51466CCCCC}" v="1" dt="2026-02-25T10:40:37.5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922" autoAdjust="0"/>
    <p:restoredTop sz="94549" autoAdjust="0"/>
  </p:normalViewPr>
  <p:slideViewPr>
    <p:cSldViewPr>
      <p:cViewPr varScale="1">
        <p:scale>
          <a:sx n="67" d="100"/>
          <a:sy n="67" d="100"/>
        </p:scale>
        <p:origin x="208" y="6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font" Target="fonts/font2.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microsoft.com/office/2016/11/relationships/changesInfo" Target="changesInfos/changesInfo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font" Target="fonts/font3.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1.fntdata"/><Relationship Id="rId114"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ertram" userId="ae65e3095411f4f6" providerId="LiveId" clId="{B5FB1D19-3686-5864-8406-9C86D14C8DC2}"/>
    <pc:docChg chg="undo redo custSel addSld delSld modSld sldOrd">
      <pc:chgData name="Jessica Bertram" userId="ae65e3095411f4f6" providerId="LiveId" clId="{B5FB1D19-3686-5864-8406-9C86D14C8DC2}" dt="2026-02-25T10:40:37.545" v="11622"/>
      <pc:docMkLst>
        <pc:docMk/>
      </pc:docMkLst>
      <pc:sldChg chg="add">
        <pc:chgData name="Jessica Bertram" userId="ae65e3095411f4f6" providerId="LiveId" clId="{B5FB1D19-3686-5864-8406-9C86D14C8DC2}" dt="2026-02-25T10:40:37.545" v="11622"/>
        <pc:sldMkLst>
          <pc:docMk/>
          <pc:sldMk cId="4139324328" sldId="344"/>
        </pc:sldMkLst>
      </pc:sldChg>
      <pc:sldChg chg="add">
        <pc:chgData name="Jessica Bertram" userId="ae65e3095411f4f6" providerId="LiveId" clId="{B5FB1D19-3686-5864-8406-9C86D14C8DC2}" dt="2026-02-25T10:40:37.545" v="11622"/>
        <pc:sldMkLst>
          <pc:docMk/>
          <pc:sldMk cId="2772938611" sldId="345"/>
        </pc:sldMkLst>
      </pc:sldChg>
      <pc:sldChg chg="add">
        <pc:chgData name="Jessica Bertram" userId="ae65e3095411f4f6" providerId="LiveId" clId="{B5FB1D19-3686-5864-8406-9C86D14C8DC2}" dt="2026-02-25T10:40:37.545" v="11622"/>
        <pc:sldMkLst>
          <pc:docMk/>
          <pc:sldMk cId="2050585152" sldId="346"/>
        </pc:sldMkLst>
      </pc:sldChg>
      <pc:sldChg chg="add">
        <pc:chgData name="Jessica Bertram" userId="ae65e3095411f4f6" providerId="LiveId" clId="{B5FB1D19-3686-5864-8406-9C86D14C8DC2}" dt="2026-02-25T10:40:37.545" v="11622"/>
        <pc:sldMkLst>
          <pc:docMk/>
          <pc:sldMk cId="4174579331" sldId="347"/>
        </pc:sldMkLst>
      </pc:sldChg>
      <pc:sldChg chg="add">
        <pc:chgData name="Jessica Bertram" userId="ae65e3095411f4f6" providerId="LiveId" clId="{B5FB1D19-3686-5864-8406-9C86D14C8DC2}" dt="2026-02-25T10:40:37.545" v="11622"/>
        <pc:sldMkLst>
          <pc:docMk/>
          <pc:sldMk cId="2196601969" sldId="348"/>
        </pc:sldMkLst>
      </pc:sldChg>
      <pc:sldChg chg="add">
        <pc:chgData name="Jessica Bertram" userId="ae65e3095411f4f6" providerId="LiveId" clId="{B5FB1D19-3686-5864-8406-9C86D14C8DC2}" dt="2026-02-25T10:40:37.545" v="11622"/>
        <pc:sldMkLst>
          <pc:docMk/>
          <pc:sldMk cId="658432282" sldId="349"/>
        </pc:sldMkLst>
      </pc:sldChg>
      <pc:sldChg chg="add">
        <pc:chgData name="Jessica Bertram" userId="ae65e3095411f4f6" providerId="LiveId" clId="{B5FB1D19-3686-5864-8406-9C86D14C8DC2}" dt="2026-02-25T10:40:37.545" v="11622"/>
        <pc:sldMkLst>
          <pc:docMk/>
          <pc:sldMk cId="1054549438" sldId="350"/>
        </pc:sldMkLst>
      </pc:sldChg>
      <pc:sldChg chg="add">
        <pc:chgData name="Jessica Bertram" userId="ae65e3095411f4f6" providerId="LiveId" clId="{B5FB1D19-3686-5864-8406-9C86D14C8DC2}" dt="2026-02-25T10:40:37.545" v="11622"/>
        <pc:sldMkLst>
          <pc:docMk/>
          <pc:sldMk cId="2487774673" sldId="351"/>
        </pc:sldMkLst>
      </pc:sldChg>
      <pc:sldChg chg="add">
        <pc:chgData name="Jessica Bertram" userId="ae65e3095411f4f6" providerId="LiveId" clId="{B5FB1D19-3686-5864-8406-9C86D14C8DC2}" dt="2026-02-25T10:40:37.545" v="11622"/>
        <pc:sldMkLst>
          <pc:docMk/>
          <pc:sldMk cId="2276081425" sldId="352"/>
        </pc:sldMkLst>
      </pc:sldChg>
      <pc:sldChg chg="add">
        <pc:chgData name="Jessica Bertram" userId="ae65e3095411f4f6" providerId="LiveId" clId="{B5FB1D19-3686-5864-8406-9C86D14C8DC2}" dt="2026-02-25T10:40:37.545" v="11622"/>
        <pc:sldMkLst>
          <pc:docMk/>
          <pc:sldMk cId="574385214" sldId="353"/>
        </pc:sldMkLst>
      </pc:sldChg>
      <pc:sldChg chg="add">
        <pc:chgData name="Jessica Bertram" userId="ae65e3095411f4f6" providerId="LiveId" clId="{B5FB1D19-3686-5864-8406-9C86D14C8DC2}" dt="2026-02-25T10:40:37.545" v="11622"/>
        <pc:sldMkLst>
          <pc:docMk/>
          <pc:sldMk cId="3661103080" sldId="354"/>
        </pc:sldMkLst>
      </pc:sldChg>
      <pc:sldChg chg="add">
        <pc:chgData name="Jessica Bertram" userId="ae65e3095411f4f6" providerId="LiveId" clId="{B5FB1D19-3686-5864-8406-9C86D14C8DC2}" dt="2026-02-25T10:40:37.545" v="11622"/>
        <pc:sldMkLst>
          <pc:docMk/>
          <pc:sldMk cId="4043484350" sldId="355"/>
        </pc:sldMkLst>
      </pc:sldChg>
      <pc:sldChg chg="add">
        <pc:chgData name="Jessica Bertram" userId="ae65e3095411f4f6" providerId="LiveId" clId="{B5FB1D19-3686-5864-8406-9C86D14C8DC2}" dt="2026-02-25T10:40:37.545" v="11622"/>
        <pc:sldMkLst>
          <pc:docMk/>
          <pc:sldMk cId="602868491" sldId="356"/>
        </pc:sldMkLst>
      </pc:sldChg>
      <pc:sldChg chg="add">
        <pc:chgData name="Jessica Bertram" userId="ae65e3095411f4f6" providerId="LiveId" clId="{B5FB1D19-3686-5864-8406-9C86D14C8DC2}" dt="2026-02-25T10:40:37.545" v="11622"/>
        <pc:sldMkLst>
          <pc:docMk/>
          <pc:sldMk cId="4291723201" sldId="357"/>
        </pc:sldMkLst>
      </pc:sldChg>
      <pc:sldChg chg="add">
        <pc:chgData name="Jessica Bertram" userId="ae65e3095411f4f6" providerId="LiveId" clId="{B5FB1D19-3686-5864-8406-9C86D14C8DC2}" dt="2026-02-25T10:40:37.545" v="11622"/>
        <pc:sldMkLst>
          <pc:docMk/>
          <pc:sldMk cId="3606695442" sldId="358"/>
        </pc:sldMkLst>
      </pc:sldChg>
      <pc:sldChg chg="add">
        <pc:chgData name="Jessica Bertram" userId="ae65e3095411f4f6" providerId="LiveId" clId="{B5FB1D19-3686-5864-8406-9C86D14C8DC2}" dt="2026-02-25T10:40:37.545" v="11622"/>
        <pc:sldMkLst>
          <pc:docMk/>
          <pc:sldMk cId="3418114721" sldId="359"/>
        </pc:sldMkLst>
      </pc:sldChg>
      <pc:sldChg chg="add">
        <pc:chgData name="Jessica Bertram" userId="ae65e3095411f4f6" providerId="LiveId" clId="{B5FB1D19-3686-5864-8406-9C86D14C8DC2}" dt="2026-02-25T10:40:37.545" v="11622"/>
        <pc:sldMkLst>
          <pc:docMk/>
          <pc:sldMk cId="4225773059" sldId="360"/>
        </pc:sldMkLst>
      </pc:sldChg>
      <pc:sldChg chg="add">
        <pc:chgData name="Jessica Bertram" userId="ae65e3095411f4f6" providerId="LiveId" clId="{B5FB1D19-3686-5864-8406-9C86D14C8DC2}" dt="2026-02-25T10:40:37.545" v="11622"/>
        <pc:sldMkLst>
          <pc:docMk/>
          <pc:sldMk cId="3728755702" sldId="361"/>
        </pc:sldMkLst>
      </pc:sldChg>
      <pc:sldChg chg="add">
        <pc:chgData name="Jessica Bertram" userId="ae65e3095411f4f6" providerId="LiveId" clId="{B5FB1D19-3686-5864-8406-9C86D14C8DC2}" dt="2026-02-25T10:40:37.545" v="11622"/>
        <pc:sldMkLst>
          <pc:docMk/>
          <pc:sldMk cId="3513980177" sldId="362"/>
        </pc:sldMkLst>
      </pc:sldChg>
      <pc:sldChg chg="add">
        <pc:chgData name="Jessica Bertram" userId="ae65e3095411f4f6" providerId="LiveId" clId="{B5FB1D19-3686-5864-8406-9C86D14C8DC2}" dt="2026-02-25T10:40:37.545" v="11622"/>
        <pc:sldMkLst>
          <pc:docMk/>
          <pc:sldMk cId="3322152304" sldId="363"/>
        </pc:sldMkLst>
      </pc:sldChg>
      <pc:sldChg chg="add">
        <pc:chgData name="Jessica Bertram" userId="ae65e3095411f4f6" providerId="LiveId" clId="{B5FB1D19-3686-5864-8406-9C86D14C8DC2}" dt="2026-02-25T10:40:37.545" v="11622"/>
        <pc:sldMkLst>
          <pc:docMk/>
          <pc:sldMk cId="2687494020" sldId="364"/>
        </pc:sldMkLst>
      </pc:sldChg>
      <pc:sldChg chg="add">
        <pc:chgData name="Jessica Bertram" userId="ae65e3095411f4f6" providerId="LiveId" clId="{B5FB1D19-3686-5864-8406-9C86D14C8DC2}" dt="2026-02-25T10:40:37.545" v="11622"/>
        <pc:sldMkLst>
          <pc:docMk/>
          <pc:sldMk cId="2737177283" sldId="365"/>
        </pc:sldMkLst>
      </pc:sldChg>
      <pc:sldChg chg="add">
        <pc:chgData name="Jessica Bertram" userId="ae65e3095411f4f6" providerId="LiveId" clId="{B5FB1D19-3686-5864-8406-9C86D14C8DC2}" dt="2026-02-25T10:40:37.545" v="11622"/>
        <pc:sldMkLst>
          <pc:docMk/>
          <pc:sldMk cId="3533815382" sldId="366"/>
        </pc:sldMkLst>
      </pc:sldChg>
      <pc:sldChg chg="add">
        <pc:chgData name="Jessica Bertram" userId="ae65e3095411f4f6" providerId="LiveId" clId="{B5FB1D19-3686-5864-8406-9C86D14C8DC2}" dt="2026-02-25T10:40:37.545" v="11622"/>
        <pc:sldMkLst>
          <pc:docMk/>
          <pc:sldMk cId="3002063080" sldId="367"/>
        </pc:sldMkLst>
      </pc:sldChg>
      <pc:sldChg chg="add">
        <pc:chgData name="Jessica Bertram" userId="ae65e3095411f4f6" providerId="LiveId" clId="{B5FB1D19-3686-5864-8406-9C86D14C8DC2}" dt="2026-02-25T10:40:37.545" v="11622"/>
        <pc:sldMkLst>
          <pc:docMk/>
          <pc:sldMk cId="1184571080" sldId="368"/>
        </pc:sldMkLst>
      </pc:sldChg>
      <pc:sldChg chg="add">
        <pc:chgData name="Jessica Bertram" userId="ae65e3095411f4f6" providerId="LiveId" clId="{B5FB1D19-3686-5864-8406-9C86D14C8DC2}" dt="2026-02-25T10:40:37.545" v="11622"/>
        <pc:sldMkLst>
          <pc:docMk/>
          <pc:sldMk cId="1115648191" sldId="369"/>
        </pc:sldMkLst>
      </pc:sldChg>
      <pc:sldChg chg="add">
        <pc:chgData name="Jessica Bertram" userId="ae65e3095411f4f6" providerId="LiveId" clId="{B5FB1D19-3686-5864-8406-9C86D14C8DC2}" dt="2026-02-25T10:40:37.545" v="11622"/>
        <pc:sldMkLst>
          <pc:docMk/>
          <pc:sldMk cId="448484582" sldId="370"/>
        </pc:sldMkLst>
      </pc:sldChg>
      <pc:sldChg chg="add">
        <pc:chgData name="Jessica Bertram" userId="ae65e3095411f4f6" providerId="LiveId" clId="{B5FB1D19-3686-5864-8406-9C86D14C8DC2}" dt="2026-02-25T10:40:37.545" v="11622"/>
        <pc:sldMkLst>
          <pc:docMk/>
          <pc:sldMk cId="3407223547" sldId="371"/>
        </pc:sldMkLst>
      </pc:sldChg>
      <pc:sldChg chg="add">
        <pc:chgData name="Jessica Bertram" userId="ae65e3095411f4f6" providerId="LiveId" clId="{B5FB1D19-3686-5864-8406-9C86D14C8DC2}" dt="2026-02-25T10:40:37.545" v="11622"/>
        <pc:sldMkLst>
          <pc:docMk/>
          <pc:sldMk cId="859444909" sldId="372"/>
        </pc:sldMkLst>
      </pc:sldChg>
      <pc:sldChg chg="add">
        <pc:chgData name="Jessica Bertram" userId="ae65e3095411f4f6" providerId="LiveId" clId="{B5FB1D19-3686-5864-8406-9C86D14C8DC2}" dt="2026-02-25T10:40:37.545" v="11622"/>
        <pc:sldMkLst>
          <pc:docMk/>
          <pc:sldMk cId="1376298783" sldId="373"/>
        </pc:sldMkLst>
      </pc:sldChg>
      <pc:sldChg chg="add">
        <pc:chgData name="Jessica Bertram" userId="ae65e3095411f4f6" providerId="LiveId" clId="{B5FB1D19-3686-5864-8406-9C86D14C8DC2}" dt="2026-02-25T10:40:37.545" v="11622"/>
        <pc:sldMkLst>
          <pc:docMk/>
          <pc:sldMk cId="2907200039" sldId="374"/>
        </pc:sldMkLst>
      </pc:sldChg>
      <pc:sldChg chg="add">
        <pc:chgData name="Jessica Bertram" userId="ae65e3095411f4f6" providerId="LiveId" clId="{B5FB1D19-3686-5864-8406-9C86D14C8DC2}" dt="2026-02-25T10:40:37.545" v="11622"/>
        <pc:sldMkLst>
          <pc:docMk/>
          <pc:sldMk cId="2529511502" sldId="375"/>
        </pc:sldMkLst>
      </pc:sldChg>
      <pc:sldChg chg="add">
        <pc:chgData name="Jessica Bertram" userId="ae65e3095411f4f6" providerId="LiveId" clId="{B5FB1D19-3686-5864-8406-9C86D14C8DC2}" dt="2026-02-25T10:40:37.545" v="11622"/>
        <pc:sldMkLst>
          <pc:docMk/>
          <pc:sldMk cId="3291270495" sldId="376"/>
        </pc:sldMkLst>
      </pc:sldChg>
      <pc:sldChg chg="add">
        <pc:chgData name="Jessica Bertram" userId="ae65e3095411f4f6" providerId="LiveId" clId="{B5FB1D19-3686-5864-8406-9C86D14C8DC2}" dt="2026-02-25T10:40:37.545" v="11622"/>
        <pc:sldMkLst>
          <pc:docMk/>
          <pc:sldMk cId="3748641481" sldId="377"/>
        </pc:sldMkLst>
      </pc:sldChg>
      <pc:sldChg chg="add">
        <pc:chgData name="Jessica Bertram" userId="ae65e3095411f4f6" providerId="LiveId" clId="{B5FB1D19-3686-5864-8406-9C86D14C8DC2}" dt="2026-02-25T10:40:37.545" v="11622"/>
        <pc:sldMkLst>
          <pc:docMk/>
          <pc:sldMk cId="3676027650" sldId="378"/>
        </pc:sldMkLst>
      </pc:sldChg>
      <pc:sldChg chg="add">
        <pc:chgData name="Jessica Bertram" userId="ae65e3095411f4f6" providerId="LiveId" clId="{B5FB1D19-3686-5864-8406-9C86D14C8DC2}" dt="2026-02-25T10:40:37.545" v="11622"/>
        <pc:sldMkLst>
          <pc:docMk/>
          <pc:sldMk cId="3089036542" sldId="379"/>
        </pc:sldMkLst>
      </pc:sldChg>
      <pc:sldChg chg="add">
        <pc:chgData name="Jessica Bertram" userId="ae65e3095411f4f6" providerId="LiveId" clId="{B5FB1D19-3686-5864-8406-9C86D14C8DC2}" dt="2026-02-25T10:40:37.545" v="11622"/>
        <pc:sldMkLst>
          <pc:docMk/>
          <pc:sldMk cId="4012267072" sldId="380"/>
        </pc:sldMkLst>
      </pc:sldChg>
      <pc:sldChg chg="add">
        <pc:chgData name="Jessica Bertram" userId="ae65e3095411f4f6" providerId="LiveId" clId="{B5FB1D19-3686-5864-8406-9C86D14C8DC2}" dt="2026-02-25T10:40:37.545" v="11622"/>
        <pc:sldMkLst>
          <pc:docMk/>
          <pc:sldMk cId="1156671527" sldId="381"/>
        </pc:sldMkLst>
      </pc:sldChg>
      <pc:sldChg chg="add">
        <pc:chgData name="Jessica Bertram" userId="ae65e3095411f4f6" providerId="LiveId" clId="{B5FB1D19-3686-5864-8406-9C86D14C8DC2}" dt="2026-02-25T10:40:37.545" v="11622"/>
        <pc:sldMkLst>
          <pc:docMk/>
          <pc:sldMk cId="3873674094" sldId="382"/>
        </pc:sldMkLst>
      </pc:sldChg>
      <pc:sldChg chg="add">
        <pc:chgData name="Jessica Bertram" userId="ae65e3095411f4f6" providerId="LiveId" clId="{B5FB1D19-3686-5864-8406-9C86D14C8DC2}" dt="2026-02-25T10:40:37.545" v="11622"/>
        <pc:sldMkLst>
          <pc:docMk/>
          <pc:sldMk cId="355552929" sldId="383"/>
        </pc:sldMkLst>
      </pc:sldChg>
      <pc:sldChg chg="add">
        <pc:chgData name="Jessica Bertram" userId="ae65e3095411f4f6" providerId="LiveId" clId="{B5FB1D19-3686-5864-8406-9C86D14C8DC2}" dt="2026-02-25T10:40:37.545" v="11622"/>
        <pc:sldMkLst>
          <pc:docMk/>
          <pc:sldMk cId="572728475" sldId="384"/>
        </pc:sldMkLst>
      </pc:sldChg>
      <pc:sldChg chg="add">
        <pc:chgData name="Jessica Bertram" userId="ae65e3095411f4f6" providerId="LiveId" clId="{B5FB1D19-3686-5864-8406-9C86D14C8DC2}" dt="2026-02-25T10:40:37.545" v="11622"/>
        <pc:sldMkLst>
          <pc:docMk/>
          <pc:sldMk cId="2080047280" sldId="385"/>
        </pc:sldMkLst>
      </pc:sldChg>
      <pc:sldChg chg="add">
        <pc:chgData name="Jessica Bertram" userId="ae65e3095411f4f6" providerId="LiveId" clId="{B5FB1D19-3686-5864-8406-9C86D14C8DC2}" dt="2026-02-25T10:40:37.545" v="11622"/>
        <pc:sldMkLst>
          <pc:docMk/>
          <pc:sldMk cId="471046359" sldId="386"/>
        </pc:sldMkLst>
      </pc:sldChg>
      <pc:sldChg chg="add">
        <pc:chgData name="Jessica Bertram" userId="ae65e3095411f4f6" providerId="LiveId" clId="{B5FB1D19-3686-5864-8406-9C86D14C8DC2}" dt="2026-02-25T10:40:37.545" v="11622"/>
        <pc:sldMkLst>
          <pc:docMk/>
          <pc:sldMk cId="2236633094" sldId="387"/>
        </pc:sldMkLst>
      </pc:sldChg>
      <pc:sldChg chg="add">
        <pc:chgData name="Jessica Bertram" userId="ae65e3095411f4f6" providerId="LiveId" clId="{B5FB1D19-3686-5864-8406-9C86D14C8DC2}" dt="2026-02-25T10:40:37.545" v="11622"/>
        <pc:sldMkLst>
          <pc:docMk/>
          <pc:sldMk cId="2896335175" sldId="388"/>
        </pc:sldMkLst>
      </pc:sldChg>
      <pc:sldChg chg="add">
        <pc:chgData name="Jessica Bertram" userId="ae65e3095411f4f6" providerId="LiveId" clId="{B5FB1D19-3686-5864-8406-9C86D14C8DC2}" dt="2026-02-25T10:40:37.545" v="11622"/>
        <pc:sldMkLst>
          <pc:docMk/>
          <pc:sldMk cId="2010902129" sldId="389"/>
        </pc:sldMkLst>
      </pc:sldChg>
      <pc:sldChg chg="add">
        <pc:chgData name="Jessica Bertram" userId="ae65e3095411f4f6" providerId="LiveId" clId="{B5FB1D19-3686-5864-8406-9C86D14C8DC2}" dt="2026-02-25T10:40:37.545" v="11622"/>
        <pc:sldMkLst>
          <pc:docMk/>
          <pc:sldMk cId="737203207" sldId="390"/>
        </pc:sldMkLst>
      </pc:sldChg>
      <pc:sldChg chg="add">
        <pc:chgData name="Jessica Bertram" userId="ae65e3095411f4f6" providerId="LiveId" clId="{B5FB1D19-3686-5864-8406-9C86D14C8DC2}" dt="2026-02-25T10:40:37.545" v="11622"/>
        <pc:sldMkLst>
          <pc:docMk/>
          <pc:sldMk cId="1941739628" sldId="391"/>
        </pc:sldMkLst>
      </pc:sldChg>
      <pc:sldChg chg="add">
        <pc:chgData name="Jessica Bertram" userId="ae65e3095411f4f6" providerId="LiveId" clId="{B5FB1D19-3686-5864-8406-9C86D14C8DC2}" dt="2026-02-25T10:40:37.545" v="11622"/>
        <pc:sldMkLst>
          <pc:docMk/>
          <pc:sldMk cId="3615117595" sldId="392"/>
        </pc:sldMkLst>
      </pc:sldChg>
      <pc:sldChg chg="add">
        <pc:chgData name="Jessica Bertram" userId="ae65e3095411f4f6" providerId="LiveId" clId="{B5FB1D19-3686-5864-8406-9C86D14C8DC2}" dt="2026-02-25T10:40:37.545" v="11622"/>
        <pc:sldMkLst>
          <pc:docMk/>
          <pc:sldMk cId="3065780503" sldId="393"/>
        </pc:sldMkLst>
      </pc:sldChg>
      <pc:sldChg chg="add">
        <pc:chgData name="Jessica Bertram" userId="ae65e3095411f4f6" providerId="LiveId" clId="{B5FB1D19-3686-5864-8406-9C86D14C8DC2}" dt="2026-02-25T10:40:37.545" v="11622"/>
        <pc:sldMkLst>
          <pc:docMk/>
          <pc:sldMk cId="2613695931" sldId="394"/>
        </pc:sldMkLst>
      </pc:sldChg>
      <pc:sldChg chg="add">
        <pc:chgData name="Jessica Bertram" userId="ae65e3095411f4f6" providerId="LiveId" clId="{B5FB1D19-3686-5864-8406-9C86D14C8DC2}" dt="2026-02-25T10:40:37.545" v="11622"/>
        <pc:sldMkLst>
          <pc:docMk/>
          <pc:sldMk cId="2782717227" sldId="395"/>
        </pc:sldMkLst>
      </pc:sldChg>
      <pc:sldChg chg="add">
        <pc:chgData name="Jessica Bertram" userId="ae65e3095411f4f6" providerId="LiveId" clId="{B5FB1D19-3686-5864-8406-9C86D14C8DC2}" dt="2026-02-25T10:40:37.545" v="11622"/>
        <pc:sldMkLst>
          <pc:docMk/>
          <pc:sldMk cId="1270810505" sldId="396"/>
        </pc:sldMkLst>
      </pc:sldChg>
      <pc:sldChg chg="add">
        <pc:chgData name="Jessica Bertram" userId="ae65e3095411f4f6" providerId="LiveId" clId="{B5FB1D19-3686-5864-8406-9C86D14C8DC2}" dt="2026-02-25T10:40:37.545" v="11622"/>
        <pc:sldMkLst>
          <pc:docMk/>
          <pc:sldMk cId="3994196783" sldId="397"/>
        </pc:sldMkLst>
      </pc:sldChg>
      <pc:sldChg chg="add">
        <pc:chgData name="Jessica Bertram" userId="ae65e3095411f4f6" providerId="LiveId" clId="{B5FB1D19-3686-5864-8406-9C86D14C8DC2}" dt="2026-02-25T10:40:37.545" v="11622"/>
        <pc:sldMkLst>
          <pc:docMk/>
          <pc:sldMk cId="3287623087" sldId="398"/>
        </pc:sldMkLst>
      </pc:sldChg>
      <pc:sldChg chg="add">
        <pc:chgData name="Jessica Bertram" userId="ae65e3095411f4f6" providerId="LiveId" clId="{B5FB1D19-3686-5864-8406-9C86D14C8DC2}" dt="2026-02-25T10:40:37.545" v="11622"/>
        <pc:sldMkLst>
          <pc:docMk/>
          <pc:sldMk cId="310154353" sldId="399"/>
        </pc:sldMkLst>
      </pc:sldChg>
      <pc:sldChg chg="add">
        <pc:chgData name="Jessica Bertram" userId="ae65e3095411f4f6" providerId="LiveId" clId="{B5FB1D19-3686-5864-8406-9C86D14C8DC2}" dt="2026-02-25T10:40:37.545" v="11622"/>
        <pc:sldMkLst>
          <pc:docMk/>
          <pc:sldMk cId="3338636409" sldId="400"/>
        </pc:sldMkLst>
      </pc:sldChg>
      <pc:sldChg chg="add">
        <pc:chgData name="Jessica Bertram" userId="ae65e3095411f4f6" providerId="LiveId" clId="{B5FB1D19-3686-5864-8406-9C86D14C8DC2}" dt="2026-02-25T10:40:37.545" v="11622"/>
        <pc:sldMkLst>
          <pc:docMk/>
          <pc:sldMk cId="1305896336" sldId="401"/>
        </pc:sldMkLst>
      </pc:sldChg>
      <pc:sldChg chg="add">
        <pc:chgData name="Jessica Bertram" userId="ae65e3095411f4f6" providerId="LiveId" clId="{B5FB1D19-3686-5864-8406-9C86D14C8DC2}" dt="2026-02-25T10:40:37.545" v="11622"/>
        <pc:sldMkLst>
          <pc:docMk/>
          <pc:sldMk cId="2765508744" sldId="402"/>
        </pc:sldMkLst>
      </pc:sldChg>
      <pc:sldChg chg="add">
        <pc:chgData name="Jessica Bertram" userId="ae65e3095411f4f6" providerId="LiveId" clId="{B5FB1D19-3686-5864-8406-9C86D14C8DC2}" dt="2026-02-25T10:40:37.545" v="11622"/>
        <pc:sldMkLst>
          <pc:docMk/>
          <pc:sldMk cId="3659629030" sldId="403"/>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2/25/26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2/25/26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2/25/26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2/25/26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bertrameducation.com/"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0.png"/><Relationship Id="rId4" Type="http://schemas.openxmlformats.org/officeDocument/2006/relationships/image" Target="../media/image79.png"/></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82.png"/></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0.png"/><Relationship Id="rId4" Type="http://schemas.openxmlformats.org/officeDocument/2006/relationships/image" Target="../media/image32.png"/></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41.png"/><Relationship Id="rId4" Type="http://schemas.openxmlformats.org/officeDocument/2006/relationships/image" Target="../media/image40.png"/></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2.png"/><Relationship Id="rId5" Type="http://schemas.microsoft.com/office/2007/relationships/hdphoto" Target="../media/hdphoto2.wdp"/><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3.png"/><Relationship Id="rId5" Type="http://schemas.microsoft.com/office/2007/relationships/hdphoto" Target="../media/hdphoto2.wdp"/><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7.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320.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64.png"/></Relationships>
</file>

<file path=ppt/slides/_rels/slide8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64.png"/></Relationships>
</file>

<file path=ppt/slides/_rels/slide8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64.png"/></Relationships>
</file>

<file path=ppt/slides/_rels/slide8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6.png"/><Relationship Id="rId5" Type="http://schemas.microsoft.com/office/2007/relationships/hdphoto" Target="../media/hdphoto3.wdp"/><Relationship Id="rId4" Type="http://schemas.openxmlformats.org/officeDocument/2006/relationships/image" Target="../media/image65.png"/></Relationships>
</file>

<file path=ppt/slides/_rels/slide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6.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2.png"/><Relationship Id="rId4" Type="http://schemas.openxmlformats.org/officeDocument/2006/relationships/image" Target="../media/image71.png"/></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75.svg"/></Relationships>
</file>

<file path=ppt/slides/_rels/slide9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486" y="-144661"/>
            <a:ext cx="18294486" cy="10431661"/>
            <a:chOff x="0" y="-38100"/>
            <a:chExt cx="519202" cy="2747433"/>
          </a:xfrm>
        </p:grpSpPr>
        <p:sp>
          <p:nvSpPr>
            <p:cNvPr id="3" name="Freeform 3"/>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5344873" y="-1333500"/>
            <a:ext cx="7304327" cy="7162800"/>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6"/>
          <p:cNvSpPr txBox="1"/>
          <p:nvPr/>
        </p:nvSpPr>
        <p:spPr>
          <a:xfrm>
            <a:off x="838200" y="5372100"/>
            <a:ext cx="16535400" cy="424796"/>
          </a:xfrm>
          <a:prstGeom prst="rect">
            <a:avLst/>
          </a:prstGeom>
        </p:spPr>
        <p:txBody>
          <a:bodyPr wrap="square" lIns="0" tIns="0" rIns="0" bIns="0" rtlCol="0" anchor="t">
            <a:spAutoFit/>
          </a:bodyPr>
          <a:lstStyle/>
          <a:p>
            <a:pPr algn="ctr">
              <a:lnSpc>
                <a:spcPts val="2985"/>
              </a:lnSpc>
            </a:pPr>
            <a:r>
              <a:rPr lang="en-US" sz="3600" dirty="0">
                <a:solidFill>
                  <a:srgbClr val="FFFFFF"/>
                </a:solidFill>
                <a:latin typeface="Now"/>
                <a:ea typeface="Now"/>
                <a:cs typeface="Now"/>
                <a:sym typeface="Now"/>
              </a:rPr>
              <a:t>This PowerPoint has been designed for use with the workbook:</a:t>
            </a:r>
          </a:p>
        </p:txBody>
      </p:sp>
      <p:sp>
        <p:nvSpPr>
          <p:cNvPr id="8" name="Rectangle 7">
            <a:extLst>
              <a:ext uri="{FF2B5EF4-FFF2-40B4-BE49-F238E27FC236}">
                <a16:creationId xmlns:a16="http://schemas.microsoft.com/office/drawing/2014/main" id="{211A1ED6-B272-A46C-E08E-0214D23804E8}"/>
              </a:ext>
            </a:extLst>
          </p:cNvPr>
          <p:cNvSpPr/>
          <p:nvPr/>
        </p:nvSpPr>
        <p:spPr>
          <a:xfrm>
            <a:off x="381000" y="342900"/>
            <a:ext cx="17373600" cy="9496644"/>
          </a:xfrm>
          <a:prstGeom prst="rect">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0FA818A-C2A8-5A90-0738-50743ED1561B}"/>
              </a:ext>
            </a:extLst>
          </p:cNvPr>
          <p:cNvSpPr txBox="1"/>
          <p:nvPr/>
        </p:nvSpPr>
        <p:spPr>
          <a:xfrm>
            <a:off x="457199" y="6057900"/>
            <a:ext cx="17221200" cy="1862048"/>
          </a:xfrm>
          <a:prstGeom prst="rect">
            <a:avLst/>
          </a:prstGeom>
          <a:noFill/>
        </p:spPr>
        <p:txBody>
          <a:bodyPr wrap="square">
            <a:spAutoFit/>
          </a:bodyPr>
          <a:lstStyle/>
          <a:p>
            <a:pPr algn="ctr"/>
            <a:r>
              <a:rPr lang="en-US" sz="11500" dirty="0">
                <a:solidFill>
                  <a:srgbClr val="FFFFFF"/>
                </a:solidFill>
                <a:latin typeface="Now"/>
                <a:ea typeface="Now"/>
                <a:cs typeface="Now"/>
                <a:sym typeface="Now"/>
              </a:rPr>
              <a:t>GM2 ALGEBRA</a:t>
            </a:r>
            <a:endParaRPr lang="en-US" sz="11500" dirty="0"/>
          </a:p>
        </p:txBody>
      </p:sp>
      <p:sp>
        <p:nvSpPr>
          <p:cNvPr id="11" name="TextBox 6">
            <a:extLst>
              <a:ext uri="{FF2B5EF4-FFF2-40B4-BE49-F238E27FC236}">
                <a16:creationId xmlns:a16="http://schemas.microsoft.com/office/drawing/2014/main" id="{3CA7615A-2641-357D-F821-74977BE4BDBF}"/>
              </a:ext>
            </a:extLst>
          </p:cNvPr>
          <p:cNvSpPr txBox="1"/>
          <p:nvPr/>
        </p:nvSpPr>
        <p:spPr>
          <a:xfrm>
            <a:off x="838200" y="9105900"/>
            <a:ext cx="16535400" cy="384721"/>
          </a:xfrm>
          <a:prstGeom prst="rect">
            <a:avLst/>
          </a:prstGeom>
        </p:spPr>
        <p:txBody>
          <a:bodyPr wrap="square" lIns="0" tIns="0" rIns="0" bIns="0" rtlCol="0" anchor="t">
            <a:spAutoFit/>
          </a:bodyPr>
          <a:lstStyle/>
          <a:p>
            <a:pPr algn="ctr">
              <a:lnSpc>
                <a:spcPts val="2985"/>
              </a:lnSpc>
            </a:pPr>
            <a:r>
              <a:rPr lang="en-US" sz="2500" dirty="0">
                <a:solidFill>
                  <a:srgbClr val="FFFFFF"/>
                </a:solidFill>
                <a:latin typeface="Now"/>
                <a:ea typeface="Now"/>
                <a:cs typeface="Now"/>
                <a:sym typeface="Now"/>
              </a:rPr>
              <a:t>Workbooks, resources and PowerPoints are available at </a:t>
            </a:r>
            <a:r>
              <a:rPr lang="en-US" sz="2500" b="1" dirty="0">
                <a:solidFill>
                  <a:schemeClr val="bg1"/>
                </a:solidFill>
                <a:latin typeface="Now"/>
                <a:ea typeface="Now"/>
                <a:cs typeface="Now"/>
                <a:sym typeface="Now"/>
                <a:hlinkClick r:id="rId3">
                  <a:extLst>
                    <a:ext uri="{A12FA001-AC4F-418D-AE19-62706E023703}">
                      <ahyp:hlinkClr xmlns:ahyp="http://schemas.microsoft.com/office/drawing/2018/hyperlinkcolor" val="tx"/>
                    </a:ext>
                  </a:extLst>
                </a:hlinkClick>
              </a:rPr>
              <a:t>BertramEducation.com</a:t>
            </a:r>
            <a:endParaRPr lang="en-US" sz="2500" b="1" dirty="0">
              <a:solidFill>
                <a:schemeClr val="bg1"/>
              </a:solidFill>
              <a:latin typeface="Now"/>
              <a:ea typeface="Now"/>
              <a:cs typeface="Now"/>
              <a:sym typeface="Now"/>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0700E-FDFD-C264-9D55-25312C88B3E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41F59A3-EE18-6EBC-2AC8-FE56A514DF5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1883B46-9CDD-1638-A7A8-F1FF5BFD8BB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C416DB9-55A5-8EDE-2F43-4DE58467625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41894FD-4E8D-205D-CC97-B1C76FC9C8C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FB22D46-4135-FB49-7798-82A54E26FBB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F73E703-E08A-9484-4D8B-49EF29DB33B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9C87DC5-A2BA-7A2E-498F-9E52362D1B8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AAB47492-9FA9-0127-3F43-2A007FB1F8E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68FA3DAE-E658-B96B-DD42-B0866381C83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EXPANDING AND COLLECTING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white sign with black text&#10;&#10;AI-generated content may be incorrect.">
            <a:extLst>
              <a:ext uri="{FF2B5EF4-FFF2-40B4-BE49-F238E27FC236}">
                <a16:creationId xmlns:a16="http://schemas.microsoft.com/office/drawing/2014/main" id="{F71A9822-55D8-0A09-80ED-95CFFF4047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1104900"/>
            <a:ext cx="15610680" cy="3512403"/>
          </a:xfrm>
          <a:prstGeom prst="rect">
            <a:avLst/>
          </a:prstGeom>
        </p:spPr>
      </p:pic>
      <p:graphicFrame>
        <p:nvGraphicFramePr>
          <p:cNvPr id="5" name="Table 4">
            <a:extLst>
              <a:ext uri="{FF2B5EF4-FFF2-40B4-BE49-F238E27FC236}">
                <a16:creationId xmlns:a16="http://schemas.microsoft.com/office/drawing/2014/main" id="{BF43B024-205F-ABD1-0E18-AC817FF8EB04}"/>
              </a:ext>
            </a:extLst>
          </p:cNvPr>
          <p:cNvGraphicFramePr>
            <a:graphicFrameLocks noGrp="1"/>
          </p:cNvGraphicFramePr>
          <p:nvPr>
            <p:extLst>
              <p:ext uri="{D42A27DB-BD31-4B8C-83A1-F6EECF244321}">
                <p14:modId xmlns:p14="http://schemas.microsoft.com/office/powerpoint/2010/main" val="345456175"/>
              </p:ext>
            </p:extLst>
          </p:nvPr>
        </p:nvGraphicFramePr>
        <p:xfrm>
          <a:off x="2763594" y="6200808"/>
          <a:ext cx="14838606" cy="3512403"/>
        </p:xfrm>
        <a:graphic>
          <a:graphicData uri="http://schemas.openxmlformats.org/drawingml/2006/table">
            <a:tbl>
              <a:tblPr firstRow="1" firstCol="1" bandRow="1">
                <a:tableStyleId>{5C22544A-7EE6-4342-B048-85BDC9FD1C3A}</a:tableStyleId>
              </a:tblPr>
              <a:tblGrid>
                <a:gridCol w="4945591">
                  <a:extLst>
                    <a:ext uri="{9D8B030D-6E8A-4147-A177-3AD203B41FA5}">
                      <a16:colId xmlns:a16="http://schemas.microsoft.com/office/drawing/2014/main" val="2345545143"/>
                    </a:ext>
                  </a:extLst>
                </a:gridCol>
                <a:gridCol w="4945591">
                  <a:extLst>
                    <a:ext uri="{9D8B030D-6E8A-4147-A177-3AD203B41FA5}">
                      <a16:colId xmlns:a16="http://schemas.microsoft.com/office/drawing/2014/main" val="481238588"/>
                    </a:ext>
                  </a:extLst>
                </a:gridCol>
                <a:gridCol w="4947424">
                  <a:extLst>
                    <a:ext uri="{9D8B030D-6E8A-4147-A177-3AD203B41FA5}">
                      <a16:colId xmlns:a16="http://schemas.microsoft.com/office/drawing/2014/main" val="2366239416"/>
                    </a:ext>
                  </a:extLst>
                </a:gridCol>
              </a:tblGrid>
              <a:tr h="1170801">
                <a:tc>
                  <a:txBody>
                    <a:bodyPr/>
                    <a:lstStyle/>
                    <a:p>
                      <a:pPr>
                        <a:lnSpc>
                          <a:spcPct val="115000"/>
                        </a:lnSpc>
                        <a:spcAft>
                          <a:spcPts val="1000"/>
                        </a:spcAft>
                        <a:buNone/>
                      </a:pPr>
                      <a:r>
                        <a:rPr lang="en-AU" sz="4800" b="1" u="sng" dirty="0">
                          <a:solidFill>
                            <a:srgbClr val="FF0000"/>
                          </a:solidFill>
                          <a:effectLst/>
                        </a:rPr>
                        <a:t>a.</a:t>
                      </a:r>
                      <a:r>
                        <a:rPr lang="en-AU" sz="4800" b="0" dirty="0">
                          <a:solidFill>
                            <a:sysClr val="windowText" lastClr="000000"/>
                          </a:solidFill>
                          <a:effectLst/>
                        </a:rPr>
                        <a:t> 2(a + 5)</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800" b="1" u="sng" dirty="0">
                          <a:solidFill>
                            <a:srgbClr val="FF0000"/>
                          </a:solidFill>
                          <a:effectLst/>
                        </a:rPr>
                        <a:t>b.</a:t>
                      </a:r>
                      <a:r>
                        <a:rPr lang="en-AU" sz="4800" b="0" dirty="0">
                          <a:solidFill>
                            <a:sysClr val="windowText" lastClr="000000"/>
                          </a:solidFill>
                          <a:effectLst/>
                        </a:rPr>
                        <a:t> 3(f – 4)</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800" b="1" u="sng" dirty="0">
                          <a:solidFill>
                            <a:srgbClr val="FF0000"/>
                          </a:solidFill>
                          <a:effectLst/>
                        </a:rPr>
                        <a:t>c.</a:t>
                      </a:r>
                      <a:r>
                        <a:rPr lang="en-AU" sz="4800" b="0" dirty="0">
                          <a:solidFill>
                            <a:sysClr val="windowText" lastClr="000000"/>
                          </a:solidFill>
                          <a:effectLst/>
                        </a:rPr>
                        <a:t> 5(2 + r)</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6354264"/>
                  </a:ext>
                </a:extLst>
              </a:tr>
              <a:tr h="1170801">
                <a:tc>
                  <a:txBody>
                    <a:bodyPr/>
                    <a:lstStyle/>
                    <a:p>
                      <a:pPr>
                        <a:lnSpc>
                          <a:spcPct val="115000"/>
                        </a:lnSpc>
                        <a:spcAft>
                          <a:spcPts val="1000"/>
                        </a:spcAft>
                        <a:buNone/>
                      </a:pPr>
                      <a:r>
                        <a:rPr lang="en-AU" sz="4800" b="0" dirty="0">
                          <a:solidFill>
                            <a:sysClr val="windowText" lastClr="000000"/>
                          </a:solidFill>
                          <a:effectLst/>
                        </a:rPr>
                        <a:t>= 2 x a + 2 x 5</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800" b="0" dirty="0">
                          <a:solidFill>
                            <a:sysClr val="windowText" lastClr="000000"/>
                          </a:solidFill>
                          <a:effectLst/>
                        </a:rPr>
                        <a:t>= 3 x f + 3 x – 4</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800" b="0">
                          <a:solidFill>
                            <a:sysClr val="windowText" lastClr="000000"/>
                          </a:solidFill>
                          <a:effectLst/>
                        </a:rPr>
                        <a:t>= 5 x 2 + 5 x r</a:t>
                      </a:r>
                      <a:endParaRPr lang="en-AU" sz="4400" b="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43743641"/>
                  </a:ext>
                </a:extLst>
              </a:tr>
              <a:tr h="1170801">
                <a:tc>
                  <a:txBody>
                    <a:bodyPr/>
                    <a:lstStyle/>
                    <a:p>
                      <a:pPr>
                        <a:lnSpc>
                          <a:spcPct val="115000"/>
                        </a:lnSpc>
                        <a:spcAft>
                          <a:spcPts val="1000"/>
                        </a:spcAft>
                        <a:buNone/>
                      </a:pPr>
                      <a:r>
                        <a:rPr lang="en-AU" sz="4800" b="0">
                          <a:solidFill>
                            <a:sysClr val="windowText" lastClr="000000"/>
                          </a:solidFill>
                          <a:effectLst/>
                        </a:rPr>
                        <a:t>= 2a + 10</a:t>
                      </a:r>
                      <a:endParaRPr lang="en-AU" sz="4400" b="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800" b="0" dirty="0">
                          <a:solidFill>
                            <a:sysClr val="windowText" lastClr="000000"/>
                          </a:solidFill>
                          <a:effectLst/>
                        </a:rPr>
                        <a:t>= 3f – 12</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800" b="0" dirty="0">
                          <a:solidFill>
                            <a:sysClr val="windowText" lastClr="000000"/>
                          </a:solidFill>
                          <a:effectLst/>
                        </a:rPr>
                        <a:t>=10 + 5r</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4523990"/>
                  </a:ext>
                </a:extLst>
              </a:tr>
            </a:tbl>
          </a:graphicData>
        </a:graphic>
      </p:graphicFrame>
      <p:sp>
        <p:nvSpPr>
          <p:cNvPr id="7" name="TextBox 6">
            <a:extLst>
              <a:ext uri="{FF2B5EF4-FFF2-40B4-BE49-F238E27FC236}">
                <a16:creationId xmlns:a16="http://schemas.microsoft.com/office/drawing/2014/main" id="{DB40CA54-3E6D-3089-5E99-3A4C95128685}"/>
              </a:ext>
            </a:extLst>
          </p:cNvPr>
          <p:cNvSpPr txBox="1"/>
          <p:nvPr/>
        </p:nvSpPr>
        <p:spPr>
          <a:xfrm>
            <a:off x="2345859" y="55932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7065593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86DA5-E5B2-1476-C781-F79E973FDBC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9D7F0B2-24AA-1D48-CD7D-F62CAD7D234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2F8A0DE-B7D0-6CCF-F481-4FE99B44C19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C7F2688-1747-A5E8-A333-93CA9A0A814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9CF5372-5A27-4695-5ED7-9EFFC5EE0DE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26549FC-B3B3-0778-35F1-97BBE1C6DE1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82DF35A-5BF3-D13D-9378-5509E31CB57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A7B39D2-9A96-4FBD-089C-86B803CAB21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40</a:t>
            </a:r>
          </a:p>
        </p:txBody>
      </p:sp>
      <p:sp>
        <p:nvSpPr>
          <p:cNvPr id="17" name="Freeform 5">
            <a:extLst>
              <a:ext uri="{FF2B5EF4-FFF2-40B4-BE49-F238E27FC236}">
                <a16:creationId xmlns:a16="http://schemas.microsoft.com/office/drawing/2014/main" id="{25FF8F8C-B1AB-5EE0-ABC8-441A6B1D8EF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D9F4282A-AB2A-7857-22E1-D14F581DB71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NETWORKS AND THE ADJACENCY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6E8AA20E-45EF-6C05-7321-ACFD5F856F9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696C191B-9A13-3529-7ABB-172507493CFC}"/>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F20AAAD7-94A6-3743-8D90-850DCFB8AE40}"/>
              </a:ext>
            </a:extLst>
          </p:cNvPr>
          <p:cNvSpPr txBox="1"/>
          <p:nvPr/>
        </p:nvSpPr>
        <p:spPr>
          <a:xfrm>
            <a:off x="2217976" y="2458469"/>
            <a:ext cx="15163799" cy="646331"/>
          </a:xfrm>
          <a:prstGeom prst="rect">
            <a:avLst/>
          </a:prstGeom>
          <a:noFill/>
        </p:spPr>
        <p:txBody>
          <a:bodyPr wrap="square">
            <a:spAutoFit/>
          </a:bodyPr>
          <a:lstStyle/>
          <a:p>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4.</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Write an adjacency matrix for each of the following network diagrams.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22DDD57E-4C2E-2AF2-057E-CEAD860322C6}"/>
              </a:ext>
            </a:extLst>
          </p:cNvPr>
          <p:cNvPicPr>
            <a:picLocks noChangeAspect="1"/>
          </p:cNvPicPr>
          <p:nvPr/>
        </p:nvPicPr>
        <p:blipFill>
          <a:blip r:embed="rId4"/>
          <a:stretch>
            <a:fillRect/>
          </a:stretch>
        </p:blipFill>
        <p:spPr>
          <a:xfrm>
            <a:off x="3429000" y="3639217"/>
            <a:ext cx="3511498" cy="3542983"/>
          </a:xfrm>
          <a:prstGeom prst="rect">
            <a:avLst/>
          </a:prstGeom>
        </p:spPr>
      </p:pic>
      <p:pic>
        <p:nvPicPr>
          <p:cNvPr id="15" name="Picture 14">
            <a:extLst>
              <a:ext uri="{FF2B5EF4-FFF2-40B4-BE49-F238E27FC236}">
                <a16:creationId xmlns:a16="http://schemas.microsoft.com/office/drawing/2014/main" id="{AD84B3CA-9B31-665D-1A4B-155CB5F6A66C}"/>
              </a:ext>
            </a:extLst>
          </p:cNvPr>
          <p:cNvPicPr>
            <a:picLocks noChangeAspect="1"/>
          </p:cNvPicPr>
          <p:nvPr/>
        </p:nvPicPr>
        <p:blipFill>
          <a:blip r:embed="rId5"/>
          <a:stretch>
            <a:fillRect/>
          </a:stretch>
        </p:blipFill>
        <p:spPr>
          <a:xfrm>
            <a:off x="9799875" y="3297435"/>
            <a:ext cx="3433002" cy="4132065"/>
          </a:xfrm>
          <a:prstGeom prst="rect">
            <a:avLst/>
          </a:prstGeom>
        </p:spPr>
      </p:pic>
    </p:spTree>
    <p:extLst>
      <p:ext uri="{BB962C8B-B14F-4D97-AF65-F5344CB8AC3E}">
        <p14:creationId xmlns:p14="http://schemas.microsoft.com/office/powerpoint/2010/main" val="31015435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33437-5545-8104-ADEA-57495163038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54E7235-4678-2596-AC69-DDEB04699C4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4CFE0CB-448B-DA91-38A2-266D02E8E65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A90526D-29EC-7975-83BE-63EC67D50C5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ABFF8E8-F050-CA36-61E5-712B077598B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723DC52-0E43-C3B6-3830-FF11568F1C6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C31B64E-CA15-07CC-C8F0-3F695830CE7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47AA563-B1D3-B2B3-AE5D-4EAFCC05B10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40</a:t>
            </a:r>
          </a:p>
        </p:txBody>
      </p:sp>
      <p:sp>
        <p:nvSpPr>
          <p:cNvPr id="17" name="Freeform 5">
            <a:extLst>
              <a:ext uri="{FF2B5EF4-FFF2-40B4-BE49-F238E27FC236}">
                <a16:creationId xmlns:a16="http://schemas.microsoft.com/office/drawing/2014/main" id="{5E80D3DF-D4A7-BE39-7D55-AA91EDD3194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E15878DC-5538-42A8-C4BF-93428C5A560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NETWORKS AND THE ADJACENCY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BDFD0A6B-CD42-E22D-585D-A7D44C147F4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10872EEC-AF67-B45C-2946-D3C3C0B5EFA2}"/>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83425E51-79EE-B2EB-23D4-082CF35F41B9}"/>
              </a:ext>
            </a:extLst>
          </p:cNvPr>
          <p:cNvSpPr txBox="1"/>
          <p:nvPr/>
        </p:nvSpPr>
        <p:spPr>
          <a:xfrm>
            <a:off x="2217976" y="2222635"/>
            <a:ext cx="14774624" cy="1651606"/>
          </a:xfrm>
          <a:prstGeom prst="rect">
            <a:avLst/>
          </a:prstGeom>
          <a:noFill/>
        </p:spPr>
        <p:txBody>
          <a:bodyPr wrap="square">
            <a:spAutoFit/>
          </a:bodyPr>
          <a:lstStyle/>
          <a:p>
            <a:pPr>
              <a:lnSpc>
                <a:spcPct val="150000"/>
              </a:lnSpc>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5.</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Explain how an adjacency matrix could be useful in planning road construction or analysing social media connections.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863640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F47BC-E8E9-5709-2592-5BDB5801076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33EF061-01D5-8788-C479-9A8549582F5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FEFA345-94CB-C78B-6CE1-94C05BF6FAE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FE73E9F-0C4A-8DD8-22DD-9E16CE14C78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4C0816C-2D9E-16BC-A4B6-A2AAF17AF19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DD25CF6-EBE5-E699-0EB2-150A26C49F4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6086626-04A8-4CE8-DE64-5343AF8800D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E548272-C19D-92A3-96BB-719348CF21A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41</a:t>
            </a:r>
          </a:p>
        </p:txBody>
      </p:sp>
      <p:sp>
        <p:nvSpPr>
          <p:cNvPr id="17" name="Freeform 5">
            <a:extLst>
              <a:ext uri="{FF2B5EF4-FFF2-40B4-BE49-F238E27FC236}">
                <a16:creationId xmlns:a16="http://schemas.microsoft.com/office/drawing/2014/main" id="{9DFEF391-E257-5857-FC17-1910D0435F5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64FD7F5C-028B-2819-2842-06F0C27C853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ACCESS GRAPHS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CC71FEBA-5780-B797-75FA-33380EEA896B}"/>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800CEBCE-B5B8-E95F-9AE2-CCD2AA849C78}"/>
              </a:ext>
            </a:extLst>
          </p:cNvPr>
          <p:cNvSpPr txBox="1"/>
          <p:nvPr/>
        </p:nvSpPr>
        <p:spPr>
          <a:xfrm>
            <a:off x="2217976" y="1943502"/>
            <a:ext cx="14020800" cy="3313599"/>
          </a:xfrm>
          <a:prstGeom prst="rect">
            <a:avLst/>
          </a:prstGeom>
          <a:noFill/>
        </p:spPr>
        <p:txBody>
          <a:bodyPr wrap="square">
            <a:spAutoFit/>
          </a:bodyPr>
          <a:lstStyle/>
          <a:p>
            <a:pPr>
              <a:lnSpc>
                <a:spcPct val="150000"/>
              </a:lnSpc>
            </a:pPr>
            <a:r>
              <a:rPr lang="en-AU" sz="3600" dirty="0">
                <a:effectLst/>
                <a:latin typeface="Arial" panose="020B0604020202020204" pitchFamily="34" charset="0"/>
                <a:ea typeface="MS Mincho" panose="02020609040205080304" pitchFamily="49" charset="-128"/>
                <a:cs typeface="Arial" panose="020B0604020202020204" pitchFamily="34" charset="0"/>
              </a:rPr>
              <a:t>An </a:t>
            </a:r>
            <a:r>
              <a:rPr lang="en-AU" sz="3600" b="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access graph</a:t>
            </a:r>
            <a:r>
              <a:rPr lang="en-AU" sz="3600"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 </a:t>
            </a:r>
            <a:r>
              <a:rPr lang="en-AU" sz="3600" dirty="0">
                <a:effectLst/>
                <a:latin typeface="Arial" panose="020B0604020202020204" pitchFamily="34" charset="0"/>
                <a:ea typeface="MS Mincho" panose="02020609040205080304" pitchFamily="49" charset="-128"/>
                <a:cs typeface="Arial" panose="020B0604020202020204" pitchFamily="34" charset="0"/>
              </a:rPr>
              <a:t>(also known as a reachability graph) shows which nodes can be reached from other nodes. Unlike an adjacency matrix, which shows only direct connections, an access graph tells us whether a path exists — even through other nodes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37E2F9ED-1B3C-D921-23CE-DEB9B5ABB656}"/>
              </a:ext>
            </a:extLst>
          </p:cNvPr>
          <p:cNvPicPr>
            <a:picLocks noChangeAspect="1"/>
          </p:cNvPicPr>
          <p:nvPr/>
        </p:nvPicPr>
        <p:blipFill>
          <a:blip r:embed="rId3"/>
          <a:stretch>
            <a:fillRect/>
          </a:stretch>
        </p:blipFill>
        <p:spPr>
          <a:xfrm>
            <a:off x="6164784" y="5571614"/>
            <a:ext cx="6475933" cy="4062449"/>
          </a:xfrm>
          <a:prstGeom prst="rect">
            <a:avLst/>
          </a:prstGeom>
        </p:spPr>
      </p:pic>
    </p:spTree>
    <p:extLst>
      <p:ext uri="{BB962C8B-B14F-4D97-AF65-F5344CB8AC3E}">
        <p14:creationId xmlns:p14="http://schemas.microsoft.com/office/powerpoint/2010/main" val="130589633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8BC15-4888-18E5-9342-5EAA7E77D10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5D4E0E7-E37A-38B5-4DA9-33469E59C98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074809C-67B4-9EC6-5ACE-5A58C1F5FCD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23C456F-0F14-E351-4160-31B0CB4B66B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B85691D-8BFD-6AEF-EFE1-BFC22D2F28C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850E362-8CD4-EF36-4A49-3C0C7E7AAC2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A0FE185-9E77-00F0-8CD4-A5F4F570A5B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752C92F-37C5-E4B6-B948-BE6CB939F41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41</a:t>
            </a:r>
          </a:p>
        </p:txBody>
      </p:sp>
      <p:sp>
        <p:nvSpPr>
          <p:cNvPr id="17" name="Freeform 5">
            <a:extLst>
              <a:ext uri="{FF2B5EF4-FFF2-40B4-BE49-F238E27FC236}">
                <a16:creationId xmlns:a16="http://schemas.microsoft.com/office/drawing/2014/main" id="{A2C50847-9A16-3C40-767D-550CBF302EA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404B887C-1E9F-9983-9C35-F5AB1C97307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ACCESS GRAPHS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7C82F38E-49F7-B7AF-5DB2-BF7AE84A2E35}"/>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0263FF40-9A99-ED35-2695-CD0367F3DA9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2EBFDA54-EE4A-F4B6-58D8-8B331EC2026B}"/>
              </a:ext>
            </a:extLst>
          </p:cNvPr>
          <p:cNvSpPr txBox="1"/>
          <p:nvPr/>
        </p:nvSpPr>
        <p:spPr>
          <a:xfrm>
            <a:off x="2341563" y="2272393"/>
            <a:ext cx="12420600" cy="1664815"/>
          </a:xfrm>
          <a:prstGeom prst="rect">
            <a:avLst/>
          </a:prstGeom>
          <a:noFill/>
        </p:spPr>
        <p:txBody>
          <a:bodyPr wrap="square">
            <a:spAutoFit/>
          </a:bodyPr>
          <a:lstStyle/>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Draw an </a:t>
            </a:r>
            <a:r>
              <a:rPr lang="en-AU" sz="36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access graph </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 represent the below house plan, then turn it into an </a:t>
            </a:r>
            <a:r>
              <a:rPr lang="en-AU" sz="36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adjacency matrix</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5" name="Picture 14">
            <a:extLst>
              <a:ext uri="{FF2B5EF4-FFF2-40B4-BE49-F238E27FC236}">
                <a16:creationId xmlns:a16="http://schemas.microsoft.com/office/drawing/2014/main" id="{D75FA0BD-5530-B427-A9D3-96D331694368}"/>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3189349" y="4282079"/>
            <a:ext cx="4924043" cy="5324770"/>
          </a:xfrm>
          <a:prstGeom prst="rect">
            <a:avLst/>
          </a:prstGeom>
        </p:spPr>
      </p:pic>
    </p:spTree>
    <p:extLst>
      <p:ext uri="{BB962C8B-B14F-4D97-AF65-F5344CB8AC3E}">
        <p14:creationId xmlns:p14="http://schemas.microsoft.com/office/powerpoint/2010/main" val="276550874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ACE36B-12C4-7E81-D608-AFB7282C6D5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AA77075-01D4-93E7-0C3F-06A58AA259A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9925985-52AB-E1CF-4CC9-15FE758FA65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718AFAD-2CD9-7FDA-D4F0-1D8CD74E213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24CA825-4560-248F-54AA-C224004692A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90314437-133D-0DF8-E6A1-F4CB8CB7FD64}"/>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CC4A5C7B-DCF3-1FD3-14F3-6000C59369A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AB05FE08-09DC-2247-7466-5F4F321B9CB6}"/>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from page 42 to 44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F124316D-63D0-619E-22FD-89635EDB6175}"/>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D00B0891-B7F3-4A1B-1F15-3F6CB62153B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1935BC4-B2BB-91D2-DDC9-AB876197130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42</a:t>
            </a:r>
          </a:p>
        </p:txBody>
      </p:sp>
      <p:sp>
        <p:nvSpPr>
          <p:cNvPr id="17" name="Freeform 5">
            <a:extLst>
              <a:ext uri="{FF2B5EF4-FFF2-40B4-BE49-F238E27FC236}">
                <a16:creationId xmlns:a16="http://schemas.microsoft.com/office/drawing/2014/main" id="{F27DFD4F-14F9-BB4E-28B0-8F828F5C472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1CBF1584-8E33-9EE0-5CC6-D88B5F803B5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THE IDENTITY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59629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AF077-D5D7-1043-8C11-9DDA06A0A72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37EDDF5-FE25-AAC1-2A73-62D43D06130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298821F-13B3-AAD0-6963-FB99D03B685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639810B-C456-DBC3-71A1-46690C9A753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BE5E53E-8447-B72D-FF29-DBF63CB5ACE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1685DE3-8CF0-16B4-63A7-A63D24BF25B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9B392CD-D1D0-9994-B764-CCCC4E04E9F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07D9978-8973-0D2F-6F5D-284A7F11FED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4A37DEC1-2AEA-D6DB-7DF8-F247C1B2132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5CBB0DFD-711C-8BB2-E0F0-F4F3E4EBB37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EXPANDING AND COLLECTING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BBCA9BB-829D-1018-7D97-15FDDECFFA0E}"/>
              </a:ext>
            </a:extLst>
          </p:cNvPr>
          <p:cNvSpPr txBox="1"/>
          <p:nvPr/>
        </p:nvSpPr>
        <p:spPr>
          <a:xfrm>
            <a:off x="2207244" y="15546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20D1DDAB-E497-0CEC-C9D4-D515DF97274A}"/>
              </a:ext>
            </a:extLst>
          </p:cNvPr>
          <p:cNvPicPr>
            <a:picLocks noChangeAspect="1"/>
          </p:cNvPicPr>
          <p:nvPr/>
        </p:nvPicPr>
        <p:blipFill>
          <a:blip r:embed="rId3"/>
          <a:stretch>
            <a:fillRect/>
          </a:stretch>
        </p:blipFill>
        <p:spPr>
          <a:xfrm>
            <a:off x="16306800" y="88548"/>
            <a:ext cx="1866583" cy="1866583"/>
          </a:xfrm>
          <a:prstGeom prst="rect">
            <a:avLst/>
          </a:prstGeom>
        </p:spPr>
      </p:pic>
      <p:graphicFrame>
        <p:nvGraphicFramePr>
          <p:cNvPr id="11" name="Table 10">
            <a:extLst>
              <a:ext uri="{FF2B5EF4-FFF2-40B4-BE49-F238E27FC236}">
                <a16:creationId xmlns:a16="http://schemas.microsoft.com/office/drawing/2014/main" id="{FAA01D30-D1A7-D0FC-A699-B124A6000F90}"/>
              </a:ext>
            </a:extLst>
          </p:cNvPr>
          <p:cNvGraphicFramePr>
            <a:graphicFrameLocks noGrp="1"/>
          </p:cNvGraphicFramePr>
          <p:nvPr>
            <p:extLst>
              <p:ext uri="{D42A27DB-BD31-4B8C-83A1-F6EECF244321}">
                <p14:modId xmlns:p14="http://schemas.microsoft.com/office/powerpoint/2010/main" val="949467194"/>
              </p:ext>
            </p:extLst>
          </p:nvPr>
        </p:nvGraphicFramePr>
        <p:xfrm>
          <a:off x="2411666" y="2400300"/>
          <a:ext cx="15495334" cy="2938653"/>
        </p:xfrm>
        <a:graphic>
          <a:graphicData uri="http://schemas.openxmlformats.org/drawingml/2006/table">
            <a:tbl>
              <a:tblPr>
                <a:tableStyleId>{5C22544A-7EE6-4342-B048-85BDC9FD1C3A}</a:tableStyleId>
              </a:tblPr>
              <a:tblGrid>
                <a:gridCol w="5163858">
                  <a:extLst>
                    <a:ext uri="{9D8B030D-6E8A-4147-A177-3AD203B41FA5}">
                      <a16:colId xmlns:a16="http://schemas.microsoft.com/office/drawing/2014/main" val="2964098667"/>
                    </a:ext>
                  </a:extLst>
                </a:gridCol>
                <a:gridCol w="5165738">
                  <a:extLst>
                    <a:ext uri="{9D8B030D-6E8A-4147-A177-3AD203B41FA5}">
                      <a16:colId xmlns:a16="http://schemas.microsoft.com/office/drawing/2014/main" val="698866398"/>
                    </a:ext>
                  </a:extLst>
                </a:gridCol>
                <a:gridCol w="5165738">
                  <a:extLst>
                    <a:ext uri="{9D8B030D-6E8A-4147-A177-3AD203B41FA5}">
                      <a16:colId xmlns:a16="http://schemas.microsoft.com/office/drawing/2014/main" val="3161484885"/>
                    </a:ext>
                  </a:extLst>
                </a:gridCol>
              </a:tblGrid>
              <a:tr h="0">
                <a:tc>
                  <a:txBody>
                    <a:bodyPr/>
                    <a:lstStyle/>
                    <a:p>
                      <a:pPr>
                        <a:lnSpc>
                          <a:spcPct val="115000"/>
                        </a:lnSpc>
                        <a:spcAft>
                          <a:spcPts val="1000"/>
                        </a:spcAft>
                        <a:buNone/>
                      </a:pPr>
                      <a:r>
                        <a:rPr lang="en-AU" sz="5400" b="1" u="sng" dirty="0">
                          <a:solidFill>
                            <a:srgbClr val="FF0000"/>
                          </a:solidFill>
                          <a:effectLst/>
                        </a:rPr>
                        <a:t>a.</a:t>
                      </a:r>
                      <a:r>
                        <a:rPr lang="en-AU" sz="5400" b="0" dirty="0">
                          <a:solidFill>
                            <a:sysClr val="windowText" lastClr="000000"/>
                          </a:solidFill>
                          <a:effectLst/>
                        </a:rPr>
                        <a:t> </a:t>
                      </a:r>
                      <a:r>
                        <a:rPr lang="en-AU" sz="5400" dirty="0">
                          <a:solidFill>
                            <a:sysClr val="windowText" lastClr="000000"/>
                          </a:solidFill>
                          <a:effectLst/>
                        </a:rPr>
                        <a:t>4(x </a:t>
                      </a:r>
                      <a:r>
                        <a:rPr lang="en-AU" sz="5400" b="0" dirty="0">
                          <a:solidFill>
                            <a:sysClr val="windowText" lastClr="000000"/>
                          </a:solidFill>
                          <a:effectLst/>
                        </a:rPr>
                        <a:t>–</a:t>
                      </a:r>
                      <a:r>
                        <a:rPr lang="en-AU" sz="5400" dirty="0">
                          <a:solidFill>
                            <a:sysClr val="windowText" lastClr="000000"/>
                          </a:solidFill>
                          <a:effectLst/>
                        </a:rPr>
                        <a:t> 2) ​​</a:t>
                      </a:r>
                    </a:p>
                    <a:p>
                      <a:pPr>
                        <a:lnSpc>
                          <a:spcPct val="115000"/>
                        </a:lnSpc>
                        <a:spcAft>
                          <a:spcPts val="1000"/>
                        </a:spcAft>
                        <a:buNone/>
                      </a:pPr>
                      <a:endParaRPr lang="en-AU" sz="48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buNone/>
                      </a:pPr>
                      <a:endParaRPr lang="en-AU" sz="48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5400" b="1" u="sng" dirty="0">
                          <a:solidFill>
                            <a:srgbClr val="FF0000"/>
                          </a:solidFill>
                          <a:effectLst/>
                        </a:rPr>
                        <a:t>b.</a:t>
                      </a:r>
                      <a:r>
                        <a:rPr lang="en-AU" sz="5400" b="0" dirty="0">
                          <a:solidFill>
                            <a:sysClr val="windowText" lastClr="000000"/>
                          </a:solidFill>
                          <a:effectLst/>
                        </a:rPr>
                        <a:t> </a:t>
                      </a:r>
                      <a:r>
                        <a:rPr lang="en-AU" sz="5400" dirty="0">
                          <a:solidFill>
                            <a:sysClr val="windowText" lastClr="000000"/>
                          </a:solidFill>
                          <a:effectLst/>
                        </a:rPr>
                        <a:t>(3a + 1)</a:t>
                      </a:r>
                    </a:p>
                    <a:p>
                      <a:pPr>
                        <a:lnSpc>
                          <a:spcPct val="115000"/>
                        </a:lnSpc>
                        <a:spcAft>
                          <a:spcPts val="1000"/>
                        </a:spcAft>
                        <a:buNone/>
                      </a:pPr>
                      <a:endParaRPr lang="en-AU" sz="48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buNone/>
                      </a:pPr>
                      <a:endParaRPr lang="en-AU" sz="48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5400" b="1" u="sng" dirty="0">
                          <a:solidFill>
                            <a:srgbClr val="FF0000"/>
                          </a:solidFill>
                          <a:effectLst/>
                        </a:rPr>
                        <a:t>c.</a:t>
                      </a:r>
                      <a:r>
                        <a:rPr lang="en-AU" sz="5400" b="0" dirty="0">
                          <a:solidFill>
                            <a:sysClr val="windowText" lastClr="000000"/>
                          </a:solidFill>
                          <a:effectLst/>
                        </a:rPr>
                        <a:t> –</a:t>
                      </a:r>
                      <a:r>
                        <a:rPr lang="en-AU" sz="5400" dirty="0">
                          <a:solidFill>
                            <a:sysClr val="windowText" lastClr="000000"/>
                          </a:solidFill>
                          <a:effectLst/>
                        </a:rPr>
                        <a:t>2(5 </a:t>
                      </a:r>
                      <a:r>
                        <a:rPr lang="en-AU" sz="5400" b="0" dirty="0">
                          <a:solidFill>
                            <a:sysClr val="windowText" lastClr="000000"/>
                          </a:solidFill>
                          <a:effectLst/>
                        </a:rPr>
                        <a:t>–</a:t>
                      </a:r>
                      <a:r>
                        <a:rPr lang="en-AU" sz="5400" dirty="0">
                          <a:solidFill>
                            <a:sysClr val="windowText" lastClr="000000"/>
                          </a:solidFill>
                          <a:effectLst/>
                        </a:rPr>
                        <a:t> y)</a:t>
                      </a:r>
                    </a:p>
                    <a:p>
                      <a:pPr>
                        <a:lnSpc>
                          <a:spcPct val="115000"/>
                        </a:lnSpc>
                        <a:spcAft>
                          <a:spcPts val="1000"/>
                        </a:spcAft>
                        <a:buNone/>
                      </a:pPr>
                      <a:endParaRPr lang="en-AU" sz="54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buNone/>
                      </a:pPr>
                      <a:endParaRPr lang="en-AU" sz="48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1102315"/>
                  </a:ext>
                </a:extLst>
              </a:tr>
            </a:tbl>
          </a:graphicData>
        </a:graphic>
      </p:graphicFrame>
    </p:spTree>
    <p:extLst>
      <p:ext uri="{BB962C8B-B14F-4D97-AF65-F5344CB8AC3E}">
        <p14:creationId xmlns:p14="http://schemas.microsoft.com/office/powerpoint/2010/main" val="3402662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71DEA-95E8-2D6A-5BBB-F96883EE723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DE2A2B5-F175-95B0-DDE4-9A57FC23964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3E4551A-B2F7-756C-3175-B353104EB8E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CF3379F-C870-DC07-8149-4BD894EFBD4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0568701-097E-6ED6-14F8-C0D851C77DF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91453BA-CED3-4CBB-CED9-43C2B110949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6DF1185-1DE0-D4DE-E662-C233C57E8F7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0457B5D-2C79-115D-435E-F982DAFE0AC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1AE362BF-EEF1-CD66-AFE8-BA02E86DA2A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C90FC36F-E611-105C-847A-18779F01F21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EXPANDING AND COLLECTING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56468F03-01CF-8218-2B73-673ECB599407}"/>
              </a:ext>
            </a:extLst>
          </p:cNvPr>
          <p:cNvSpPr txBox="1"/>
          <p:nvPr/>
        </p:nvSpPr>
        <p:spPr>
          <a:xfrm>
            <a:off x="2217976" y="1657089"/>
            <a:ext cx="14774624" cy="2495811"/>
          </a:xfrm>
          <a:prstGeom prst="rect">
            <a:avLst/>
          </a:prstGeom>
          <a:noFill/>
        </p:spPr>
        <p:txBody>
          <a:bodyPr wrap="square">
            <a:spAutoFit/>
          </a:bodyPr>
          <a:lstStyle/>
          <a:p>
            <a:pPr>
              <a:lnSpc>
                <a:spcPct val="150000"/>
              </a:lnSpc>
              <a:buNone/>
            </a:pPr>
            <a:r>
              <a:rPr lang="en-AU" sz="3600" b="1"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Only </a:t>
            </a:r>
            <a:r>
              <a:rPr lang="en-AU" sz="3600" b="1" dirty="0">
                <a:solidFill>
                  <a:srgbClr val="FF0000"/>
                </a:solidFill>
                <a:effectLst/>
                <a:latin typeface="Arial" panose="020B0604020202020204" pitchFamily="34" charset="0"/>
                <a:ea typeface="MS Mincho" panose="02020609040205080304" pitchFamily="49" charset="-128"/>
                <a:cs typeface="Times New Roman" panose="02020603050405020304" pitchFamily="18" charset="0"/>
              </a:rPr>
              <a:t>‘like terms’ </a:t>
            </a:r>
            <a:r>
              <a:rPr lang="en-AU" sz="3600" b="1"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can be added or subtracted. </a:t>
            </a:r>
          </a:p>
          <a:p>
            <a:pPr>
              <a:lnSpc>
                <a:spcPct val="150000"/>
              </a:lnSpc>
              <a:buNone/>
            </a:pPr>
            <a:r>
              <a:rPr lang="en-AU" sz="36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‘Like terms’ have the same combination of letters, to the same power. The order of letters is not important.</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9" name="Picture 18" descr="A white rectangular box with black text&#10;&#10;AI-generated content may be incorrect.">
            <a:extLst>
              <a:ext uri="{FF2B5EF4-FFF2-40B4-BE49-F238E27FC236}">
                <a16:creationId xmlns:a16="http://schemas.microsoft.com/office/drawing/2014/main" id="{DB6EDA02-8A24-691B-C9F5-4B8F0351E4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0" y="4381500"/>
            <a:ext cx="14753812" cy="4882114"/>
          </a:xfrm>
          <a:prstGeom prst="rect">
            <a:avLst/>
          </a:prstGeom>
        </p:spPr>
      </p:pic>
    </p:spTree>
    <p:extLst>
      <p:ext uri="{BB962C8B-B14F-4D97-AF65-F5344CB8AC3E}">
        <p14:creationId xmlns:p14="http://schemas.microsoft.com/office/powerpoint/2010/main" val="474385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C0232-DCCC-9D6C-AB96-D6E361F37C2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081F8A6-32F3-0357-9482-3113DC246A3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E788919-9BCE-C3C1-7C1D-630515FE9C3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EC95C98-58F0-849A-93E4-621601E0BEF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AED3CE1-9F0D-3815-61A0-E5D8F924CC7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2B62FDE-7A97-7B69-AE59-04935D2D79D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8C37053-2AB3-8102-65EC-6DF460A2172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7B39240-9178-FED4-A3DE-FAABA7A2FC1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2E11C376-8554-1891-F1DC-72D26B0510F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BEC50F98-21DA-5CE7-1B2A-20B8EDEF60E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EXPANDING AND COLLECTING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84AAD955-8849-A692-A288-68AF5BF4F3F5}"/>
              </a:ext>
            </a:extLst>
          </p:cNvPr>
          <p:cNvSpPr txBox="1"/>
          <p:nvPr/>
        </p:nvSpPr>
        <p:spPr>
          <a:xfrm>
            <a:off x="2224461" y="1672479"/>
            <a:ext cx="15325382" cy="6447791"/>
          </a:xfrm>
          <a:prstGeom prst="rect">
            <a:avLst/>
          </a:prstGeom>
          <a:noFill/>
        </p:spPr>
        <p:txBody>
          <a:bodyPr wrap="square">
            <a:spAutoFit/>
          </a:bodyPr>
          <a:lstStyle/>
          <a:p>
            <a:pPr>
              <a:lnSpc>
                <a:spcPct val="150000"/>
              </a:lnSpc>
              <a:spcAft>
                <a:spcPts val="1000"/>
              </a:spcAft>
              <a:buNone/>
            </a:pPr>
            <a:r>
              <a:rPr lang="en-AU" sz="3600" b="1" dirty="0">
                <a:solidFill>
                  <a:srgbClr val="28466A"/>
                </a:solidFill>
                <a:effectLst/>
                <a:latin typeface="Arial" panose="020B0604020202020204" pitchFamily="34" charset="0"/>
                <a:ea typeface="MS Mincho" panose="02020609040205080304" pitchFamily="49" charset="-128"/>
                <a:cs typeface="Arial" panose="020B0604020202020204" pitchFamily="34" charset="0"/>
              </a:rPr>
              <a:t>Steps to adding or subtracting algebraic terms: </a:t>
            </a:r>
            <a:r>
              <a:rPr lang="en-AU" sz="3600" dirty="0">
                <a:solidFill>
                  <a:srgbClr val="28466A"/>
                </a:solidFill>
                <a:effectLst/>
                <a:latin typeface="Arial" panose="020B0604020202020204" pitchFamily="34" charset="0"/>
                <a:ea typeface="MS Mincho" panose="02020609040205080304" pitchFamily="49" charset="-128"/>
                <a:cs typeface="Arial" panose="020B0604020202020204" pitchFamily="34" charset="0"/>
              </a:rPr>
              <a:t>                                                              </a:t>
            </a:r>
            <a:endParaRPr lang="en-AU" sz="3600" dirty="0">
              <a:solidFill>
                <a:srgbClr val="28466A"/>
              </a:solidFill>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lnSpc>
                <a:spcPct val="150000"/>
              </a:lnSpc>
              <a:spcAft>
                <a:spcPts val="1000"/>
              </a:spcAft>
              <a:buFont typeface="+mj-lt"/>
              <a:buAutoNum type="arabicPeriod"/>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 Identify like terms (same combination of letters, to the same powers)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lnSpc>
                <a:spcPct val="150000"/>
              </a:lnSpc>
              <a:spcAft>
                <a:spcPts val="1000"/>
              </a:spcAft>
              <a:buFont typeface="+mj-lt"/>
              <a:buAutoNum type="arabicPeriod"/>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 Rewrite expression so the like terms are grouped together.</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lnSpc>
                <a:spcPct val="150000"/>
              </a:lnSpc>
              <a:spcAft>
                <a:spcPts val="1000"/>
              </a:spcAft>
              <a:buFont typeface="+mj-lt"/>
              <a:buAutoNum type="arabicPeriod"/>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 Add or subtract the coefficients (keep the variables the same)</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lnSpc>
                <a:spcPct val="150000"/>
              </a:lnSpc>
              <a:spcAft>
                <a:spcPts val="1000"/>
              </a:spcAft>
              <a:buFont typeface="+mj-lt"/>
              <a:buAutoNum type="arabicPeriod"/>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 Write the simplified result.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lnSpc>
                <a:spcPct val="150000"/>
              </a:lnSpc>
              <a:spcAft>
                <a:spcPts val="1000"/>
              </a:spcAft>
              <a:buFont typeface="+mj-lt"/>
              <a:buAutoNum type="arabicPeriod"/>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 Repeat if there are more like terms. Keep grouping and simplifying      	until there are no more like terms to combine.</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755077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4E6F82-1E0E-18FE-FFF2-1EC8902887E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60B0D50-3227-E459-E31A-25CED7CC951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9CC6B62-28C8-14D4-F1F0-A8D5B403A48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D040D22-7F64-7D12-20A8-39A6A760869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46D878B-7535-47DD-3EDC-3D3FD6A2AAF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430855D-DAB1-829D-ED30-BD0AD0A5612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A44F0EA-A26D-4904-3BD8-C24BAEAE534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665E16F-5930-D4B0-E995-BE47C2AF786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a:t>
            </a:r>
          </a:p>
        </p:txBody>
      </p:sp>
      <p:sp>
        <p:nvSpPr>
          <p:cNvPr id="17" name="Freeform 5">
            <a:extLst>
              <a:ext uri="{FF2B5EF4-FFF2-40B4-BE49-F238E27FC236}">
                <a16:creationId xmlns:a16="http://schemas.microsoft.com/office/drawing/2014/main" id="{7694AE30-59A6-7E61-8F01-24510006429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07963DFB-CECF-7906-31A6-26AA9DD3BE7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EXPANDING AND COLLECTING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logo of a person reading a book&#10;&#10;AI-generated content may be incorrect.">
            <a:extLst>
              <a:ext uri="{FF2B5EF4-FFF2-40B4-BE49-F238E27FC236}">
                <a16:creationId xmlns:a16="http://schemas.microsoft.com/office/drawing/2014/main" id="{B98552C9-32AB-31E7-2B8C-588E01732A79}"/>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1E8B1EC8-330F-D48D-4844-42EEEEAA2EC2}"/>
              </a:ext>
            </a:extLst>
          </p:cNvPr>
          <p:cNvSpPr txBox="1"/>
          <p:nvPr/>
        </p:nvSpPr>
        <p:spPr>
          <a:xfrm>
            <a:off x="2237026" y="2088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11" name="Table 10">
            <a:extLst>
              <a:ext uri="{FF2B5EF4-FFF2-40B4-BE49-F238E27FC236}">
                <a16:creationId xmlns:a16="http://schemas.microsoft.com/office/drawing/2014/main" id="{E2FC660F-B66D-9592-7EB1-89F42AB73100}"/>
              </a:ext>
            </a:extLst>
          </p:cNvPr>
          <p:cNvGraphicFramePr>
            <a:graphicFrameLocks noGrp="1"/>
          </p:cNvGraphicFramePr>
          <p:nvPr>
            <p:extLst>
              <p:ext uri="{D42A27DB-BD31-4B8C-83A1-F6EECF244321}">
                <p14:modId xmlns:p14="http://schemas.microsoft.com/office/powerpoint/2010/main" val="4244593675"/>
              </p:ext>
            </p:extLst>
          </p:nvPr>
        </p:nvGraphicFramePr>
        <p:xfrm>
          <a:off x="2460466" y="3003828"/>
          <a:ext cx="15141734" cy="6178270"/>
        </p:xfrm>
        <a:graphic>
          <a:graphicData uri="http://schemas.openxmlformats.org/drawingml/2006/table">
            <a:tbl>
              <a:tblPr firstRow="1" firstCol="1" bandRow="1">
                <a:tableStyleId>{5C22544A-7EE6-4342-B048-85BDC9FD1C3A}</a:tableStyleId>
              </a:tblPr>
              <a:tblGrid>
                <a:gridCol w="7796311">
                  <a:extLst>
                    <a:ext uri="{9D8B030D-6E8A-4147-A177-3AD203B41FA5}">
                      <a16:colId xmlns:a16="http://schemas.microsoft.com/office/drawing/2014/main" val="3979114665"/>
                    </a:ext>
                  </a:extLst>
                </a:gridCol>
                <a:gridCol w="7345423">
                  <a:extLst>
                    <a:ext uri="{9D8B030D-6E8A-4147-A177-3AD203B41FA5}">
                      <a16:colId xmlns:a16="http://schemas.microsoft.com/office/drawing/2014/main" val="547152962"/>
                    </a:ext>
                  </a:extLst>
                </a:gridCol>
              </a:tblGrid>
              <a:tr h="1235654">
                <a:tc>
                  <a:txBody>
                    <a:bodyPr/>
                    <a:lstStyle/>
                    <a:p>
                      <a:pPr>
                        <a:lnSpc>
                          <a:spcPct val="150000"/>
                        </a:lnSpc>
                        <a:spcAft>
                          <a:spcPts val="1000"/>
                        </a:spcAft>
                        <a:buNone/>
                      </a:pPr>
                      <a:r>
                        <a:rPr lang="en-AU" sz="4400" b="0" dirty="0">
                          <a:solidFill>
                            <a:sysClr val="windowText" lastClr="000000"/>
                          </a:solidFill>
                          <a:effectLst/>
                        </a:rPr>
                        <a:t> </a:t>
                      </a:r>
                      <a:r>
                        <a:rPr lang="en-AU" sz="4400" b="1" u="sng" dirty="0">
                          <a:solidFill>
                            <a:srgbClr val="FF0000"/>
                          </a:solidFill>
                          <a:effectLst/>
                        </a:rPr>
                        <a:t>(a)</a:t>
                      </a:r>
                      <a:r>
                        <a:rPr lang="en-AU" sz="4400" b="0" dirty="0">
                          <a:solidFill>
                            <a:sysClr val="windowText" lastClr="000000"/>
                          </a:solidFill>
                          <a:effectLst/>
                        </a:rPr>
                        <a:t> 7p + 4y – 3 – 2p + 6</a:t>
                      </a:r>
                      <a:endParaRPr lang="en-AU" sz="40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50000"/>
                        </a:lnSpc>
                        <a:spcAft>
                          <a:spcPts val="1000"/>
                        </a:spcAft>
                        <a:buNone/>
                      </a:pPr>
                      <a:r>
                        <a:rPr lang="en-AU" sz="4400" b="1" u="sng" dirty="0">
                          <a:solidFill>
                            <a:srgbClr val="FF0000"/>
                          </a:solidFill>
                          <a:effectLst/>
                        </a:rPr>
                        <a:t>(b)</a:t>
                      </a:r>
                      <a:r>
                        <a:rPr lang="en-AU" sz="4400" b="0" dirty="0">
                          <a:solidFill>
                            <a:sysClr val="windowText" lastClr="000000"/>
                          </a:solidFill>
                          <a:effectLst/>
                        </a:rPr>
                        <a:t> 3(2a + 5) + 2(a – 4)</a:t>
                      </a:r>
                      <a:endParaRPr lang="en-AU" sz="40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75115645"/>
                  </a:ext>
                </a:extLst>
              </a:tr>
              <a:tr h="1235654">
                <a:tc>
                  <a:txBody>
                    <a:bodyPr/>
                    <a:lstStyle/>
                    <a:p>
                      <a:pPr>
                        <a:lnSpc>
                          <a:spcPct val="150000"/>
                        </a:lnSpc>
                        <a:spcAft>
                          <a:spcPts val="1000"/>
                        </a:spcAft>
                        <a:buNone/>
                      </a:pPr>
                      <a:r>
                        <a:rPr lang="en-AU" sz="4400" b="0" dirty="0">
                          <a:solidFill>
                            <a:sysClr val="windowText" lastClr="000000"/>
                          </a:solidFill>
                          <a:effectLst/>
                        </a:rPr>
                        <a:t>= 7p – 2p + 4y – 3 + 6</a:t>
                      </a:r>
                      <a:endParaRPr lang="en-AU" sz="40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50000"/>
                        </a:lnSpc>
                        <a:spcAft>
                          <a:spcPts val="1000"/>
                        </a:spcAft>
                        <a:buNone/>
                      </a:pPr>
                      <a:r>
                        <a:rPr lang="en-AU" sz="4400" b="0" dirty="0">
                          <a:solidFill>
                            <a:sysClr val="windowText" lastClr="000000"/>
                          </a:solidFill>
                          <a:effectLst/>
                        </a:rPr>
                        <a:t>= 3 x 2a + 3 x 5 + 2 x a + 2 x – 4</a:t>
                      </a:r>
                      <a:endParaRPr lang="en-AU" sz="40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992805527"/>
                  </a:ext>
                </a:extLst>
              </a:tr>
              <a:tr h="1235654">
                <a:tc>
                  <a:txBody>
                    <a:bodyPr/>
                    <a:lstStyle/>
                    <a:p>
                      <a:pPr>
                        <a:lnSpc>
                          <a:spcPct val="150000"/>
                        </a:lnSpc>
                        <a:spcAft>
                          <a:spcPts val="1000"/>
                        </a:spcAft>
                        <a:buNone/>
                      </a:pPr>
                      <a:r>
                        <a:rPr lang="en-AU" sz="4400" b="0" dirty="0">
                          <a:solidFill>
                            <a:sysClr val="windowText" lastClr="000000"/>
                          </a:solidFill>
                          <a:effectLst/>
                        </a:rPr>
                        <a:t>= 5p + 4y + 3</a:t>
                      </a:r>
                      <a:endParaRPr lang="en-AU" sz="40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50000"/>
                        </a:lnSpc>
                        <a:spcAft>
                          <a:spcPts val="1000"/>
                        </a:spcAft>
                        <a:buNone/>
                      </a:pPr>
                      <a:r>
                        <a:rPr lang="en-AU" sz="4400" b="0" dirty="0">
                          <a:solidFill>
                            <a:sysClr val="windowText" lastClr="000000"/>
                          </a:solidFill>
                          <a:effectLst/>
                        </a:rPr>
                        <a:t>= 6a + 15 + 2a – 8</a:t>
                      </a:r>
                      <a:endParaRPr lang="en-AU" sz="40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242138765"/>
                  </a:ext>
                </a:extLst>
              </a:tr>
              <a:tr h="1235654">
                <a:tc>
                  <a:txBody>
                    <a:bodyPr/>
                    <a:lstStyle/>
                    <a:p>
                      <a:pPr>
                        <a:lnSpc>
                          <a:spcPct val="115000"/>
                        </a:lnSpc>
                        <a:spcAft>
                          <a:spcPts val="1000"/>
                        </a:spcAft>
                        <a:buNone/>
                      </a:pPr>
                      <a:r>
                        <a:rPr lang="en-AU" sz="4400" b="0">
                          <a:solidFill>
                            <a:sysClr val="windowText" lastClr="000000"/>
                          </a:solidFill>
                          <a:effectLst/>
                        </a:rPr>
                        <a:t> </a:t>
                      </a:r>
                      <a:endParaRPr lang="en-AU" sz="4000" b="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50000"/>
                        </a:lnSpc>
                        <a:spcAft>
                          <a:spcPts val="1000"/>
                        </a:spcAft>
                        <a:buNone/>
                      </a:pPr>
                      <a:r>
                        <a:rPr lang="en-AU" sz="4400" b="0" dirty="0">
                          <a:solidFill>
                            <a:sysClr val="windowText" lastClr="000000"/>
                          </a:solidFill>
                          <a:effectLst/>
                        </a:rPr>
                        <a:t>= 6a + 2a + 15 – 8</a:t>
                      </a:r>
                      <a:endParaRPr lang="en-AU" sz="40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764917905"/>
                  </a:ext>
                </a:extLst>
              </a:tr>
              <a:tr h="1235654">
                <a:tc>
                  <a:txBody>
                    <a:bodyPr/>
                    <a:lstStyle/>
                    <a:p>
                      <a:pPr>
                        <a:lnSpc>
                          <a:spcPct val="115000"/>
                        </a:lnSpc>
                        <a:spcAft>
                          <a:spcPts val="1000"/>
                        </a:spcAft>
                        <a:buNone/>
                      </a:pPr>
                      <a:r>
                        <a:rPr lang="en-AU" sz="4400" b="0">
                          <a:solidFill>
                            <a:sysClr val="windowText" lastClr="000000"/>
                          </a:solidFill>
                          <a:effectLst/>
                        </a:rPr>
                        <a:t> </a:t>
                      </a:r>
                      <a:endParaRPr lang="en-AU" sz="4000" b="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50000"/>
                        </a:lnSpc>
                        <a:spcAft>
                          <a:spcPts val="1000"/>
                        </a:spcAft>
                        <a:buNone/>
                      </a:pPr>
                      <a:r>
                        <a:rPr lang="en-AU" sz="4400" b="0" dirty="0">
                          <a:solidFill>
                            <a:sysClr val="windowText" lastClr="000000"/>
                          </a:solidFill>
                          <a:effectLst/>
                        </a:rPr>
                        <a:t>= 8a + 7</a:t>
                      </a:r>
                      <a:endParaRPr lang="en-AU" sz="40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812099877"/>
                  </a:ext>
                </a:extLst>
              </a:tr>
            </a:tbl>
          </a:graphicData>
        </a:graphic>
      </p:graphicFrame>
    </p:spTree>
    <p:extLst>
      <p:ext uri="{BB962C8B-B14F-4D97-AF65-F5344CB8AC3E}">
        <p14:creationId xmlns:p14="http://schemas.microsoft.com/office/powerpoint/2010/main" val="2715667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2AA0F-8184-B052-26CA-2553F73BAAE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FE7844D-AFC5-CDDA-8D9D-13A5E67D82C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C0489AE-3BE8-AA64-3908-0CF638BB921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0818EBF-6310-8217-DB9D-91F00626FAB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0853932-DE50-3F8C-9955-5FA74BB2BAE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E93A150-E56E-E511-5856-C6E013EC3BF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A2E2AE1-D2BA-39D9-2DE9-713C9A436B4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8F4A307-7ADA-5AC0-0124-CA1E6E764E9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a:t>
            </a:r>
          </a:p>
        </p:txBody>
      </p:sp>
      <p:sp>
        <p:nvSpPr>
          <p:cNvPr id="17" name="Freeform 5">
            <a:extLst>
              <a:ext uri="{FF2B5EF4-FFF2-40B4-BE49-F238E27FC236}">
                <a16:creationId xmlns:a16="http://schemas.microsoft.com/office/drawing/2014/main" id="{ACB25EF4-B1BF-8705-4C1C-3F0FA189160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5CF9F1F7-B4F5-6B42-A950-5219460F551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EXPANDING AND COLLECTING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AC10B99B-C846-0462-D9DB-B2696D5A14EF}"/>
              </a:ext>
            </a:extLst>
          </p:cNvPr>
          <p:cNvSpPr txBox="1"/>
          <p:nvPr/>
        </p:nvSpPr>
        <p:spPr>
          <a:xfrm>
            <a:off x="2237026" y="11049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F2841F1B-9012-883A-D42C-E39442CA77D0}"/>
              </a:ext>
            </a:extLst>
          </p:cNvPr>
          <p:cNvPicPr>
            <a:picLocks noChangeAspect="1"/>
          </p:cNvPicPr>
          <p:nvPr/>
        </p:nvPicPr>
        <p:blipFill>
          <a:blip r:embed="rId3"/>
          <a:stretch>
            <a:fillRect/>
          </a:stretch>
        </p:blipFill>
        <p:spPr>
          <a:xfrm>
            <a:off x="16306800" y="88548"/>
            <a:ext cx="1866583" cy="1866583"/>
          </a:xfrm>
          <a:prstGeom prst="rect">
            <a:avLst/>
          </a:prstGeom>
        </p:spPr>
      </p:pic>
      <p:graphicFrame>
        <p:nvGraphicFramePr>
          <p:cNvPr id="12" name="Table 11">
            <a:extLst>
              <a:ext uri="{FF2B5EF4-FFF2-40B4-BE49-F238E27FC236}">
                <a16:creationId xmlns:a16="http://schemas.microsoft.com/office/drawing/2014/main" id="{DAE25D53-399D-89C4-66B0-65552142C890}"/>
              </a:ext>
            </a:extLst>
          </p:cNvPr>
          <p:cNvGraphicFramePr>
            <a:graphicFrameLocks noGrp="1"/>
          </p:cNvGraphicFramePr>
          <p:nvPr>
            <p:extLst>
              <p:ext uri="{D42A27DB-BD31-4B8C-83A1-F6EECF244321}">
                <p14:modId xmlns:p14="http://schemas.microsoft.com/office/powerpoint/2010/main" val="1745407328"/>
              </p:ext>
            </p:extLst>
          </p:nvPr>
        </p:nvGraphicFramePr>
        <p:xfrm>
          <a:off x="2353870" y="1995692"/>
          <a:ext cx="15553130" cy="7719808"/>
        </p:xfrm>
        <a:graphic>
          <a:graphicData uri="http://schemas.openxmlformats.org/drawingml/2006/table">
            <a:tbl>
              <a:tblPr firstRow="1" firstCol="1" bandRow="1">
                <a:tableStyleId>{5C22544A-7EE6-4342-B048-85BDC9FD1C3A}</a:tableStyleId>
              </a:tblPr>
              <a:tblGrid>
                <a:gridCol w="8283732">
                  <a:extLst>
                    <a:ext uri="{9D8B030D-6E8A-4147-A177-3AD203B41FA5}">
                      <a16:colId xmlns:a16="http://schemas.microsoft.com/office/drawing/2014/main" val="2116086744"/>
                    </a:ext>
                  </a:extLst>
                </a:gridCol>
                <a:gridCol w="7269398">
                  <a:extLst>
                    <a:ext uri="{9D8B030D-6E8A-4147-A177-3AD203B41FA5}">
                      <a16:colId xmlns:a16="http://schemas.microsoft.com/office/drawing/2014/main" val="3197510768"/>
                    </a:ext>
                  </a:extLst>
                </a:gridCol>
              </a:tblGrid>
              <a:tr h="3349828">
                <a:tc>
                  <a:txBody>
                    <a:bodyPr/>
                    <a:lstStyle/>
                    <a:p>
                      <a:pPr>
                        <a:lnSpc>
                          <a:spcPct val="115000"/>
                        </a:lnSpc>
                        <a:spcAft>
                          <a:spcPts val="1000"/>
                        </a:spcAft>
                        <a:buNone/>
                      </a:pPr>
                      <a:r>
                        <a:rPr lang="en-AU" sz="4400" b="1" dirty="0">
                          <a:solidFill>
                            <a:srgbClr val="FF0000"/>
                          </a:solidFill>
                          <a:effectLst/>
                        </a:rPr>
                        <a:t>(a)</a:t>
                      </a:r>
                      <a:r>
                        <a:rPr lang="en-AU" sz="4400" b="0" dirty="0">
                          <a:solidFill>
                            <a:sysClr val="windowText" lastClr="000000"/>
                          </a:solidFill>
                          <a:effectLst/>
                        </a:rPr>
                        <a:t> 6t + 2 – 2t – 5</a:t>
                      </a:r>
                    </a:p>
                    <a:p>
                      <a:pPr>
                        <a:lnSpc>
                          <a:spcPct val="115000"/>
                        </a:lnSpc>
                        <a:spcAft>
                          <a:spcPts val="1000"/>
                        </a:spcAft>
                        <a:buNone/>
                      </a:pPr>
                      <a:endParaRPr lang="en-AU" sz="4400" b="0" dirty="0">
                        <a:solidFill>
                          <a:sysClr val="windowText" lastClr="000000"/>
                        </a:solidFill>
                        <a:effectLst/>
                      </a:endParaRPr>
                    </a:p>
                  </a:txBody>
                  <a:tcPr marL="60673" marR="6067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r>
                        <a:rPr lang="en-AU" sz="4400" b="1" dirty="0">
                          <a:solidFill>
                            <a:srgbClr val="FF0000"/>
                          </a:solidFill>
                          <a:effectLst/>
                        </a:rPr>
                        <a:t>(b)</a:t>
                      </a:r>
                      <a:r>
                        <a:rPr lang="en-AU" sz="4400" b="0" dirty="0">
                          <a:solidFill>
                            <a:sysClr val="windowText" lastClr="000000"/>
                          </a:solidFill>
                          <a:effectLst/>
                        </a:rPr>
                        <a:t> 5a – 3a + 4</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0673" marR="6067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017551138"/>
                  </a:ext>
                </a:extLst>
              </a:tr>
              <a:tr h="4369980">
                <a:tc>
                  <a:txBody>
                    <a:bodyPr/>
                    <a:lstStyle/>
                    <a:p>
                      <a:pPr>
                        <a:lnSpc>
                          <a:spcPct val="115000"/>
                        </a:lnSpc>
                        <a:spcAft>
                          <a:spcPts val="1000"/>
                        </a:spcAft>
                        <a:buNone/>
                      </a:pPr>
                      <a:r>
                        <a:rPr lang="en-AU" sz="4400" b="1" dirty="0">
                          <a:solidFill>
                            <a:srgbClr val="FF0000"/>
                          </a:solidFill>
                          <a:effectLst/>
                        </a:rPr>
                        <a:t>(c)</a:t>
                      </a:r>
                      <a:r>
                        <a:rPr lang="en-AU" sz="4400" b="0" dirty="0">
                          <a:solidFill>
                            <a:sysClr val="windowText" lastClr="000000"/>
                          </a:solidFill>
                          <a:effectLst/>
                        </a:rPr>
                        <a:t> 4k + 7y – 1 – 6k + 2 </a:t>
                      </a:r>
                    </a:p>
                  </a:txBody>
                  <a:tcPr marL="60673" marR="6067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r>
                        <a:rPr lang="en-AU" sz="4400" b="1" dirty="0">
                          <a:solidFill>
                            <a:srgbClr val="FF0000"/>
                          </a:solidFill>
                          <a:effectLst/>
                        </a:rPr>
                        <a:t>(d)</a:t>
                      </a:r>
                      <a:r>
                        <a:rPr lang="en-AU" sz="4400" b="0" dirty="0">
                          <a:solidFill>
                            <a:sysClr val="windowText" lastClr="000000"/>
                          </a:solidFill>
                          <a:effectLst/>
                        </a:rPr>
                        <a:t> 2(p + 4) – 3​​​​</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0673" marR="6067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172650328"/>
                  </a:ext>
                </a:extLst>
              </a:tr>
            </a:tbl>
          </a:graphicData>
        </a:graphic>
      </p:graphicFrame>
    </p:spTree>
    <p:extLst>
      <p:ext uri="{BB962C8B-B14F-4D97-AF65-F5344CB8AC3E}">
        <p14:creationId xmlns:p14="http://schemas.microsoft.com/office/powerpoint/2010/main" val="2974044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0CEB1-A7A4-7591-BE68-62A9894CC97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8905EB4-7D6F-6C43-38A4-496827CF340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9CC7602-A139-9852-66F4-330E8A8AB0B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C530DF4-269F-DB99-D803-A14CCEB57E5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C074CAB-1200-D5F7-07E1-A74A2598A62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3A51863-C391-4D49-5925-576D02E17A7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E9B2739-AFD8-BF86-801A-F3E0F4279AE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B9461F9-4A62-5158-7B20-59067867D29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a:t>
            </a:r>
          </a:p>
        </p:txBody>
      </p:sp>
      <p:sp>
        <p:nvSpPr>
          <p:cNvPr id="17" name="Freeform 5">
            <a:extLst>
              <a:ext uri="{FF2B5EF4-FFF2-40B4-BE49-F238E27FC236}">
                <a16:creationId xmlns:a16="http://schemas.microsoft.com/office/drawing/2014/main" id="{A48216FD-2E69-D628-D99D-18107C2A554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E93324B4-B073-90E0-6188-117A23A72A0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EXPANDING AND COLLECTING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15E673AB-4AFB-1E1F-F9BA-64ECA91659B6}"/>
              </a:ext>
            </a:extLst>
          </p:cNvPr>
          <p:cNvSpPr txBox="1"/>
          <p:nvPr/>
        </p:nvSpPr>
        <p:spPr>
          <a:xfrm>
            <a:off x="2237026" y="11049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90BAB655-B47E-D5A4-122B-A1848DDB3249}"/>
              </a:ext>
            </a:extLst>
          </p:cNvPr>
          <p:cNvPicPr>
            <a:picLocks noChangeAspect="1"/>
          </p:cNvPicPr>
          <p:nvPr/>
        </p:nvPicPr>
        <p:blipFill>
          <a:blip r:embed="rId3"/>
          <a:stretch>
            <a:fillRect/>
          </a:stretch>
        </p:blipFill>
        <p:spPr>
          <a:xfrm>
            <a:off x="16306800" y="88548"/>
            <a:ext cx="1866583" cy="1866583"/>
          </a:xfrm>
          <a:prstGeom prst="rect">
            <a:avLst/>
          </a:prstGeom>
        </p:spPr>
      </p:pic>
      <p:graphicFrame>
        <p:nvGraphicFramePr>
          <p:cNvPr id="5" name="Table 4">
            <a:extLst>
              <a:ext uri="{FF2B5EF4-FFF2-40B4-BE49-F238E27FC236}">
                <a16:creationId xmlns:a16="http://schemas.microsoft.com/office/drawing/2014/main" id="{FB17906E-70C8-F11B-08DE-D74093416915}"/>
              </a:ext>
            </a:extLst>
          </p:cNvPr>
          <p:cNvGraphicFramePr>
            <a:graphicFrameLocks noGrp="1"/>
          </p:cNvGraphicFramePr>
          <p:nvPr>
            <p:extLst>
              <p:ext uri="{D42A27DB-BD31-4B8C-83A1-F6EECF244321}">
                <p14:modId xmlns:p14="http://schemas.microsoft.com/office/powerpoint/2010/main" val="2188124316"/>
              </p:ext>
            </p:extLst>
          </p:nvPr>
        </p:nvGraphicFramePr>
        <p:xfrm>
          <a:off x="2307938" y="2026741"/>
          <a:ext cx="15599062" cy="7580108"/>
        </p:xfrm>
        <a:graphic>
          <a:graphicData uri="http://schemas.openxmlformats.org/drawingml/2006/table">
            <a:tbl>
              <a:tblPr firstRow="1" firstCol="1" bandRow="1">
                <a:tableStyleId>{5C22544A-7EE6-4342-B048-85BDC9FD1C3A}</a:tableStyleId>
              </a:tblPr>
              <a:tblGrid>
                <a:gridCol w="8308196">
                  <a:extLst>
                    <a:ext uri="{9D8B030D-6E8A-4147-A177-3AD203B41FA5}">
                      <a16:colId xmlns:a16="http://schemas.microsoft.com/office/drawing/2014/main" val="1488961226"/>
                    </a:ext>
                  </a:extLst>
                </a:gridCol>
                <a:gridCol w="7290866">
                  <a:extLst>
                    <a:ext uri="{9D8B030D-6E8A-4147-A177-3AD203B41FA5}">
                      <a16:colId xmlns:a16="http://schemas.microsoft.com/office/drawing/2014/main" val="2342770208"/>
                    </a:ext>
                  </a:extLst>
                </a:gridCol>
              </a:tblGrid>
              <a:tr h="7580108">
                <a:tc>
                  <a:txBody>
                    <a:bodyPr/>
                    <a:lstStyle/>
                    <a:p>
                      <a:pPr>
                        <a:lnSpc>
                          <a:spcPct val="115000"/>
                        </a:lnSpc>
                        <a:spcAft>
                          <a:spcPts val="1000"/>
                        </a:spcAft>
                        <a:buNone/>
                      </a:pPr>
                      <a:r>
                        <a:rPr lang="en-AU" sz="4400" b="1" dirty="0">
                          <a:solidFill>
                            <a:srgbClr val="FF0000"/>
                          </a:solidFill>
                          <a:effectLst/>
                        </a:rPr>
                        <a:t>(e)</a:t>
                      </a:r>
                      <a:r>
                        <a:rPr lang="en-AU" sz="4400" b="0" dirty="0">
                          <a:solidFill>
                            <a:sysClr val="windowText" lastClr="000000"/>
                          </a:solidFill>
                          <a:effectLst/>
                        </a:rPr>
                        <a:t> 4(a – 1) + 2(3a + 2)​​​</a:t>
                      </a:r>
                    </a:p>
                    <a:p>
                      <a:pPr>
                        <a:lnSpc>
                          <a:spcPct val="115000"/>
                        </a:lnSpc>
                        <a:spcAft>
                          <a:spcPts val="1000"/>
                        </a:spcAft>
                        <a:buNone/>
                      </a:pPr>
                      <a:r>
                        <a:rPr lang="en-AU" sz="4400" b="0" dirty="0">
                          <a:solidFill>
                            <a:sysClr val="windowText" lastClr="000000"/>
                          </a:solidFill>
                          <a:effectLst/>
                        </a:rPr>
                        <a:t> </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r>
                        <a:rPr lang="en-AU" sz="4400" b="1" dirty="0">
                          <a:solidFill>
                            <a:srgbClr val="FF0000"/>
                          </a:solidFill>
                          <a:effectLst/>
                        </a:rPr>
                        <a:t>(f)</a:t>
                      </a:r>
                      <a:r>
                        <a:rPr lang="en-AU" sz="4400" b="0" dirty="0">
                          <a:solidFill>
                            <a:sysClr val="windowText" lastClr="000000"/>
                          </a:solidFill>
                          <a:effectLst/>
                        </a:rPr>
                        <a:t> 3(2s + 5) – 2(–s + 3)</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770705455"/>
                  </a:ext>
                </a:extLst>
              </a:tr>
            </a:tbl>
          </a:graphicData>
        </a:graphic>
      </p:graphicFrame>
    </p:spTree>
    <p:extLst>
      <p:ext uri="{BB962C8B-B14F-4D97-AF65-F5344CB8AC3E}">
        <p14:creationId xmlns:p14="http://schemas.microsoft.com/office/powerpoint/2010/main" val="1568464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1637F-015D-6341-C470-86E6B97A475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E735953-909E-C7D6-138C-EA10EB19ECA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D314DAB-1E84-DE17-C4A9-8225DD29E7C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618A54B-FADD-CDAB-5020-AABBB689B37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E3B8B9B-DAD9-D988-FCE4-A9970988011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F2CEDC4-D50C-0F8A-C421-47EE3BD4C04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B33F895-20CF-953E-8093-0DBABA00ED2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F32B4E9-BD2B-CB78-ECD2-5098DEBF5B9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a:t>
            </a:r>
          </a:p>
        </p:txBody>
      </p:sp>
      <p:sp>
        <p:nvSpPr>
          <p:cNvPr id="17" name="Freeform 5">
            <a:extLst>
              <a:ext uri="{FF2B5EF4-FFF2-40B4-BE49-F238E27FC236}">
                <a16:creationId xmlns:a16="http://schemas.microsoft.com/office/drawing/2014/main" id="{D3CA99A9-3748-95D9-8685-7B8265C1E57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3BD3CB25-BCBE-D309-9394-04DFAA4AAA6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EXPANDING AND COLLECTING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DA22740C-842C-F6D5-5AFB-135149F973B4}"/>
              </a:ext>
            </a:extLst>
          </p:cNvPr>
          <p:cNvSpPr txBox="1"/>
          <p:nvPr/>
        </p:nvSpPr>
        <p:spPr>
          <a:xfrm>
            <a:off x="2237026" y="11049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A82E80A1-4BCD-F881-9635-C73D32E8CA05}"/>
              </a:ext>
            </a:extLst>
          </p:cNvPr>
          <p:cNvPicPr>
            <a:picLocks noChangeAspect="1"/>
          </p:cNvPicPr>
          <p:nvPr/>
        </p:nvPicPr>
        <p:blipFill>
          <a:blip r:embed="rId3"/>
          <a:stretch>
            <a:fillRect/>
          </a:stretch>
        </p:blipFill>
        <p:spPr>
          <a:xfrm>
            <a:off x="16306800" y="88548"/>
            <a:ext cx="1866583" cy="1866583"/>
          </a:xfrm>
          <a:prstGeom prst="rect">
            <a:avLst/>
          </a:prstGeom>
        </p:spPr>
      </p:pic>
      <p:graphicFrame>
        <p:nvGraphicFramePr>
          <p:cNvPr id="5" name="Table 4">
            <a:extLst>
              <a:ext uri="{FF2B5EF4-FFF2-40B4-BE49-F238E27FC236}">
                <a16:creationId xmlns:a16="http://schemas.microsoft.com/office/drawing/2014/main" id="{48080AC9-A60D-FD04-82D9-7C33727D455E}"/>
              </a:ext>
            </a:extLst>
          </p:cNvPr>
          <p:cNvGraphicFramePr>
            <a:graphicFrameLocks noGrp="1"/>
          </p:cNvGraphicFramePr>
          <p:nvPr>
            <p:extLst>
              <p:ext uri="{D42A27DB-BD31-4B8C-83A1-F6EECF244321}">
                <p14:modId xmlns:p14="http://schemas.microsoft.com/office/powerpoint/2010/main" val="3242571100"/>
              </p:ext>
            </p:extLst>
          </p:nvPr>
        </p:nvGraphicFramePr>
        <p:xfrm>
          <a:off x="2382788" y="1939021"/>
          <a:ext cx="15295612" cy="7667827"/>
        </p:xfrm>
        <a:graphic>
          <a:graphicData uri="http://schemas.openxmlformats.org/drawingml/2006/table">
            <a:tbl>
              <a:tblPr firstRow="1" firstCol="1" bandRow="1">
                <a:tableStyleId>{5C22544A-7EE6-4342-B048-85BDC9FD1C3A}</a:tableStyleId>
              </a:tblPr>
              <a:tblGrid>
                <a:gridCol w="8146576">
                  <a:extLst>
                    <a:ext uri="{9D8B030D-6E8A-4147-A177-3AD203B41FA5}">
                      <a16:colId xmlns:a16="http://schemas.microsoft.com/office/drawing/2014/main" val="403067064"/>
                    </a:ext>
                  </a:extLst>
                </a:gridCol>
                <a:gridCol w="7149036">
                  <a:extLst>
                    <a:ext uri="{9D8B030D-6E8A-4147-A177-3AD203B41FA5}">
                      <a16:colId xmlns:a16="http://schemas.microsoft.com/office/drawing/2014/main" val="3198976409"/>
                    </a:ext>
                  </a:extLst>
                </a:gridCol>
              </a:tblGrid>
              <a:tr h="7667827">
                <a:tc>
                  <a:txBody>
                    <a:bodyPr/>
                    <a:lstStyle/>
                    <a:p>
                      <a:pPr>
                        <a:lnSpc>
                          <a:spcPct val="115000"/>
                        </a:lnSpc>
                        <a:spcAft>
                          <a:spcPts val="1000"/>
                        </a:spcAft>
                        <a:buNone/>
                      </a:pPr>
                      <a:r>
                        <a:rPr lang="en-AU" sz="4400" b="1" dirty="0">
                          <a:solidFill>
                            <a:srgbClr val="FF0000"/>
                          </a:solidFill>
                          <a:effectLst/>
                        </a:rPr>
                        <a:t>(g)</a:t>
                      </a:r>
                      <a:r>
                        <a:rPr lang="en-AU" sz="4400" b="0" dirty="0">
                          <a:solidFill>
                            <a:sysClr val="windowText" lastClr="000000"/>
                          </a:solidFill>
                          <a:effectLst/>
                        </a:rPr>
                        <a:t> 4(2d² – 3d + 1) - 3(d² – 4d – 2)</a:t>
                      </a:r>
                    </a:p>
                    <a:p>
                      <a:pPr>
                        <a:lnSpc>
                          <a:spcPct val="115000"/>
                        </a:lnSpc>
                        <a:spcAft>
                          <a:spcPts val="1000"/>
                        </a:spcAft>
                        <a:buNone/>
                      </a:pPr>
                      <a:endParaRPr lang="en-AU" sz="4400" b="0" dirty="0">
                        <a:solidFill>
                          <a:sysClr val="windowText" lastClr="000000"/>
                        </a:solidFill>
                        <a:effectLst/>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r>
                        <a:rPr lang="en-AU" sz="4400" b="1" dirty="0">
                          <a:solidFill>
                            <a:srgbClr val="FF0000"/>
                          </a:solidFill>
                          <a:effectLst/>
                        </a:rPr>
                        <a:t>(h)</a:t>
                      </a:r>
                      <a:r>
                        <a:rPr lang="en-AU" sz="4400" b="0" dirty="0">
                          <a:solidFill>
                            <a:sysClr val="windowText" lastClr="000000"/>
                          </a:solidFill>
                          <a:effectLst/>
                        </a:rPr>
                        <a:t> ½ a + 4(¾ a – ¼ a) – a</a:t>
                      </a:r>
                      <a:endParaRPr lang="en-AU" sz="44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845424878"/>
                  </a:ext>
                </a:extLst>
              </a:tr>
            </a:tbl>
          </a:graphicData>
        </a:graphic>
      </p:graphicFrame>
    </p:spTree>
    <p:extLst>
      <p:ext uri="{BB962C8B-B14F-4D97-AF65-F5344CB8AC3E}">
        <p14:creationId xmlns:p14="http://schemas.microsoft.com/office/powerpoint/2010/main" val="2540406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27961-9CDF-1B4C-549E-0F357D892E9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A2B293A-9191-6294-7AD3-C121E32DDB3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6AEF3FE-2EE7-A6DA-76C3-5E1D065F165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5EB4CFA-A9CF-29FC-5828-779D342413A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5DC5A5C-22C6-8DF1-1AAE-A8536365979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E67E4670-7703-6CD8-8FAC-08A4194CC606}"/>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ADCC6351-DBCD-6CD7-EDE9-2766AC8FBE5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A9FA1CD6-3B8C-8E5A-DDB9-0AF480ED46D0}"/>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6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1FDE44BC-1058-5497-6B64-5EABA5AC77E0}"/>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381F2E03-2C26-CDCA-26F4-2E475AD6CF4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A8D128C-499D-57AA-FA71-0A04CF6B9D6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6</a:t>
            </a:r>
          </a:p>
        </p:txBody>
      </p:sp>
      <p:sp>
        <p:nvSpPr>
          <p:cNvPr id="17" name="Freeform 5">
            <a:extLst>
              <a:ext uri="{FF2B5EF4-FFF2-40B4-BE49-F238E27FC236}">
                <a16:creationId xmlns:a16="http://schemas.microsoft.com/office/drawing/2014/main" id="{6D988B9B-1F0F-67DF-F41C-438B2E69943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A9F74117-6288-41AD-4523-26002277B94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EXPANDING AND COLLECTING</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063521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2280F-9F2D-A71E-1492-CB289A762AE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D517184-AC3C-E3A4-1DE3-703035BA28B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0E3BD07-7608-A845-15C0-C64C46714F8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68A9A1F-3D09-8DBD-8DC2-B53543BF66E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8F620A9A-A50E-74C5-859B-7F2FFDEC917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3F9C788C-47FE-FE3D-7464-7021FDE1CA5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7</a:t>
            </a:r>
          </a:p>
        </p:txBody>
      </p:sp>
      <p:sp>
        <p:nvSpPr>
          <p:cNvPr id="24" name="Freeform 5">
            <a:extLst>
              <a:ext uri="{FF2B5EF4-FFF2-40B4-BE49-F238E27FC236}">
                <a16:creationId xmlns:a16="http://schemas.microsoft.com/office/drawing/2014/main" id="{A0DE9457-792F-2C42-7372-F191E94566B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2EA1004-5E58-89D4-951D-694D2841961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80334820-72C3-5368-6DFB-025EB2F81CDE}"/>
              </a:ext>
            </a:extLst>
          </p:cNvPr>
          <p:cNvSpPr txBox="1"/>
          <p:nvPr/>
        </p:nvSpPr>
        <p:spPr>
          <a:xfrm>
            <a:off x="2362200" y="2019300"/>
            <a:ext cx="15240000" cy="6042552"/>
          </a:xfrm>
          <a:prstGeom prst="rect">
            <a:avLst/>
          </a:prstGeom>
          <a:noFill/>
        </p:spPr>
        <p:txBody>
          <a:bodyPr wrap="square">
            <a:spAutoFit/>
          </a:bodyPr>
          <a:lstStyle/>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An equation shows that two expressions are equal, </a:t>
            </a:r>
          </a:p>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just like the two sides of a balanced scale. </a:t>
            </a:r>
          </a:p>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When the left side has the same value as the right side, the equation is balanced.</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1">
              <a:spcAft>
                <a:spcPts val="1000"/>
              </a:spcAft>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spcAft>
                <a:spcPts val="1000"/>
              </a:spcAft>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When </a:t>
            </a:r>
            <a:r>
              <a:rPr lang="en-AU" sz="3600" b="1" dirty="0">
                <a:solidFill>
                  <a:srgbClr val="28466A"/>
                </a:solidFill>
                <a:effectLst/>
                <a:latin typeface="Arial" panose="020B0604020202020204" pitchFamily="34" charset="0"/>
                <a:ea typeface="MS Mincho" panose="02020609040205080304" pitchFamily="49" charset="-128"/>
                <a:cs typeface="Arial" panose="020B0604020202020204" pitchFamily="34" charset="0"/>
              </a:rPr>
              <a:t>solving an equation</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the goal is to isolate the variable by performing the same operation on both sides.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0" name="Picture 9">
            <a:extLst>
              <a:ext uri="{FF2B5EF4-FFF2-40B4-BE49-F238E27FC236}">
                <a16:creationId xmlns:a16="http://schemas.microsoft.com/office/drawing/2014/main" id="{F4A3B0B5-6A59-7193-06CF-BD32EA956A13}"/>
              </a:ext>
            </a:extLst>
          </p:cNvPr>
          <p:cNvPicPr>
            <a:picLocks noChangeAspect="1"/>
          </p:cNvPicPr>
          <p:nvPr/>
        </p:nvPicPr>
        <p:blipFill>
          <a:blip r:embed="rId3"/>
          <a:stretch>
            <a:fillRect/>
          </a:stretch>
        </p:blipFill>
        <p:spPr>
          <a:xfrm>
            <a:off x="14409262" y="144928"/>
            <a:ext cx="3772694" cy="3550771"/>
          </a:xfrm>
          <a:prstGeom prst="rect">
            <a:avLst/>
          </a:prstGeom>
        </p:spPr>
      </p:pic>
    </p:spTree>
    <p:extLst>
      <p:ext uri="{BB962C8B-B14F-4D97-AF65-F5344CB8AC3E}">
        <p14:creationId xmlns:p14="http://schemas.microsoft.com/office/powerpoint/2010/main" val="2596746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388EB-698E-A1F3-C776-30AD6E288F0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1F4B6E9-9B8C-096F-400C-126DBA2EB61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892A466-8E1A-B7FD-662B-7971F7A0BCA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43DFFE6-0117-78AE-5CEA-8E0476022EA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7" name="TextBox 7">
            <a:extLst>
              <a:ext uri="{FF2B5EF4-FFF2-40B4-BE49-F238E27FC236}">
                <a16:creationId xmlns:a16="http://schemas.microsoft.com/office/drawing/2014/main" id="{A08EE15B-5A6B-271C-7294-DD936900291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a:t>
            </a:r>
          </a:p>
        </p:txBody>
      </p:sp>
      <p:sp>
        <p:nvSpPr>
          <p:cNvPr id="13" name="TextBox 12">
            <a:extLst>
              <a:ext uri="{FF2B5EF4-FFF2-40B4-BE49-F238E27FC236}">
                <a16:creationId xmlns:a16="http://schemas.microsoft.com/office/drawing/2014/main" id="{29C7AC16-6000-0004-2385-3F1316CA5A92}"/>
              </a:ext>
            </a:extLst>
          </p:cNvPr>
          <p:cNvSpPr txBox="1"/>
          <p:nvPr/>
        </p:nvSpPr>
        <p:spPr>
          <a:xfrm>
            <a:off x="2145573" y="3917888"/>
            <a:ext cx="15917624" cy="2482603"/>
          </a:xfrm>
          <a:prstGeom prst="rect">
            <a:avLst/>
          </a:prstGeom>
          <a:noFill/>
        </p:spPr>
        <p:txBody>
          <a:bodyPr wrap="square">
            <a:spAutoFit/>
          </a:bodyPr>
          <a:lstStyle/>
          <a:p>
            <a:pPr>
              <a:lnSpc>
                <a:spcPct val="150000"/>
              </a:lnSpc>
            </a:pPr>
            <a:r>
              <a:rPr lang="en-AU" sz="3600" dirty="0">
                <a:latin typeface="Arial" panose="020B0604020202020204" pitchFamily="34" charset="0"/>
                <a:cs typeface="Arial" panose="020B0604020202020204" pitchFamily="34" charset="0"/>
              </a:rPr>
              <a:t>When working with positive and negative numbers (called directed numbers), signs can sometimes appear next to each other, such as +(-4) or -(-6). </a:t>
            </a:r>
          </a:p>
          <a:p>
            <a:pPr>
              <a:lnSpc>
                <a:spcPct val="150000"/>
              </a:lnSpc>
            </a:pPr>
            <a:r>
              <a:rPr lang="en-AU" sz="3600" dirty="0">
                <a:latin typeface="Arial" panose="020B0604020202020204" pitchFamily="34" charset="0"/>
                <a:cs typeface="Arial" panose="020B0604020202020204" pitchFamily="34" charset="0"/>
              </a:rPr>
              <a:t>You can simplify these combinations using some basic rules:</a:t>
            </a:r>
          </a:p>
        </p:txBody>
      </p:sp>
      <p:sp>
        <p:nvSpPr>
          <p:cNvPr id="17" name="TextBox 6">
            <a:extLst>
              <a:ext uri="{FF2B5EF4-FFF2-40B4-BE49-F238E27FC236}">
                <a16:creationId xmlns:a16="http://schemas.microsoft.com/office/drawing/2014/main" id="{788EEC11-28CC-D228-EDF1-6DCCC9B43DC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8" name="Freeform 5">
            <a:extLst>
              <a:ext uri="{FF2B5EF4-FFF2-40B4-BE49-F238E27FC236}">
                <a16:creationId xmlns:a16="http://schemas.microsoft.com/office/drawing/2014/main" id="{2E187BD0-CA7E-882F-BA2B-57F00B9D97B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5" name="Picture 4">
            <a:extLst>
              <a:ext uri="{FF2B5EF4-FFF2-40B4-BE49-F238E27FC236}">
                <a16:creationId xmlns:a16="http://schemas.microsoft.com/office/drawing/2014/main" id="{5E3A16AE-50FA-E2F6-A285-09568DD0D427}"/>
              </a:ext>
            </a:extLst>
          </p:cNvPr>
          <p:cNvPicPr>
            <a:picLocks noChangeAspect="1"/>
          </p:cNvPicPr>
          <p:nvPr/>
        </p:nvPicPr>
        <p:blipFill>
          <a:blip r:embed="rId3"/>
          <a:stretch>
            <a:fillRect/>
          </a:stretch>
        </p:blipFill>
        <p:spPr>
          <a:xfrm>
            <a:off x="2176101" y="128972"/>
            <a:ext cx="11534737" cy="2019154"/>
          </a:xfrm>
          <a:prstGeom prst="rect">
            <a:avLst/>
          </a:prstGeom>
        </p:spPr>
      </p:pic>
      <p:sp>
        <p:nvSpPr>
          <p:cNvPr id="6" name="TextBox 5">
            <a:extLst>
              <a:ext uri="{FF2B5EF4-FFF2-40B4-BE49-F238E27FC236}">
                <a16:creationId xmlns:a16="http://schemas.microsoft.com/office/drawing/2014/main" id="{6B0E8497-1E0D-2832-2E89-BBFDB972978B}"/>
              </a:ext>
            </a:extLst>
          </p:cNvPr>
          <p:cNvSpPr txBox="1"/>
          <p:nvPr/>
        </p:nvSpPr>
        <p:spPr>
          <a:xfrm>
            <a:off x="2145573" y="3056114"/>
            <a:ext cx="14791982" cy="861774"/>
          </a:xfrm>
          <a:prstGeom prst="rect">
            <a:avLst/>
          </a:prstGeom>
          <a:noFill/>
        </p:spPr>
        <p:txBody>
          <a:bodyPr wrap="square">
            <a:spAutoFit/>
          </a:bodyPr>
          <a:lstStyle/>
          <a:p>
            <a:pPr>
              <a:buNone/>
            </a:pPr>
            <a:r>
              <a:rPr lang="en-AU" sz="5000" b="1" kern="100" dirty="0">
                <a:solidFill>
                  <a:srgbClr val="28466A"/>
                </a:solidFill>
                <a:latin typeface="Arial" panose="020B0604020202020204" pitchFamily="34" charset="0"/>
                <a:ea typeface="Aptos" panose="020B0004020202020204" pitchFamily="34" charset="0"/>
                <a:cs typeface="Times New Roman" panose="02020603050405020304" pitchFamily="18" charset="0"/>
              </a:rPr>
              <a:t>DIRECTED NUMBERS</a:t>
            </a:r>
            <a:endParaRPr lang="en-AU" sz="5000" kern="100" dirty="0">
              <a:solidFill>
                <a:srgbClr val="28466A"/>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0" name="Picture 9" descr="A white background with black text&#10;&#10;AI-generated content may be incorrect.">
            <a:extLst>
              <a:ext uri="{FF2B5EF4-FFF2-40B4-BE49-F238E27FC236}">
                <a16:creationId xmlns:a16="http://schemas.microsoft.com/office/drawing/2014/main" id="{22FA4739-FC6C-7DAD-4770-4141A6A737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2192" y="6667500"/>
            <a:ext cx="14864385" cy="1903945"/>
          </a:xfrm>
          <a:prstGeom prst="rect">
            <a:avLst/>
          </a:prstGeom>
        </p:spPr>
      </p:pic>
    </p:spTree>
    <p:extLst>
      <p:ext uri="{BB962C8B-B14F-4D97-AF65-F5344CB8AC3E}">
        <p14:creationId xmlns:p14="http://schemas.microsoft.com/office/powerpoint/2010/main" val="4847459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014EAC-8EFF-C639-EDB6-56B2AD1D3CF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D24A79B-4CC6-C99C-BF0C-1D82EC6F508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8DE4652-62FF-6FA9-F37E-205B4DCA741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7C7FCB6-DA31-4790-C93B-E8C0F1B1E04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8F996DD-57CA-90FB-C702-47D91D95049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28A20F6-BA34-7AAB-7A07-1FF86624023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4977EC3-E0FF-AA8C-847D-4C73F0C5168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F71B628-011B-1DC9-844E-C0F8ABC1597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7</a:t>
            </a:r>
          </a:p>
        </p:txBody>
      </p:sp>
      <p:sp>
        <p:nvSpPr>
          <p:cNvPr id="17" name="Freeform 5">
            <a:extLst>
              <a:ext uri="{FF2B5EF4-FFF2-40B4-BE49-F238E27FC236}">
                <a16:creationId xmlns:a16="http://schemas.microsoft.com/office/drawing/2014/main" id="{A04E44F0-202A-111B-95A3-F4FD7CC8F97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5" name="Picture 4" descr="A black and white logo of a person reading a book&#10;&#10;AI-generated content may be incorrect.">
            <a:extLst>
              <a:ext uri="{FF2B5EF4-FFF2-40B4-BE49-F238E27FC236}">
                <a16:creationId xmlns:a16="http://schemas.microsoft.com/office/drawing/2014/main" id="{F47D33C8-B35A-E408-1CAB-7014D7139806}"/>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8AB1F457-5957-D9F1-A850-726B2A3F8CE8}"/>
              </a:ext>
            </a:extLst>
          </p:cNvPr>
          <p:cNvSpPr txBox="1"/>
          <p:nvPr/>
        </p:nvSpPr>
        <p:spPr>
          <a:xfrm>
            <a:off x="2237026" y="2088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D30673F-64B0-287A-3F52-2F77B3520C9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BD2AA002-88BD-B7C7-53AE-19980EEF8D19}"/>
              </a:ext>
            </a:extLst>
          </p:cNvPr>
          <p:cNvSpPr txBox="1"/>
          <p:nvPr/>
        </p:nvSpPr>
        <p:spPr>
          <a:xfrm>
            <a:off x="2237026" y="2726659"/>
            <a:ext cx="15468600" cy="3313599"/>
          </a:xfrm>
          <a:prstGeom prst="rect">
            <a:avLst/>
          </a:prstGeom>
          <a:noFill/>
        </p:spPr>
        <p:txBody>
          <a:bodyPr wrap="square">
            <a:spAutoFit/>
          </a:bodyPr>
          <a:lstStyle/>
          <a:p>
            <a:pPr>
              <a:lnSpc>
                <a:spcPct val="150000"/>
              </a:lnSpc>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Imagine you have two small buckets hanging from a scale. </a:t>
            </a:r>
          </a:p>
          <a:p>
            <a:pPr>
              <a:lnSpc>
                <a:spcPct val="150000"/>
              </a:lnSpc>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One bucket has x coins plus 3 more (x + 3), and the other bucket has exactly 7 coins ( 7 ). </a:t>
            </a:r>
          </a:p>
          <a:p>
            <a:pPr>
              <a:lnSpc>
                <a:spcPct val="150000"/>
              </a:lnSpc>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If the scale is balanced, then both sides weigh the same:</a:t>
            </a:r>
            <a:r>
              <a:rPr lang="en-AU" sz="3600" dirty="0">
                <a:effectLst/>
                <a:latin typeface="Arial" panose="020B0604020202020204" pitchFamily="34" charset="0"/>
                <a:ea typeface="Times New Roman" panose="02020603050405020304" pitchFamily="18" charset="0"/>
                <a:cs typeface="Arial" panose="020B0604020202020204" pitchFamily="34" charset="0"/>
              </a:rPr>
              <a:t>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x + 3 = 7</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AA17F970-2F4F-348B-AED9-D98B2495971C}"/>
              </a:ext>
            </a:extLst>
          </p:cNvPr>
          <p:cNvSpPr txBox="1"/>
          <p:nvPr/>
        </p:nvSpPr>
        <p:spPr>
          <a:xfrm>
            <a:off x="2237026" y="6424091"/>
            <a:ext cx="15288974" cy="646331"/>
          </a:xfrm>
          <a:prstGeom prst="rect">
            <a:avLst/>
          </a:prstGeom>
          <a:noFill/>
        </p:spPr>
        <p:txBody>
          <a:bodyPr wrap="square">
            <a:spAutoFit/>
          </a:bodyPr>
          <a:lstStyle/>
          <a:p>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To find out how many are in the first bucket (x), remove 3 from both sides: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graphicFrame>
            <p:nvGraphicFramePr>
              <p:cNvPr id="19" name="Table 18">
                <a:extLst>
                  <a:ext uri="{FF2B5EF4-FFF2-40B4-BE49-F238E27FC236}">
                    <a16:creationId xmlns:a16="http://schemas.microsoft.com/office/drawing/2014/main" id="{3BE64DA6-EF76-F8B3-EF1B-A252F9684ED6}"/>
                  </a:ext>
                </a:extLst>
              </p:cNvPr>
              <p:cNvGraphicFramePr>
                <a:graphicFrameLocks noGrp="1"/>
              </p:cNvGraphicFramePr>
              <p:nvPr>
                <p:extLst>
                  <p:ext uri="{D42A27DB-BD31-4B8C-83A1-F6EECF244321}">
                    <p14:modId xmlns:p14="http://schemas.microsoft.com/office/powerpoint/2010/main" val="181129642"/>
                  </p:ext>
                </p:extLst>
              </p:nvPr>
            </p:nvGraphicFramePr>
            <p:xfrm>
              <a:off x="3505200" y="7109254"/>
              <a:ext cx="12599517" cy="2869575"/>
            </p:xfrm>
            <a:graphic>
              <a:graphicData uri="http://schemas.openxmlformats.org/drawingml/2006/table">
                <a:tbl>
                  <a:tblPr firstRow="1" firstCol="1" bandRow="1">
                    <a:tableStyleId>{5C22544A-7EE6-4342-B048-85BDC9FD1C3A}</a:tableStyleId>
                  </a:tblPr>
                  <a:tblGrid>
                    <a:gridCol w="2235950">
                      <a:extLst>
                        <a:ext uri="{9D8B030D-6E8A-4147-A177-3AD203B41FA5}">
                          <a16:colId xmlns:a16="http://schemas.microsoft.com/office/drawing/2014/main" val="4083918264"/>
                        </a:ext>
                      </a:extLst>
                    </a:gridCol>
                    <a:gridCol w="715088">
                      <a:extLst>
                        <a:ext uri="{9D8B030D-6E8A-4147-A177-3AD203B41FA5}">
                          <a16:colId xmlns:a16="http://schemas.microsoft.com/office/drawing/2014/main" val="4060227570"/>
                        </a:ext>
                      </a:extLst>
                    </a:gridCol>
                    <a:gridCol w="1694802">
                      <a:extLst>
                        <a:ext uri="{9D8B030D-6E8A-4147-A177-3AD203B41FA5}">
                          <a16:colId xmlns:a16="http://schemas.microsoft.com/office/drawing/2014/main" val="2940191702"/>
                        </a:ext>
                      </a:extLst>
                    </a:gridCol>
                    <a:gridCol w="7953677">
                      <a:extLst>
                        <a:ext uri="{9D8B030D-6E8A-4147-A177-3AD203B41FA5}">
                          <a16:colId xmlns:a16="http://schemas.microsoft.com/office/drawing/2014/main" val="3384341514"/>
                        </a:ext>
                      </a:extLst>
                    </a:gridCol>
                  </a:tblGrid>
                  <a:tr h="956525">
                    <a:tc>
                      <a:txBody>
                        <a:bodyPr/>
                        <a:lstStyle/>
                        <a:p>
                          <a:pPr algn="r">
                            <a:lnSpc>
                              <a:spcPct val="100000"/>
                            </a:lnSpc>
                            <a:spcAft>
                              <a:spcPts val="1000"/>
                            </a:spcAft>
                            <a:buNone/>
                          </a:pPr>
                          <a14:m>
                            <m:oMathPara xmlns:m="http://schemas.openxmlformats.org/officeDocument/2006/math">
                              <m:oMathParaPr>
                                <m:jc m:val="right"/>
                              </m:oMathParaPr>
                              <m:oMath xmlns:m="http://schemas.openxmlformats.org/officeDocument/2006/math">
                                <m:r>
                                  <a:rPr lang="en-AU" sz="3200" smtClean="0">
                                    <a:solidFill>
                                      <a:schemeClr val="tx1"/>
                                    </a:solidFill>
                                    <a:effectLst/>
                                    <a:latin typeface="Cambria Math" panose="02040503050406030204" pitchFamily="18" charset="0"/>
                                  </a:rPr>
                                  <m:t>𝑥</m:t>
                                </m:r>
                                <m:r>
                                  <a:rPr lang="en-AU" sz="3200" smtClean="0">
                                    <a:solidFill>
                                      <a:schemeClr val="tx1"/>
                                    </a:solidFill>
                                    <a:effectLst/>
                                    <a:latin typeface="Cambria Math" panose="02040503050406030204" pitchFamily="18" charset="0"/>
                                  </a:rPr>
                                  <m:t>+3</m:t>
                                </m:r>
                              </m:oMath>
                            </m:oMathPara>
                          </a14:m>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Aft>
                              <a:spcPts val="1000"/>
                            </a:spcAft>
                            <a:buNone/>
                          </a:pPr>
                          <a:r>
                            <a:rPr lang="en-AU" sz="3200" b="0" dirty="0">
                              <a:solidFill>
                                <a:schemeClr val="tx1"/>
                              </a:solidFill>
                              <a:effectLst/>
                              <a:latin typeface="Arial" panose="020B0604020202020204" pitchFamily="34" charset="0"/>
                              <a:cs typeface="Arial" panose="020B0604020202020204" pitchFamily="34" charset="0"/>
                            </a:rPr>
                            <a:t>=</a:t>
                          </a:r>
                          <a:endParaRPr lang="en-AU" sz="28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l">
                            <a:lnSpc>
                              <a:spcPct val="100000"/>
                            </a:lnSpc>
                            <a:spcAft>
                              <a:spcPts val="1000"/>
                            </a:spcAft>
                            <a:buNone/>
                          </a:pPr>
                          <a14:m>
                            <m:oMathPara xmlns:m="http://schemas.openxmlformats.org/officeDocument/2006/math">
                              <m:oMathParaPr>
                                <m:jc m:val="left"/>
                              </m:oMathParaPr>
                              <m:oMath xmlns:m="http://schemas.openxmlformats.org/officeDocument/2006/math">
                                <m:r>
                                  <a:rPr lang="en-AU" sz="3200" smtClean="0">
                                    <a:solidFill>
                                      <a:schemeClr val="tx1"/>
                                    </a:solidFill>
                                    <a:effectLst/>
                                    <a:latin typeface="Cambria Math" panose="02040503050406030204" pitchFamily="18" charset="0"/>
                                  </a:rPr>
                                  <m:t>7</m:t>
                                </m:r>
                              </m:oMath>
                            </m:oMathPara>
                          </a14:m>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nSpc>
                              <a:spcPct val="115000"/>
                            </a:lnSpc>
                            <a:spcAft>
                              <a:spcPts val="1000"/>
                            </a:spcAft>
                            <a:buNone/>
                          </a:pPr>
                          <a:r>
                            <a:rPr lang="en-AU" sz="3200">
                              <a:solidFill>
                                <a:schemeClr val="tx1"/>
                              </a:solidFill>
                              <a:effectLst/>
                              <a:latin typeface="Arial" panose="020B0604020202020204" pitchFamily="34" charset="0"/>
                              <a:cs typeface="Arial" panose="020B0604020202020204" pitchFamily="34" charset="0"/>
                            </a:rPr>
                            <a:t> </a:t>
                          </a:r>
                          <a:endParaRPr lang="en-AU" sz="28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70270570"/>
                      </a:ext>
                    </a:extLst>
                  </a:tr>
                  <a:tr h="956525">
                    <a:tc>
                      <a:txBody>
                        <a:bodyPr/>
                        <a:lstStyle/>
                        <a:p>
                          <a:pPr algn="r">
                            <a:lnSpc>
                              <a:spcPct val="100000"/>
                            </a:lnSpc>
                            <a:spcAft>
                              <a:spcPts val="1000"/>
                            </a:spcAft>
                            <a:buNone/>
                          </a:pPr>
                          <a14:m>
                            <m:oMathPara xmlns:m="http://schemas.openxmlformats.org/officeDocument/2006/math">
                              <m:oMathParaPr>
                                <m:jc m:val="right"/>
                              </m:oMathParaPr>
                              <m:oMath xmlns:m="http://schemas.openxmlformats.org/officeDocument/2006/math">
                                <m:r>
                                  <a:rPr lang="en-AU" sz="3200" smtClean="0">
                                    <a:solidFill>
                                      <a:schemeClr val="tx1"/>
                                    </a:solidFill>
                                    <a:effectLst/>
                                    <a:latin typeface="Cambria Math" panose="02040503050406030204" pitchFamily="18" charset="0"/>
                                  </a:rPr>
                                  <m:t>𝑥</m:t>
                                </m:r>
                                <m:r>
                                  <a:rPr lang="en-AU" sz="3200" smtClean="0">
                                    <a:solidFill>
                                      <a:schemeClr val="tx1"/>
                                    </a:solidFill>
                                    <a:effectLst/>
                                    <a:latin typeface="Cambria Math" panose="02040503050406030204" pitchFamily="18" charset="0"/>
                                  </a:rPr>
                                  <m:t>+3(−3)</m:t>
                                </m:r>
                              </m:oMath>
                            </m:oMathPara>
                          </a14:m>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Aft>
                              <a:spcPts val="1000"/>
                            </a:spcAft>
                            <a:buNone/>
                          </a:pPr>
                          <a:r>
                            <a:rPr lang="en-AU" sz="3200" dirty="0">
                              <a:solidFill>
                                <a:schemeClr val="tx1"/>
                              </a:solidFill>
                              <a:effectLst/>
                              <a:latin typeface="Arial" panose="020B0604020202020204" pitchFamily="34" charset="0"/>
                              <a:cs typeface="Arial" panose="020B0604020202020204" pitchFamily="34" charset="0"/>
                            </a:rPr>
                            <a:t>=</a:t>
                          </a:r>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l">
                            <a:lnSpc>
                              <a:spcPct val="100000"/>
                            </a:lnSpc>
                            <a:spcAft>
                              <a:spcPts val="1000"/>
                            </a:spcAft>
                            <a:buNone/>
                          </a:pPr>
                          <a14:m>
                            <m:oMathPara xmlns:m="http://schemas.openxmlformats.org/officeDocument/2006/math">
                              <m:oMathParaPr>
                                <m:jc m:val="left"/>
                              </m:oMathParaPr>
                              <m:oMath xmlns:m="http://schemas.openxmlformats.org/officeDocument/2006/math">
                                <m:r>
                                  <a:rPr lang="en-AU" sz="3200" smtClean="0">
                                    <a:solidFill>
                                      <a:schemeClr val="tx1"/>
                                    </a:solidFill>
                                    <a:effectLst/>
                                    <a:latin typeface="Cambria Math" panose="02040503050406030204" pitchFamily="18" charset="0"/>
                                  </a:rPr>
                                  <m:t>7(−3)</m:t>
                                </m:r>
                              </m:oMath>
                            </m:oMathPara>
                          </a14:m>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nSpc>
                              <a:spcPct val="100000"/>
                            </a:lnSpc>
                            <a:spcAft>
                              <a:spcPts val="1000"/>
                            </a:spcAft>
                            <a:buNone/>
                          </a:pPr>
                          <a:r>
                            <a:rPr lang="en-AU" sz="2400" dirty="0">
                              <a:solidFill>
                                <a:schemeClr val="bg1">
                                  <a:lumMod val="65000"/>
                                </a:schemeClr>
                              </a:solidFill>
                              <a:effectLst/>
                              <a:latin typeface="Arial" panose="020B0604020202020204" pitchFamily="34" charset="0"/>
                              <a:cs typeface="Arial" panose="020B0604020202020204" pitchFamily="34" charset="0"/>
                              <a:sym typeface="Symbol" pitchFamily="2" charset="2"/>
                            </a:rPr>
                            <a:t></a:t>
                          </a:r>
                          <a:r>
                            <a:rPr lang="en-AU" sz="2400" dirty="0">
                              <a:solidFill>
                                <a:schemeClr val="bg1">
                                  <a:lumMod val="65000"/>
                                </a:schemeClr>
                              </a:solidFill>
                              <a:effectLst/>
                              <a:latin typeface="Arial" panose="020B0604020202020204" pitchFamily="34" charset="0"/>
                              <a:cs typeface="Arial" panose="020B0604020202020204" pitchFamily="34" charset="0"/>
                            </a:rPr>
                            <a:t> Remove 3 from both sides</a:t>
                          </a:r>
                          <a:endParaRPr lang="en-AU" sz="2000" dirty="0">
                            <a:solidFill>
                              <a:schemeClr val="bg1">
                                <a:lumMod val="6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39982262"/>
                      </a:ext>
                    </a:extLst>
                  </a:tr>
                  <a:tr h="956525">
                    <a:tc>
                      <a:txBody>
                        <a:bodyPr/>
                        <a:lstStyle/>
                        <a:p>
                          <a:pPr algn="r">
                            <a:lnSpc>
                              <a:spcPct val="100000"/>
                            </a:lnSpc>
                            <a:spcAft>
                              <a:spcPts val="1000"/>
                            </a:spcAft>
                            <a:buNone/>
                          </a:pPr>
                          <a14:m>
                            <m:oMathPara xmlns:m="http://schemas.openxmlformats.org/officeDocument/2006/math">
                              <m:oMathParaPr>
                                <m:jc m:val="right"/>
                              </m:oMathParaPr>
                              <m:oMath xmlns:m="http://schemas.openxmlformats.org/officeDocument/2006/math">
                                <m:r>
                                  <a:rPr lang="en-AU" sz="3200" smtClean="0">
                                    <a:solidFill>
                                      <a:schemeClr val="tx1"/>
                                    </a:solidFill>
                                    <a:effectLst/>
                                    <a:latin typeface="Cambria Math" panose="02040503050406030204" pitchFamily="18" charset="0"/>
                                  </a:rPr>
                                  <m:t>𝑥</m:t>
                                </m:r>
                              </m:oMath>
                            </m:oMathPara>
                          </a14:m>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Aft>
                              <a:spcPts val="1000"/>
                            </a:spcAft>
                            <a:buNone/>
                          </a:pPr>
                          <a:r>
                            <a:rPr lang="en-AU" sz="3200" dirty="0">
                              <a:solidFill>
                                <a:schemeClr val="tx1"/>
                              </a:solidFill>
                              <a:effectLst/>
                              <a:latin typeface="Arial" panose="020B0604020202020204" pitchFamily="34" charset="0"/>
                              <a:cs typeface="Arial" panose="020B0604020202020204" pitchFamily="34" charset="0"/>
                            </a:rPr>
                            <a:t>=</a:t>
                          </a:r>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l">
                            <a:lnSpc>
                              <a:spcPct val="100000"/>
                            </a:lnSpc>
                            <a:spcAft>
                              <a:spcPts val="1000"/>
                            </a:spcAft>
                            <a:buNone/>
                          </a:pPr>
                          <a14:m>
                            <m:oMathPara xmlns:m="http://schemas.openxmlformats.org/officeDocument/2006/math">
                              <m:oMathParaPr>
                                <m:jc m:val="left"/>
                              </m:oMathParaPr>
                              <m:oMath xmlns:m="http://schemas.openxmlformats.org/officeDocument/2006/math">
                                <m:r>
                                  <a:rPr lang="en-AU" sz="3200" smtClean="0">
                                    <a:solidFill>
                                      <a:schemeClr val="tx1"/>
                                    </a:solidFill>
                                    <a:effectLst/>
                                    <a:latin typeface="Cambria Math" panose="02040503050406030204" pitchFamily="18" charset="0"/>
                                  </a:rPr>
                                  <m:t>4</m:t>
                                </m:r>
                              </m:oMath>
                            </m:oMathPara>
                          </a14:m>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nSpc>
                              <a:spcPct val="115000"/>
                            </a:lnSpc>
                            <a:spcAft>
                              <a:spcPts val="1000"/>
                            </a:spcAft>
                            <a:buNone/>
                          </a:pPr>
                          <a:r>
                            <a:rPr lang="en-AU" sz="3200" dirty="0">
                              <a:solidFill>
                                <a:schemeClr val="tx1"/>
                              </a:solidFill>
                              <a:effectLst/>
                              <a:latin typeface="Arial" panose="020B0604020202020204" pitchFamily="34" charset="0"/>
                              <a:cs typeface="Arial" panose="020B0604020202020204" pitchFamily="34" charset="0"/>
                            </a:rPr>
                            <a:t> </a:t>
                          </a:r>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604104515"/>
                      </a:ext>
                    </a:extLst>
                  </a:tr>
                </a:tbl>
              </a:graphicData>
            </a:graphic>
          </p:graphicFrame>
        </mc:Choice>
        <mc:Fallback xmlns="">
          <p:graphicFrame>
            <p:nvGraphicFramePr>
              <p:cNvPr id="19" name="Table 18">
                <a:extLst>
                  <a:ext uri="{FF2B5EF4-FFF2-40B4-BE49-F238E27FC236}">
                    <a16:creationId xmlns:a16="http://schemas.microsoft.com/office/drawing/2014/main" id="{3BE64DA6-EF76-F8B3-EF1B-A252F9684ED6}"/>
                  </a:ext>
                </a:extLst>
              </p:cNvPr>
              <p:cNvGraphicFramePr>
                <a:graphicFrameLocks noGrp="1"/>
              </p:cNvGraphicFramePr>
              <p:nvPr>
                <p:extLst>
                  <p:ext uri="{D42A27DB-BD31-4B8C-83A1-F6EECF244321}">
                    <p14:modId xmlns:p14="http://schemas.microsoft.com/office/powerpoint/2010/main" val="181129642"/>
                  </p:ext>
                </p:extLst>
              </p:nvPr>
            </p:nvGraphicFramePr>
            <p:xfrm>
              <a:off x="3505200" y="7109254"/>
              <a:ext cx="12599517" cy="2869575"/>
            </p:xfrm>
            <a:graphic>
              <a:graphicData uri="http://schemas.openxmlformats.org/drawingml/2006/table">
                <a:tbl>
                  <a:tblPr firstRow="1" firstCol="1" bandRow="1">
                    <a:tableStyleId>{5C22544A-7EE6-4342-B048-85BDC9FD1C3A}</a:tableStyleId>
                  </a:tblPr>
                  <a:tblGrid>
                    <a:gridCol w="2235950">
                      <a:extLst>
                        <a:ext uri="{9D8B030D-6E8A-4147-A177-3AD203B41FA5}">
                          <a16:colId xmlns:a16="http://schemas.microsoft.com/office/drawing/2014/main" val="4083918264"/>
                        </a:ext>
                      </a:extLst>
                    </a:gridCol>
                    <a:gridCol w="715088">
                      <a:extLst>
                        <a:ext uri="{9D8B030D-6E8A-4147-A177-3AD203B41FA5}">
                          <a16:colId xmlns:a16="http://schemas.microsoft.com/office/drawing/2014/main" val="4060227570"/>
                        </a:ext>
                      </a:extLst>
                    </a:gridCol>
                    <a:gridCol w="1694802">
                      <a:extLst>
                        <a:ext uri="{9D8B030D-6E8A-4147-A177-3AD203B41FA5}">
                          <a16:colId xmlns:a16="http://schemas.microsoft.com/office/drawing/2014/main" val="2940191702"/>
                        </a:ext>
                      </a:extLst>
                    </a:gridCol>
                    <a:gridCol w="7953677">
                      <a:extLst>
                        <a:ext uri="{9D8B030D-6E8A-4147-A177-3AD203B41FA5}">
                          <a16:colId xmlns:a16="http://schemas.microsoft.com/office/drawing/2014/main" val="3384341514"/>
                        </a:ext>
                      </a:extLst>
                    </a:gridCol>
                  </a:tblGrid>
                  <a:tr h="956525">
                    <a:tc>
                      <a:txBody>
                        <a:bodyPr/>
                        <a:lstStyle/>
                        <a:p>
                          <a:endParaRPr lang="en-US"/>
                        </a:p>
                      </a:txBody>
                      <a:tcPr marL="68580" marR="68580" marT="0" marB="0" anchor="ctr">
                        <a:blipFill>
                          <a:blip r:embed="rId4"/>
                          <a:stretch>
                            <a:fillRect l="-568" r="-465341" b="-201316"/>
                          </a:stretch>
                        </a:blipFill>
                      </a:tcPr>
                    </a:tc>
                    <a:tc>
                      <a:txBody>
                        <a:bodyPr/>
                        <a:lstStyle/>
                        <a:p>
                          <a:pPr algn="ctr">
                            <a:lnSpc>
                              <a:spcPct val="100000"/>
                            </a:lnSpc>
                            <a:spcAft>
                              <a:spcPts val="1000"/>
                            </a:spcAft>
                            <a:buNone/>
                          </a:pPr>
                          <a:r>
                            <a:rPr lang="en-AU" sz="3200" b="0" dirty="0">
                              <a:solidFill>
                                <a:schemeClr val="tx1"/>
                              </a:solidFill>
                              <a:effectLst/>
                              <a:latin typeface="Arial" panose="020B0604020202020204" pitchFamily="34" charset="0"/>
                              <a:cs typeface="Arial" panose="020B0604020202020204" pitchFamily="34" charset="0"/>
                            </a:rPr>
                            <a:t>=</a:t>
                          </a:r>
                          <a:endParaRPr lang="en-AU" sz="28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endParaRPr lang="en-US"/>
                        </a:p>
                      </a:txBody>
                      <a:tcPr marL="68580" marR="68580" marT="0" marB="0" anchor="ctr">
                        <a:blipFill>
                          <a:blip r:embed="rId4"/>
                          <a:stretch>
                            <a:fillRect l="-175940" r="-472932" b="-201316"/>
                          </a:stretch>
                        </a:blipFill>
                      </a:tcPr>
                    </a:tc>
                    <a:tc>
                      <a:txBody>
                        <a:bodyPr/>
                        <a:lstStyle/>
                        <a:p>
                          <a:pPr>
                            <a:lnSpc>
                              <a:spcPct val="115000"/>
                            </a:lnSpc>
                            <a:spcAft>
                              <a:spcPts val="1000"/>
                            </a:spcAft>
                            <a:buNone/>
                          </a:pPr>
                          <a:r>
                            <a:rPr lang="en-AU" sz="3200">
                              <a:solidFill>
                                <a:schemeClr val="tx1"/>
                              </a:solidFill>
                              <a:effectLst/>
                              <a:latin typeface="Arial" panose="020B0604020202020204" pitchFamily="34" charset="0"/>
                              <a:cs typeface="Arial" panose="020B0604020202020204" pitchFamily="34" charset="0"/>
                            </a:rPr>
                            <a:t> </a:t>
                          </a:r>
                          <a:endParaRPr lang="en-AU" sz="28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70270570"/>
                      </a:ext>
                    </a:extLst>
                  </a:tr>
                  <a:tr h="956525">
                    <a:tc>
                      <a:txBody>
                        <a:bodyPr/>
                        <a:lstStyle/>
                        <a:p>
                          <a:endParaRPr lang="en-US"/>
                        </a:p>
                      </a:txBody>
                      <a:tcPr marL="68580" marR="68580" marT="0" marB="0" anchor="ctr">
                        <a:blipFill>
                          <a:blip r:embed="rId4"/>
                          <a:stretch>
                            <a:fillRect l="-568" t="-101333" r="-465341" b="-104000"/>
                          </a:stretch>
                        </a:blipFill>
                      </a:tcPr>
                    </a:tc>
                    <a:tc>
                      <a:txBody>
                        <a:bodyPr/>
                        <a:lstStyle/>
                        <a:p>
                          <a:pPr algn="ctr">
                            <a:lnSpc>
                              <a:spcPct val="100000"/>
                            </a:lnSpc>
                            <a:spcAft>
                              <a:spcPts val="1000"/>
                            </a:spcAft>
                            <a:buNone/>
                          </a:pPr>
                          <a:r>
                            <a:rPr lang="en-AU" sz="3200" dirty="0">
                              <a:solidFill>
                                <a:schemeClr val="tx1"/>
                              </a:solidFill>
                              <a:effectLst/>
                              <a:latin typeface="Arial" panose="020B0604020202020204" pitchFamily="34" charset="0"/>
                              <a:cs typeface="Arial" panose="020B0604020202020204" pitchFamily="34" charset="0"/>
                            </a:rPr>
                            <a:t>=</a:t>
                          </a:r>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endParaRPr lang="en-US"/>
                        </a:p>
                      </a:txBody>
                      <a:tcPr marL="68580" marR="68580" marT="0" marB="0" anchor="ctr">
                        <a:blipFill>
                          <a:blip r:embed="rId4"/>
                          <a:stretch>
                            <a:fillRect l="-175940" t="-101333" r="-472932" b="-104000"/>
                          </a:stretch>
                        </a:blipFill>
                      </a:tcPr>
                    </a:tc>
                    <a:tc>
                      <a:txBody>
                        <a:bodyPr/>
                        <a:lstStyle/>
                        <a:p>
                          <a:pPr>
                            <a:lnSpc>
                              <a:spcPct val="100000"/>
                            </a:lnSpc>
                            <a:spcAft>
                              <a:spcPts val="1000"/>
                            </a:spcAft>
                            <a:buNone/>
                          </a:pPr>
                          <a:r>
                            <a:rPr lang="en-AU" sz="2400" dirty="0">
                              <a:solidFill>
                                <a:schemeClr val="bg1">
                                  <a:lumMod val="65000"/>
                                </a:schemeClr>
                              </a:solidFill>
                              <a:effectLst/>
                              <a:latin typeface="Arial" panose="020B0604020202020204" pitchFamily="34" charset="0"/>
                              <a:cs typeface="Arial" panose="020B0604020202020204" pitchFamily="34" charset="0"/>
                              <a:sym typeface="Symbol" pitchFamily="2" charset="2"/>
                            </a:rPr>
                            <a:t></a:t>
                          </a:r>
                          <a:r>
                            <a:rPr lang="en-AU" sz="2400" dirty="0">
                              <a:solidFill>
                                <a:schemeClr val="bg1">
                                  <a:lumMod val="65000"/>
                                </a:schemeClr>
                              </a:solidFill>
                              <a:effectLst/>
                              <a:latin typeface="Arial" panose="020B0604020202020204" pitchFamily="34" charset="0"/>
                              <a:cs typeface="Arial" panose="020B0604020202020204" pitchFamily="34" charset="0"/>
                            </a:rPr>
                            <a:t> Remove 3 from both sides</a:t>
                          </a:r>
                          <a:endParaRPr lang="en-AU" sz="2000" dirty="0">
                            <a:solidFill>
                              <a:schemeClr val="bg1">
                                <a:lumMod val="6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39982262"/>
                      </a:ext>
                    </a:extLst>
                  </a:tr>
                  <a:tr h="956525">
                    <a:tc>
                      <a:txBody>
                        <a:bodyPr/>
                        <a:lstStyle/>
                        <a:p>
                          <a:endParaRPr lang="en-US"/>
                        </a:p>
                      </a:txBody>
                      <a:tcPr marL="68580" marR="68580" marT="0" marB="0" anchor="ctr">
                        <a:blipFill>
                          <a:blip r:embed="rId4"/>
                          <a:stretch>
                            <a:fillRect l="-568" t="-198684" r="-465341" b="-2632"/>
                          </a:stretch>
                        </a:blipFill>
                      </a:tcPr>
                    </a:tc>
                    <a:tc>
                      <a:txBody>
                        <a:bodyPr/>
                        <a:lstStyle/>
                        <a:p>
                          <a:pPr algn="ctr">
                            <a:lnSpc>
                              <a:spcPct val="100000"/>
                            </a:lnSpc>
                            <a:spcAft>
                              <a:spcPts val="1000"/>
                            </a:spcAft>
                            <a:buNone/>
                          </a:pPr>
                          <a:r>
                            <a:rPr lang="en-AU" sz="3200" dirty="0">
                              <a:solidFill>
                                <a:schemeClr val="tx1"/>
                              </a:solidFill>
                              <a:effectLst/>
                              <a:latin typeface="Arial" panose="020B0604020202020204" pitchFamily="34" charset="0"/>
                              <a:cs typeface="Arial" panose="020B0604020202020204" pitchFamily="34" charset="0"/>
                            </a:rPr>
                            <a:t>=</a:t>
                          </a:r>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tc>
                      <a:txBody>
                        <a:bodyPr/>
                        <a:lstStyle/>
                        <a:p>
                          <a:endParaRPr lang="en-US"/>
                        </a:p>
                      </a:txBody>
                      <a:tcPr marL="68580" marR="68580" marT="0" marB="0" anchor="ctr">
                        <a:blipFill>
                          <a:blip r:embed="rId4"/>
                          <a:stretch>
                            <a:fillRect l="-175940" t="-198684" r="-472932" b="-2632"/>
                          </a:stretch>
                        </a:blipFill>
                      </a:tcPr>
                    </a:tc>
                    <a:tc>
                      <a:txBody>
                        <a:bodyPr/>
                        <a:lstStyle/>
                        <a:p>
                          <a:pPr>
                            <a:lnSpc>
                              <a:spcPct val="115000"/>
                            </a:lnSpc>
                            <a:spcAft>
                              <a:spcPts val="1000"/>
                            </a:spcAft>
                            <a:buNone/>
                          </a:pPr>
                          <a:r>
                            <a:rPr lang="en-AU" sz="3200" dirty="0">
                              <a:solidFill>
                                <a:schemeClr val="tx1"/>
                              </a:solidFill>
                              <a:effectLst/>
                              <a:latin typeface="Arial" panose="020B0604020202020204" pitchFamily="34" charset="0"/>
                              <a:cs typeface="Arial" panose="020B0604020202020204" pitchFamily="34" charset="0"/>
                            </a:rPr>
                            <a:t> </a:t>
                          </a:r>
                          <a:endParaRPr lang="en-AU"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604104515"/>
                      </a:ext>
                    </a:extLst>
                  </a:tr>
                </a:tbl>
              </a:graphicData>
            </a:graphic>
          </p:graphicFrame>
        </mc:Fallback>
      </mc:AlternateContent>
    </p:spTree>
    <p:extLst>
      <p:ext uri="{BB962C8B-B14F-4D97-AF65-F5344CB8AC3E}">
        <p14:creationId xmlns:p14="http://schemas.microsoft.com/office/powerpoint/2010/main" val="38459288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F3717-3779-612F-6870-CC828868928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5252FA7-6320-64B0-3870-D7342888262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B4ABF06-5227-AFC0-D7EE-76A8CC951D9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DF86023-489D-9D2C-02FC-018624DC51E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CE9E26A-7EA9-BB2F-08D3-E24AA2691CB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C39870C-1F50-7FE0-05FC-09F354AF55D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352F1A9-244B-2943-566A-2F505C37A11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E248D6C-A33D-A7AD-2FEB-B3E161CA7A0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7</a:t>
            </a:r>
          </a:p>
        </p:txBody>
      </p:sp>
      <p:sp>
        <p:nvSpPr>
          <p:cNvPr id="17" name="Freeform 5">
            <a:extLst>
              <a:ext uri="{FF2B5EF4-FFF2-40B4-BE49-F238E27FC236}">
                <a16:creationId xmlns:a16="http://schemas.microsoft.com/office/drawing/2014/main" id="{4BB0695E-5CC1-71DB-93C6-AFC5999CEDC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B14823EB-6AC2-5704-671A-9786A3869BB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3A4B2431-19F6-1F05-EFF3-235983FCBD84}"/>
              </a:ext>
            </a:extLst>
          </p:cNvPr>
          <p:cNvSpPr txBox="1"/>
          <p:nvPr/>
        </p:nvSpPr>
        <p:spPr>
          <a:xfrm>
            <a:off x="2217976" y="1982545"/>
            <a:ext cx="13518848" cy="2624052"/>
          </a:xfrm>
          <a:prstGeom prst="rect">
            <a:avLst/>
          </a:prstGeom>
          <a:noFill/>
        </p:spPr>
        <p:txBody>
          <a:bodyPr wrap="square">
            <a:spAutoFit/>
          </a:bodyPr>
          <a:lstStyle/>
          <a:p>
            <a:pPr>
              <a:lnSpc>
                <a:spcPct val="150000"/>
              </a:lnSpc>
              <a:spcAft>
                <a:spcPts val="1000"/>
              </a:spcAft>
              <a:buNone/>
            </a:pPr>
            <a:r>
              <a:rPr lang="en-AU" sz="36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To isolate the variable, you need to remove everything on that side that isn’t the variable you are trying to isolate. </a:t>
            </a:r>
          </a:p>
          <a:p>
            <a:pPr>
              <a:lnSpc>
                <a:spcPct val="150000"/>
              </a:lnSpc>
              <a:spcAft>
                <a:spcPts val="1000"/>
              </a:spcAft>
              <a:buNone/>
            </a:pPr>
            <a:r>
              <a:rPr lang="en-AU" sz="36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We remove terms by doing the opposite operation. </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CB5DDA24-5062-2FE2-29C7-16579F60CEB6}"/>
              </a:ext>
            </a:extLst>
          </p:cNvPr>
          <p:cNvSpPr txBox="1"/>
          <p:nvPr/>
        </p:nvSpPr>
        <p:spPr>
          <a:xfrm>
            <a:off x="3733800" y="4996497"/>
            <a:ext cx="12649200" cy="3118803"/>
          </a:xfrm>
          <a:prstGeom prst="rect">
            <a:avLst/>
          </a:prstGeom>
          <a:solidFill>
            <a:schemeClr val="bg1">
              <a:lumMod val="95000"/>
            </a:schemeClr>
          </a:solidFill>
          <a:ln>
            <a:solidFill>
              <a:schemeClr val="tx1"/>
            </a:solidFill>
          </a:ln>
        </p:spPr>
        <p:txBody>
          <a:bodyPr wrap="square">
            <a:spAutoFit/>
          </a:bodyPr>
          <a:lstStyle/>
          <a:p>
            <a:pPr algn="ctr">
              <a:lnSpc>
                <a:spcPct val="150000"/>
              </a:lnSpc>
              <a:spcAft>
                <a:spcPts val="1000"/>
              </a:spcAft>
              <a:buNone/>
            </a:pPr>
            <a:r>
              <a:rPr lang="en-AU" sz="36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Opposite operations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50000"/>
              </a:lnSpc>
              <a:spcAft>
                <a:spcPts val="1000"/>
              </a:spcAft>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Addition </a:t>
            </a:r>
            <a:r>
              <a:rPr lang="en-AU" sz="3600" dirty="0">
                <a:effectLst/>
                <a:latin typeface="Arial" panose="020B0604020202020204" pitchFamily="34" charset="0"/>
                <a:ea typeface="MS Mincho" panose="02020609040205080304" pitchFamily="49" charset="-128"/>
                <a:cs typeface="Arial" panose="020B0604020202020204" pitchFamily="34" charset="0"/>
              </a:rPr>
              <a:t>(+)</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and subtraction </a:t>
            </a:r>
            <a:r>
              <a:rPr lang="en-AU" sz="3600" dirty="0">
                <a:effectLst/>
                <a:latin typeface="Arial" panose="020B0604020202020204" pitchFamily="34" charset="0"/>
                <a:ea typeface="MS Mincho" panose="02020609040205080304" pitchFamily="49" charset="-128"/>
                <a:cs typeface="Arial" panose="020B0604020202020204" pitchFamily="34" charset="0"/>
              </a:rPr>
              <a:t>(-)</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are opposites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gn="ctr">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Multiplication </a:t>
            </a:r>
            <a:r>
              <a:rPr lang="en-AU" sz="3600" dirty="0">
                <a:effectLst/>
                <a:latin typeface="Arial" panose="020B0604020202020204" pitchFamily="34" charset="0"/>
                <a:ea typeface="MS Mincho" panose="02020609040205080304" pitchFamily="49" charset="-128"/>
                <a:cs typeface="Arial" panose="020B0604020202020204" pitchFamily="34" charset="0"/>
              </a:rPr>
              <a:t>(</a:t>
            </a:r>
            <a:r>
              <a:rPr lang="en-AU" sz="3600" dirty="0">
                <a:effectLst/>
                <a:latin typeface="Arial" panose="020B0604020202020204" pitchFamily="34" charset="0"/>
                <a:ea typeface="MS Mincho" panose="02020609040205080304" pitchFamily="49" charset="-128"/>
                <a:cs typeface="Arial" panose="020B0604020202020204" pitchFamily="34" charset="0"/>
                <a:sym typeface="Symbol" pitchFamily="2" charset="2"/>
              </a:rPr>
              <a:t></a:t>
            </a:r>
            <a:r>
              <a:rPr lang="en-AU" sz="3600" dirty="0">
                <a:effectLst/>
                <a:latin typeface="Arial" panose="020B0604020202020204" pitchFamily="34" charset="0"/>
                <a:ea typeface="MS Mincho" panose="02020609040205080304" pitchFamily="49" charset="-128"/>
                <a:cs typeface="Arial" panose="020B0604020202020204" pitchFamily="34" charset="0"/>
              </a:rPr>
              <a:t>)</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and division </a:t>
            </a:r>
            <a:r>
              <a:rPr lang="en-AU" sz="3600" dirty="0">
                <a:effectLst/>
                <a:latin typeface="Arial" panose="020B0604020202020204" pitchFamily="34" charset="0"/>
                <a:ea typeface="MS Mincho" panose="02020609040205080304" pitchFamily="49" charset="-128"/>
                <a:cs typeface="Arial" panose="020B0604020202020204" pitchFamily="34" charset="0"/>
              </a:rPr>
              <a:t>(</a:t>
            </a:r>
            <a:r>
              <a:rPr lang="en-AU" sz="3600" dirty="0">
                <a:effectLst/>
                <a:latin typeface="Arial" panose="020B0604020202020204" pitchFamily="34" charset="0"/>
                <a:ea typeface="MS Mincho" panose="02020609040205080304" pitchFamily="49" charset="-128"/>
                <a:cs typeface="Arial" panose="020B0604020202020204" pitchFamily="34" charset="0"/>
                <a:sym typeface="Symbol" pitchFamily="2" charset="2"/>
              </a:rPr>
              <a:t></a:t>
            </a:r>
            <a:r>
              <a:rPr lang="en-AU" sz="3600" dirty="0">
                <a:effectLst/>
                <a:latin typeface="Arial" panose="020B0604020202020204" pitchFamily="34" charset="0"/>
                <a:ea typeface="MS Mincho" panose="02020609040205080304" pitchFamily="49" charset="-128"/>
                <a:cs typeface="Arial" panose="020B0604020202020204" pitchFamily="34" charset="0"/>
              </a:rPr>
              <a:t>)</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are opposites</a:t>
            </a:r>
          </a:p>
          <a:p>
            <a:pPr algn="ctr">
              <a:buNone/>
            </a:pP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2238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E4A7E-5C3F-E8DE-9ADE-4BE7BBEA242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C2A0A9E-7B1B-5BC5-ABFA-646715939E1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E0EB6D4-1A44-052B-0CCE-BFD8C87035F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328E689-0D01-1A96-9F1F-67E40E25BDB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27F2913-F917-A948-C9C6-FC17D62A736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9DFA434-F396-9648-852C-E94F84E5D9B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F551009-FE47-E5FB-61E9-70B5D5D8DD5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6512F2D-9A93-3190-924D-8C31AF77724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7</a:t>
            </a:r>
          </a:p>
        </p:txBody>
      </p:sp>
      <p:sp>
        <p:nvSpPr>
          <p:cNvPr id="17" name="Freeform 5">
            <a:extLst>
              <a:ext uri="{FF2B5EF4-FFF2-40B4-BE49-F238E27FC236}">
                <a16:creationId xmlns:a16="http://schemas.microsoft.com/office/drawing/2014/main" id="{F8FD4A55-CA1D-CBDB-9845-B4AD1EDBE37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266BA885-8CE5-47F2-1260-F56982B371F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white background with black text&#10;&#10;AI-generated content may be incorrect.">
            <a:extLst>
              <a:ext uri="{FF2B5EF4-FFF2-40B4-BE49-F238E27FC236}">
                <a16:creationId xmlns:a16="http://schemas.microsoft.com/office/drawing/2014/main" id="{2BE74499-CD7A-34AD-6970-4DF5EBA7C7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9218" y="3727910"/>
            <a:ext cx="14630273" cy="5249163"/>
          </a:xfrm>
          <a:prstGeom prst="rect">
            <a:avLst/>
          </a:prstGeom>
        </p:spPr>
      </p:pic>
      <p:pic>
        <p:nvPicPr>
          <p:cNvPr id="13" name="Picture 12" descr="A black and white logo of a person reading a book&#10;&#10;AI-generated content may be incorrect.">
            <a:extLst>
              <a:ext uri="{FF2B5EF4-FFF2-40B4-BE49-F238E27FC236}">
                <a16:creationId xmlns:a16="http://schemas.microsoft.com/office/drawing/2014/main" id="{BF22B9F6-2683-F5C7-1481-B4221120A0A9}"/>
              </a:ext>
            </a:extLst>
          </p:cNvPr>
          <p:cNvPicPr>
            <a:picLocks noChangeAspect="1"/>
          </p:cNvPicPr>
          <p:nvPr/>
        </p:nvPicPr>
        <p:blipFill>
          <a:blip r:embed="rId4"/>
          <a:stretch>
            <a:fillRect/>
          </a:stretch>
        </p:blipFill>
        <p:spPr>
          <a:xfrm>
            <a:off x="16535400" y="76517"/>
            <a:ext cx="1714183" cy="1714183"/>
          </a:xfrm>
          <a:prstGeom prst="rect">
            <a:avLst/>
          </a:prstGeom>
        </p:spPr>
      </p:pic>
      <p:sp>
        <p:nvSpPr>
          <p:cNvPr id="18" name="TextBox 17">
            <a:extLst>
              <a:ext uri="{FF2B5EF4-FFF2-40B4-BE49-F238E27FC236}">
                <a16:creationId xmlns:a16="http://schemas.microsoft.com/office/drawing/2014/main" id="{5E2B5E60-25F1-948B-AD0E-D73160F8FFE2}"/>
              </a:ext>
            </a:extLst>
          </p:cNvPr>
          <p:cNvSpPr txBox="1"/>
          <p:nvPr/>
        </p:nvSpPr>
        <p:spPr>
          <a:xfrm>
            <a:off x="2237026" y="2088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953304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6238D-8444-A52D-047F-7EB854F6445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21BEAED-434C-E078-9CA5-B48AEE41FF2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26AAF07-EE51-819A-EBA0-EB111D25AE8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F42E011-4C8B-25E9-B403-B1EA0900BB3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955405A-BFBD-DF22-695E-62E1C0B2E28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82FE60B-90A3-79DF-416C-065F34F5CAE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8D73361-C0EE-66A8-DCC2-89748F51AE9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E639D8E-A339-A8E5-7325-1E4FAC612E4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9ECAB760-F658-0EA7-10ED-D394DEFC296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7BEC5E49-B069-3214-28AD-58950964E2A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009B0E29-FDB2-05EA-D11D-5192D313668A}"/>
              </a:ext>
            </a:extLst>
          </p:cNvPr>
          <p:cNvSpPr txBox="1"/>
          <p:nvPr/>
        </p:nvSpPr>
        <p:spPr>
          <a:xfrm>
            <a:off x="2237026" y="2088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9078DEA1-B9A3-0F79-604F-EE8DF99BA7AE}"/>
              </a:ext>
            </a:extLst>
          </p:cNvPr>
          <p:cNvPicPr>
            <a:picLocks noChangeAspect="1"/>
          </p:cNvPicPr>
          <p:nvPr/>
        </p:nvPicPr>
        <p:blipFill>
          <a:blip r:embed="rId3"/>
          <a:stretch>
            <a:fillRect/>
          </a:stretch>
        </p:blipFill>
        <p:spPr>
          <a:xfrm>
            <a:off x="16306800" y="88548"/>
            <a:ext cx="1866583" cy="1866583"/>
          </a:xfrm>
          <a:prstGeom prst="rect">
            <a:avLst/>
          </a:prstGeom>
        </p:spPr>
      </p:pic>
      <p:graphicFrame>
        <p:nvGraphicFramePr>
          <p:cNvPr id="6" name="Table 5">
            <a:extLst>
              <a:ext uri="{FF2B5EF4-FFF2-40B4-BE49-F238E27FC236}">
                <a16:creationId xmlns:a16="http://schemas.microsoft.com/office/drawing/2014/main" id="{BBDD6C47-3BDC-A74B-9B7A-7B6DA8DD387C}"/>
              </a:ext>
            </a:extLst>
          </p:cNvPr>
          <p:cNvGraphicFramePr>
            <a:graphicFrameLocks noGrp="1"/>
          </p:cNvGraphicFramePr>
          <p:nvPr>
            <p:extLst>
              <p:ext uri="{D42A27DB-BD31-4B8C-83A1-F6EECF244321}">
                <p14:modId xmlns:p14="http://schemas.microsoft.com/office/powerpoint/2010/main" val="1287721422"/>
              </p:ext>
            </p:extLst>
          </p:nvPr>
        </p:nvGraphicFramePr>
        <p:xfrm>
          <a:off x="2429218" y="2916618"/>
          <a:ext cx="15249182" cy="6494081"/>
        </p:xfrm>
        <a:graphic>
          <a:graphicData uri="http://schemas.openxmlformats.org/drawingml/2006/table">
            <a:tbl>
              <a:tblPr firstRow="1" firstCol="1" bandRow="1">
                <a:tableStyleId>{5C22544A-7EE6-4342-B048-85BDC9FD1C3A}</a:tableStyleId>
              </a:tblPr>
              <a:tblGrid>
                <a:gridCol w="5081960">
                  <a:extLst>
                    <a:ext uri="{9D8B030D-6E8A-4147-A177-3AD203B41FA5}">
                      <a16:colId xmlns:a16="http://schemas.microsoft.com/office/drawing/2014/main" val="770662853"/>
                    </a:ext>
                  </a:extLst>
                </a:gridCol>
                <a:gridCol w="5083611">
                  <a:extLst>
                    <a:ext uri="{9D8B030D-6E8A-4147-A177-3AD203B41FA5}">
                      <a16:colId xmlns:a16="http://schemas.microsoft.com/office/drawing/2014/main" val="808554207"/>
                    </a:ext>
                  </a:extLst>
                </a:gridCol>
                <a:gridCol w="5083611">
                  <a:extLst>
                    <a:ext uri="{9D8B030D-6E8A-4147-A177-3AD203B41FA5}">
                      <a16:colId xmlns:a16="http://schemas.microsoft.com/office/drawing/2014/main" val="1098180010"/>
                    </a:ext>
                  </a:extLst>
                </a:gridCol>
              </a:tblGrid>
              <a:tr h="6494081">
                <a:tc>
                  <a:txBody>
                    <a:bodyPr/>
                    <a:lstStyle/>
                    <a:p>
                      <a:pPr>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x + 4 = 9</a:t>
                      </a:r>
                    </a:p>
                    <a:p>
                      <a:pPr>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x + 5 = 12</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x - 2 = 7</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491480129"/>
                  </a:ext>
                </a:extLst>
              </a:tr>
            </a:tbl>
          </a:graphicData>
        </a:graphic>
      </p:graphicFrame>
    </p:spTree>
    <p:extLst>
      <p:ext uri="{BB962C8B-B14F-4D97-AF65-F5344CB8AC3E}">
        <p14:creationId xmlns:p14="http://schemas.microsoft.com/office/powerpoint/2010/main" val="40715808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07B63-720A-EB8B-1163-616390810CB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FAD574A-94C4-6145-62CE-E2CE3E8D9CC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32CDED2-4F76-815F-32E3-2F32872425C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74D2AAE-95C9-CD83-1108-63438EC371D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96291C6-24D3-05CC-1169-3A852DD060A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99FCC53-53EB-0D2C-CCE9-CEBF2C30CC9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49E6145-48F8-232C-037F-1B836BD1542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80CA414-1D38-15C6-711F-6E00116DFBA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0DA28BD6-16C8-A5ED-D7F4-7729CC7BD67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000E8EC3-943D-53FF-8844-1B71377175A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8FCD0938-6AD6-03B0-B2EA-751980A8DABB}"/>
              </a:ext>
            </a:extLst>
          </p:cNvPr>
          <p:cNvSpPr txBox="1"/>
          <p:nvPr/>
        </p:nvSpPr>
        <p:spPr>
          <a:xfrm>
            <a:off x="2237026" y="2088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841A8678-3D2D-854E-964B-F499CD063729}"/>
              </a:ext>
            </a:extLst>
          </p:cNvPr>
          <p:cNvPicPr>
            <a:picLocks noChangeAspect="1"/>
          </p:cNvPicPr>
          <p:nvPr/>
        </p:nvPicPr>
        <p:blipFill>
          <a:blip r:embed="rId3"/>
          <a:stretch>
            <a:fillRect/>
          </a:stretch>
        </p:blipFill>
        <p:spPr>
          <a:xfrm>
            <a:off x="16306800" y="88548"/>
            <a:ext cx="1866583" cy="1866583"/>
          </a:xfrm>
          <a:prstGeom prst="rect">
            <a:avLst/>
          </a:prstGeom>
        </p:spPr>
      </p:pic>
      <p:graphicFrame>
        <p:nvGraphicFramePr>
          <p:cNvPr id="6" name="Table 5">
            <a:extLst>
              <a:ext uri="{FF2B5EF4-FFF2-40B4-BE49-F238E27FC236}">
                <a16:creationId xmlns:a16="http://schemas.microsoft.com/office/drawing/2014/main" id="{F6BC5F3E-F076-BC08-C813-F46D1D7B0F6F}"/>
              </a:ext>
            </a:extLst>
          </p:cNvPr>
          <p:cNvGraphicFramePr>
            <a:graphicFrameLocks noGrp="1"/>
          </p:cNvGraphicFramePr>
          <p:nvPr>
            <p:extLst>
              <p:ext uri="{D42A27DB-BD31-4B8C-83A1-F6EECF244321}">
                <p14:modId xmlns:p14="http://schemas.microsoft.com/office/powerpoint/2010/main" val="2127159271"/>
              </p:ext>
            </p:extLst>
          </p:nvPr>
        </p:nvGraphicFramePr>
        <p:xfrm>
          <a:off x="2429218" y="2916619"/>
          <a:ext cx="15325383" cy="6690230"/>
        </p:xfrm>
        <a:graphic>
          <a:graphicData uri="http://schemas.openxmlformats.org/drawingml/2006/table">
            <a:tbl>
              <a:tblPr firstRow="1" firstCol="1" bandRow="1">
                <a:tableStyleId>{5C22544A-7EE6-4342-B048-85BDC9FD1C3A}</a:tableStyleId>
              </a:tblPr>
              <a:tblGrid>
                <a:gridCol w="5107355">
                  <a:extLst>
                    <a:ext uri="{9D8B030D-6E8A-4147-A177-3AD203B41FA5}">
                      <a16:colId xmlns:a16="http://schemas.microsoft.com/office/drawing/2014/main" val="770662853"/>
                    </a:ext>
                  </a:extLst>
                </a:gridCol>
                <a:gridCol w="5109014">
                  <a:extLst>
                    <a:ext uri="{9D8B030D-6E8A-4147-A177-3AD203B41FA5}">
                      <a16:colId xmlns:a16="http://schemas.microsoft.com/office/drawing/2014/main" val="808554207"/>
                    </a:ext>
                  </a:extLst>
                </a:gridCol>
                <a:gridCol w="5109014">
                  <a:extLst>
                    <a:ext uri="{9D8B030D-6E8A-4147-A177-3AD203B41FA5}">
                      <a16:colId xmlns:a16="http://schemas.microsoft.com/office/drawing/2014/main" val="1098180010"/>
                    </a:ext>
                  </a:extLst>
                </a:gridCol>
              </a:tblGrid>
              <a:tr h="6690230">
                <a:tc>
                  <a:txBody>
                    <a:bodyPr/>
                    <a:lstStyle/>
                    <a:p>
                      <a:pPr>
                        <a:lnSpc>
                          <a:spcPct val="100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x - 9 = -1</a:t>
                      </a:r>
                    </a:p>
                    <a:p>
                      <a:pPr>
                        <a:lnSpc>
                          <a:spcPct val="100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 </a:t>
                      </a:r>
                    </a:p>
                    <a:p>
                      <a:pPr>
                        <a:lnSpc>
                          <a:spcPct val="100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 </a:t>
                      </a:r>
                    </a:p>
                    <a:p>
                      <a:pPr>
                        <a:lnSpc>
                          <a:spcPct val="100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 </a:t>
                      </a:r>
                    </a:p>
                    <a:p>
                      <a:pPr>
                        <a:lnSpc>
                          <a:spcPct val="100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 </a:t>
                      </a:r>
                    </a:p>
                    <a:p>
                      <a:pPr>
                        <a:lnSpc>
                          <a:spcPct val="100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 </a:t>
                      </a:r>
                      <a:endParaRPr lang="en-AU" sz="36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00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3x = 21</a:t>
                      </a:r>
                      <a:endParaRPr lang="en-AU" sz="36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-2x = -10</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394051816"/>
                  </a:ext>
                </a:extLst>
              </a:tr>
            </a:tbl>
          </a:graphicData>
        </a:graphic>
      </p:graphicFrame>
    </p:spTree>
    <p:extLst>
      <p:ext uri="{BB962C8B-B14F-4D97-AF65-F5344CB8AC3E}">
        <p14:creationId xmlns:p14="http://schemas.microsoft.com/office/powerpoint/2010/main" val="32463773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928E2-A5D3-15C8-DAFE-AB5BEDDB627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4CDB5B4-8994-0763-42B5-33C9356251E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025E971-E4B5-8C43-40BD-DA7B561BB56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724343A-AE24-828D-9EB5-E9815DDDFE4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D5346DF-D7D6-A0EA-1223-484070D6343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8445A19-2441-121D-FAE9-D3AE09B8040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0931CAB-FE14-F4B4-4847-F0DB87B346D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152D596-031A-6D8D-1386-C5833268BA1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1972B478-5BA8-3445-8CC6-E95DA929ADD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701E7D93-ABAE-A810-4542-669D2EAC2AC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CA02687C-1736-2690-E73B-7126F8045377}"/>
              </a:ext>
            </a:extLst>
          </p:cNvPr>
          <p:cNvSpPr txBox="1"/>
          <p:nvPr/>
        </p:nvSpPr>
        <p:spPr>
          <a:xfrm>
            <a:off x="2237026" y="2088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D8AB3820-C099-3D21-035E-C1455E16758D}"/>
              </a:ext>
            </a:extLst>
          </p:cNvPr>
          <p:cNvPicPr>
            <a:picLocks noChangeAspect="1"/>
          </p:cNvPicPr>
          <p:nvPr/>
        </p:nvPicPr>
        <p:blipFill>
          <a:blip r:embed="rId3"/>
          <a:stretch>
            <a:fillRect/>
          </a:stretch>
        </p:blipFill>
        <p:spPr>
          <a:xfrm>
            <a:off x="16306800" y="88548"/>
            <a:ext cx="1866583" cy="1866583"/>
          </a:xfrm>
          <a:prstGeom prst="rect">
            <a:avLst/>
          </a:prstGeom>
        </p:spPr>
      </p:pic>
      <mc:AlternateContent xmlns:mc="http://schemas.openxmlformats.org/markup-compatibility/2006" xmlns:a14="http://schemas.microsoft.com/office/drawing/2010/main">
        <mc:Choice Requires="a14">
          <p:graphicFrame>
            <p:nvGraphicFramePr>
              <p:cNvPr id="6" name="Table 5">
                <a:extLst>
                  <a:ext uri="{FF2B5EF4-FFF2-40B4-BE49-F238E27FC236}">
                    <a16:creationId xmlns:a16="http://schemas.microsoft.com/office/drawing/2014/main" id="{155D5CCB-2B64-9069-193D-61AE7BF1A346}"/>
                  </a:ext>
                </a:extLst>
              </p:cNvPr>
              <p:cNvGraphicFramePr>
                <a:graphicFrameLocks noGrp="1"/>
              </p:cNvGraphicFramePr>
              <p:nvPr>
                <p:extLst>
                  <p:ext uri="{D42A27DB-BD31-4B8C-83A1-F6EECF244321}">
                    <p14:modId xmlns:p14="http://schemas.microsoft.com/office/powerpoint/2010/main" val="1995658966"/>
                  </p:ext>
                </p:extLst>
              </p:nvPr>
            </p:nvGraphicFramePr>
            <p:xfrm>
              <a:off x="2429218" y="2916619"/>
              <a:ext cx="15249182" cy="6951281"/>
            </p:xfrm>
            <a:graphic>
              <a:graphicData uri="http://schemas.openxmlformats.org/drawingml/2006/table">
                <a:tbl>
                  <a:tblPr firstRow="1" firstCol="1" bandRow="1">
                    <a:tableStyleId>{5C22544A-7EE6-4342-B048-85BDC9FD1C3A}</a:tableStyleId>
                  </a:tblPr>
                  <a:tblGrid>
                    <a:gridCol w="5081960">
                      <a:extLst>
                        <a:ext uri="{9D8B030D-6E8A-4147-A177-3AD203B41FA5}">
                          <a16:colId xmlns:a16="http://schemas.microsoft.com/office/drawing/2014/main" val="770662853"/>
                        </a:ext>
                      </a:extLst>
                    </a:gridCol>
                    <a:gridCol w="5083611">
                      <a:extLst>
                        <a:ext uri="{9D8B030D-6E8A-4147-A177-3AD203B41FA5}">
                          <a16:colId xmlns:a16="http://schemas.microsoft.com/office/drawing/2014/main" val="808554207"/>
                        </a:ext>
                      </a:extLst>
                    </a:gridCol>
                    <a:gridCol w="5083611">
                      <a:extLst>
                        <a:ext uri="{9D8B030D-6E8A-4147-A177-3AD203B41FA5}">
                          <a16:colId xmlns:a16="http://schemas.microsoft.com/office/drawing/2014/main" val="1098180010"/>
                        </a:ext>
                      </a:extLst>
                    </a:gridCol>
                  </a:tblGrid>
                  <a:tr h="6951281">
                    <a:tc>
                      <a:txBody>
                        <a:bodyPr/>
                        <a:lstStyle/>
                        <a:p>
                          <a:pPr>
                            <a:lnSpc>
                              <a:spcPct val="100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-x = 6</a:t>
                          </a:r>
                          <a:endParaRPr lang="en-AU" sz="36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x ÷ 5 = 6</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00000"/>
                            </a:lnSpc>
                            <a:spcAft>
                              <a:spcPts val="1000"/>
                            </a:spcAft>
                            <a:buNone/>
                          </a:pPr>
                          <a14:m>
                            <m:oMathPara xmlns:m="http://schemas.openxmlformats.org/officeDocument/2006/math">
                              <m:oMathParaPr>
                                <m:jc m:val="left"/>
                              </m:oMathParaPr>
                              <m:oMath xmlns:m="http://schemas.openxmlformats.org/officeDocument/2006/math">
                                <m:f>
                                  <m:fPr>
                                    <m:ctrlPr>
                                      <a:rPr lang="en-AU" sz="3600" b="0" i="1" smtClean="0">
                                        <a:solidFill>
                                          <a:schemeClr val="tx1"/>
                                        </a:solidFill>
                                        <a:effectLst/>
                                        <a:latin typeface="Cambria Math" panose="02040503050406030204" pitchFamily="18" charset="0"/>
                                      </a:rPr>
                                    </m:ctrlPr>
                                  </m:fPr>
                                  <m:num>
                                    <m:r>
                                      <a:rPr lang="en-AU" sz="3600" b="0" i="1">
                                        <a:solidFill>
                                          <a:schemeClr val="tx1"/>
                                        </a:solidFill>
                                        <a:effectLst/>
                                        <a:latin typeface="Cambria Math" panose="02040503050406030204" pitchFamily="18" charset="0"/>
                                      </a:rPr>
                                      <m:t>𝐽</m:t>
                                    </m:r>
                                  </m:num>
                                  <m:den>
                                    <m:r>
                                      <a:rPr lang="en-AU" sz="3600" b="0" i="1">
                                        <a:solidFill>
                                          <a:schemeClr val="tx1"/>
                                        </a:solidFill>
                                        <a:effectLst/>
                                        <a:latin typeface="Cambria Math" panose="02040503050406030204" pitchFamily="18" charset="0"/>
                                      </a:rPr>
                                      <m:t>3</m:t>
                                    </m:r>
                                  </m:den>
                                </m:f>
                                <m:r>
                                  <a:rPr lang="en-AU" sz="3600" b="0">
                                    <a:solidFill>
                                      <a:schemeClr val="tx1"/>
                                    </a:solidFill>
                                    <a:effectLst/>
                                    <a:latin typeface="Cambria Math" panose="02040503050406030204" pitchFamily="18" charset="0"/>
                                  </a:rPr>
                                  <m:t>=</m:t>
                                </m:r>
                                <m:r>
                                  <a:rPr lang="en-AU" sz="3600" b="0" i="1">
                                    <a:solidFill>
                                      <a:schemeClr val="tx1"/>
                                    </a:solidFill>
                                    <a:effectLst/>
                                    <a:latin typeface="Cambria Math" panose="02040503050406030204" pitchFamily="18" charset="0"/>
                                  </a:rPr>
                                  <m:t>10</m:t>
                                </m:r>
                              </m:oMath>
                            </m:oMathPara>
                          </a14:m>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330633164"/>
                      </a:ext>
                    </a:extLst>
                  </a:tr>
                </a:tbl>
              </a:graphicData>
            </a:graphic>
          </p:graphicFrame>
        </mc:Choice>
        <mc:Fallback xmlns="">
          <p:graphicFrame>
            <p:nvGraphicFramePr>
              <p:cNvPr id="6" name="Table 5">
                <a:extLst>
                  <a:ext uri="{FF2B5EF4-FFF2-40B4-BE49-F238E27FC236}">
                    <a16:creationId xmlns:a16="http://schemas.microsoft.com/office/drawing/2014/main" id="{155D5CCB-2B64-9069-193D-61AE7BF1A346}"/>
                  </a:ext>
                </a:extLst>
              </p:cNvPr>
              <p:cNvGraphicFramePr>
                <a:graphicFrameLocks noGrp="1"/>
              </p:cNvGraphicFramePr>
              <p:nvPr>
                <p:extLst>
                  <p:ext uri="{D42A27DB-BD31-4B8C-83A1-F6EECF244321}">
                    <p14:modId xmlns:p14="http://schemas.microsoft.com/office/powerpoint/2010/main" val="1995658966"/>
                  </p:ext>
                </p:extLst>
              </p:nvPr>
            </p:nvGraphicFramePr>
            <p:xfrm>
              <a:off x="2429218" y="2916619"/>
              <a:ext cx="15249182" cy="6951281"/>
            </p:xfrm>
            <a:graphic>
              <a:graphicData uri="http://schemas.openxmlformats.org/drawingml/2006/table">
                <a:tbl>
                  <a:tblPr firstRow="1" firstCol="1" bandRow="1">
                    <a:tableStyleId>{5C22544A-7EE6-4342-B048-85BDC9FD1C3A}</a:tableStyleId>
                  </a:tblPr>
                  <a:tblGrid>
                    <a:gridCol w="5081960">
                      <a:extLst>
                        <a:ext uri="{9D8B030D-6E8A-4147-A177-3AD203B41FA5}">
                          <a16:colId xmlns:a16="http://schemas.microsoft.com/office/drawing/2014/main" val="770662853"/>
                        </a:ext>
                      </a:extLst>
                    </a:gridCol>
                    <a:gridCol w="5083611">
                      <a:extLst>
                        <a:ext uri="{9D8B030D-6E8A-4147-A177-3AD203B41FA5}">
                          <a16:colId xmlns:a16="http://schemas.microsoft.com/office/drawing/2014/main" val="808554207"/>
                        </a:ext>
                      </a:extLst>
                    </a:gridCol>
                    <a:gridCol w="5083611">
                      <a:extLst>
                        <a:ext uri="{9D8B030D-6E8A-4147-A177-3AD203B41FA5}">
                          <a16:colId xmlns:a16="http://schemas.microsoft.com/office/drawing/2014/main" val="1098180010"/>
                        </a:ext>
                      </a:extLst>
                    </a:gridCol>
                  </a:tblGrid>
                  <a:tr h="6951281">
                    <a:tc>
                      <a:txBody>
                        <a:bodyPr/>
                        <a:lstStyle/>
                        <a:p>
                          <a:pPr>
                            <a:lnSpc>
                              <a:spcPct val="100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-x = 6</a:t>
                          </a:r>
                          <a:endParaRPr lang="en-AU" sz="36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x ÷ 5 = 6</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4"/>
                          <a:stretch>
                            <a:fillRect l="-200250" t="-2007" b="-182"/>
                          </a:stretch>
                        </a:blipFill>
                      </a:tcPr>
                    </a:tc>
                    <a:extLst>
                      <a:ext uri="{0D108BD9-81ED-4DB2-BD59-A6C34878D82A}">
                        <a16:rowId xmlns:a16="http://schemas.microsoft.com/office/drawing/2014/main" val="1330633164"/>
                      </a:ext>
                    </a:extLst>
                  </a:tr>
                </a:tbl>
              </a:graphicData>
            </a:graphic>
          </p:graphicFrame>
        </mc:Fallback>
      </mc:AlternateContent>
    </p:spTree>
    <p:extLst>
      <p:ext uri="{BB962C8B-B14F-4D97-AF65-F5344CB8AC3E}">
        <p14:creationId xmlns:p14="http://schemas.microsoft.com/office/powerpoint/2010/main" val="2192701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4947F-072B-4101-D34B-24067205CBF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BDA09DF-845A-15BF-EB1B-491CD5FED7E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31FBDE4-37D0-0C69-09F9-41B34E16394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C0D83EC-1835-3CA8-BE8E-2B68337A6D0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25CEE34-7BCB-CC84-C954-59E4B18C962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ADB9875-0E04-DEB3-C9DA-C6E6A7BAEC7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DF61AF6-2D87-E9F0-4358-D6A870674F7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3B527F7-80DD-CE5A-3DCC-7C37E7B4FC2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873113F0-5E35-F4CD-046D-0010E5FE5F7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E27701CC-83CA-B701-E428-B068626773F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8043084D-F260-C52C-0BF2-096089624B38}"/>
              </a:ext>
            </a:extLst>
          </p:cNvPr>
          <p:cNvSpPr txBox="1"/>
          <p:nvPr/>
        </p:nvSpPr>
        <p:spPr>
          <a:xfrm>
            <a:off x="2590800" y="3238500"/>
            <a:ext cx="13487400" cy="4144596"/>
          </a:xfrm>
          <a:prstGeom prst="rect">
            <a:avLst/>
          </a:prstGeom>
          <a:noFill/>
        </p:spPr>
        <p:txBody>
          <a:bodyPr wrap="square">
            <a:spAutoFit/>
          </a:bodyPr>
          <a:lstStyle/>
          <a:p>
            <a:pPr>
              <a:lnSpc>
                <a:spcPct val="150000"/>
              </a:lnSpc>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a:t>
            </a:r>
            <a:r>
              <a:rPr lang="en-AU" sz="3600" dirty="0">
                <a:effectLst/>
                <a:latin typeface="Arial" panose="020B0604020202020204" pitchFamily="34" charset="0"/>
                <a:ea typeface="MS Mincho" panose="02020609040205080304" pitchFamily="49" charset="-128"/>
                <a:cs typeface="Arial" panose="020B0604020202020204" pitchFamily="34" charset="0"/>
              </a:rPr>
              <a:t>olving equations often</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require more than one step. In this situation, you need to do the </a:t>
            </a:r>
            <a:r>
              <a:rPr lang="en-AU" sz="3600" b="1"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reverse of BODMAS</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p>
          <a:p>
            <a:pPr>
              <a:lnSpc>
                <a:spcPct val="150000"/>
              </a:lnSpc>
            </a:pPr>
            <a:endPar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endParaRPr>
          </a:p>
          <a:p>
            <a:pPr>
              <a:lnSpc>
                <a:spcPct val="150000"/>
              </a:lnSpc>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Sometimes it helps to write down what order you would normally complete the steps, and then do them backwards.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8067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A5160-05C6-774A-B4AD-393072A68DC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024D278-C4E1-AB12-F1D2-B8A4C28A4BD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1E15A33-223F-AF31-1511-EDE289F1B92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1AAB958-95BD-B731-E509-EC2CF8C16E8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CEECEFD-EFDF-BCBD-702F-31B74CED6A1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92398ED-9051-9942-AFDA-A5A573BAD6C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CF1A267-1ADC-AB0B-0159-C1FDB6F6A06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BADBB4E-61F0-EAD7-F576-0F0B1294F66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C1ACCD7C-9B1A-B616-D5FC-8176EC30949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3B083656-88B1-6FC7-92D0-CBAB1718650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logo of a person reading a book&#10;&#10;AI-generated content may be incorrect.">
            <a:extLst>
              <a:ext uri="{FF2B5EF4-FFF2-40B4-BE49-F238E27FC236}">
                <a16:creationId xmlns:a16="http://schemas.microsoft.com/office/drawing/2014/main" id="{72A3F958-04FC-2144-4630-E1FEBB890FCB}"/>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8" name="TextBox 17">
            <a:extLst>
              <a:ext uri="{FF2B5EF4-FFF2-40B4-BE49-F238E27FC236}">
                <a16:creationId xmlns:a16="http://schemas.microsoft.com/office/drawing/2014/main" id="{09B1C3E4-9D0E-DDD0-0406-B832FCAC39AB}"/>
              </a:ext>
            </a:extLst>
          </p:cNvPr>
          <p:cNvSpPr txBox="1"/>
          <p:nvPr/>
        </p:nvSpPr>
        <p:spPr>
          <a:xfrm>
            <a:off x="2176101" y="3162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white background with black text&#10;&#10;AI-generated content may be incorrect.">
            <a:extLst>
              <a:ext uri="{FF2B5EF4-FFF2-40B4-BE49-F238E27FC236}">
                <a16:creationId xmlns:a16="http://schemas.microsoft.com/office/drawing/2014/main" id="{577A4BB4-61FC-37AE-BEB8-87B73F0C61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6706" y="4172930"/>
            <a:ext cx="15704768" cy="3256571"/>
          </a:xfrm>
          <a:prstGeom prst="rect">
            <a:avLst/>
          </a:prstGeom>
        </p:spPr>
      </p:pic>
    </p:spTree>
    <p:extLst>
      <p:ext uri="{BB962C8B-B14F-4D97-AF65-F5344CB8AC3E}">
        <p14:creationId xmlns:p14="http://schemas.microsoft.com/office/powerpoint/2010/main" val="10203154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AFA06-FDFB-8951-33AB-340507F45F8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D992B49-A24A-B7D0-28C0-1D749ED2A94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2527EB2-DE46-33D1-C216-E20AFEA88A0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7D6723D-759B-72A3-B1C3-C6A1B0B23F4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6E21FBD-C09F-4333-0EF9-D4B3E5E2A5F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5B878F1-4E1B-94CE-D1D1-2C014AFB7E7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0092481-C502-5E5D-92CB-AE25ADAD83A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D300615-1E31-ED8D-999A-71B1DF797AB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C0C11532-D58A-022A-E1CF-82E016A6809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11FF8D47-CC4B-B90F-A284-FA506EDF5CD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B17A0886-DB91-33C9-C89B-0FD009A73002}"/>
              </a:ext>
            </a:extLst>
          </p:cNvPr>
          <p:cNvSpPr txBox="1"/>
          <p:nvPr/>
        </p:nvSpPr>
        <p:spPr>
          <a:xfrm>
            <a:off x="2237026" y="2088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21BB2932-D442-E1DD-0CCA-853F15AA06EA}"/>
              </a:ext>
            </a:extLst>
          </p:cNvPr>
          <p:cNvPicPr>
            <a:picLocks noChangeAspect="1"/>
          </p:cNvPicPr>
          <p:nvPr/>
        </p:nvPicPr>
        <p:blipFill>
          <a:blip r:embed="rId3"/>
          <a:stretch>
            <a:fillRect/>
          </a:stretch>
        </p:blipFill>
        <p:spPr>
          <a:xfrm>
            <a:off x="16306800" y="88548"/>
            <a:ext cx="1866583" cy="1866583"/>
          </a:xfrm>
          <a:prstGeom prst="rect">
            <a:avLst/>
          </a:prstGeom>
        </p:spPr>
      </p:pic>
      <p:graphicFrame>
        <p:nvGraphicFramePr>
          <p:cNvPr id="9" name="Table 8">
            <a:extLst>
              <a:ext uri="{FF2B5EF4-FFF2-40B4-BE49-F238E27FC236}">
                <a16:creationId xmlns:a16="http://schemas.microsoft.com/office/drawing/2014/main" id="{03695574-5B67-AFF8-1D2C-3479FEDE6842}"/>
              </a:ext>
            </a:extLst>
          </p:cNvPr>
          <p:cNvGraphicFramePr>
            <a:graphicFrameLocks noGrp="1"/>
          </p:cNvGraphicFramePr>
          <p:nvPr>
            <p:extLst>
              <p:ext uri="{D42A27DB-BD31-4B8C-83A1-F6EECF244321}">
                <p14:modId xmlns:p14="http://schemas.microsoft.com/office/powerpoint/2010/main" val="2657072332"/>
              </p:ext>
            </p:extLst>
          </p:nvPr>
        </p:nvGraphicFramePr>
        <p:xfrm>
          <a:off x="2429218" y="3087529"/>
          <a:ext cx="15096782" cy="5278120"/>
        </p:xfrm>
        <a:graphic>
          <a:graphicData uri="http://schemas.openxmlformats.org/drawingml/2006/table">
            <a:tbl>
              <a:tblPr firstRow="1" firstCol="1" bandRow="1">
                <a:tableStyleId>{5C22544A-7EE6-4342-B048-85BDC9FD1C3A}</a:tableStyleId>
              </a:tblPr>
              <a:tblGrid>
                <a:gridCol w="6995262">
                  <a:extLst>
                    <a:ext uri="{9D8B030D-6E8A-4147-A177-3AD203B41FA5}">
                      <a16:colId xmlns:a16="http://schemas.microsoft.com/office/drawing/2014/main" val="1985052960"/>
                    </a:ext>
                  </a:extLst>
                </a:gridCol>
                <a:gridCol w="8101520">
                  <a:extLst>
                    <a:ext uri="{9D8B030D-6E8A-4147-A177-3AD203B41FA5}">
                      <a16:colId xmlns:a16="http://schemas.microsoft.com/office/drawing/2014/main" val="3052558492"/>
                    </a:ext>
                  </a:extLst>
                </a:gridCol>
              </a:tblGrid>
              <a:tr h="1262819">
                <a:tc>
                  <a:txBody>
                    <a:bodyPr/>
                    <a:lstStyle/>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2y + 3 = 11</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3441" marR="23441"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5e – 4 = 16</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3441" marR="23441"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31392296"/>
                  </a:ext>
                </a:extLst>
              </a:tr>
            </a:tbl>
          </a:graphicData>
        </a:graphic>
      </p:graphicFrame>
    </p:spTree>
    <p:extLst>
      <p:ext uri="{BB962C8B-B14F-4D97-AF65-F5344CB8AC3E}">
        <p14:creationId xmlns:p14="http://schemas.microsoft.com/office/powerpoint/2010/main" val="27354217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C1725-2E30-55BD-C71B-20964D9997E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003C175-A4E3-C6C2-5C5B-C88E43A8FC0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C6B4B2F-38D4-66DE-0A1F-900DF7072D8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11F36E7-BA92-35F8-32B7-B5B8A4215E0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931E867-2704-7FCE-5E31-29D75CB57A7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2C19811-B6ED-B0E5-1E1C-8F8063AB4B2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B4484DE-E8DE-6B41-2A9B-9ED8F9657BD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FC2E253-668C-1321-E878-41278053FA3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EFE1C285-EC53-46AD-DA1C-4B127CCD917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D3371614-8809-CB61-5228-61F64BE9374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3B97506D-C4A9-F2E3-B6E9-2012DAE66104}"/>
              </a:ext>
            </a:extLst>
          </p:cNvPr>
          <p:cNvSpPr txBox="1"/>
          <p:nvPr/>
        </p:nvSpPr>
        <p:spPr>
          <a:xfrm>
            <a:off x="2237026" y="2088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CDACBCD8-AC4F-EA98-3F15-F65A9C8836F9}"/>
              </a:ext>
            </a:extLst>
          </p:cNvPr>
          <p:cNvPicPr>
            <a:picLocks noChangeAspect="1"/>
          </p:cNvPicPr>
          <p:nvPr/>
        </p:nvPicPr>
        <p:blipFill>
          <a:blip r:embed="rId3"/>
          <a:stretch>
            <a:fillRect/>
          </a:stretch>
        </p:blipFill>
        <p:spPr>
          <a:xfrm>
            <a:off x="16306800" y="88548"/>
            <a:ext cx="1866583" cy="1866583"/>
          </a:xfrm>
          <a:prstGeom prst="rect">
            <a:avLst/>
          </a:prstGeom>
        </p:spPr>
      </p:pic>
      <mc:AlternateContent xmlns:mc="http://schemas.openxmlformats.org/markup-compatibility/2006" xmlns:a14="http://schemas.microsoft.com/office/drawing/2010/main">
        <mc:Choice Requires="a14">
          <p:graphicFrame>
            <p:nvGraphicFramePr>
              <p:cNvPr id="9" name="Table 8">
                <a:extLst>
                  <a:ext uri="{FF2B5EF4-FFF2-40B4-BE49-F238E27FC236}">
                    <a16:creationId xmlns:a16="http://schemas.microsoft.com/office/drawing/2014/main" id="{B72CCB45-BFB4-8E68-5C21-5223672A3F36}"/>
                  </a:ext>
                </a:extLst>
              </p:cNvPr>
              <p:cNvGraphicFramePr>
                <a:graphicFrameLocks noGrp="1"/>
              </p:cNvGraphicFramePr>
              <p:nvPr>
                <p:extLst>
                  <p:ext uri="{D42A27DB-BD31-4B8C-83A1-F6EECF244321}">
                    <p14:modId xmlns:p14="http://schemas.microsoft.com/office/powerpoint/2010/main" val="281867411"/>
                  </p:ext>
                </p:extLst>
              </p:nvPr>
            </p:nvGraphicFramePr>
            <p:xfrm>
              <a:off x="2819400" y="3087529"/>
              <a:ext cx="14706600" cy="3729673"/>
            </p:xfrm>
            <a:graphic>
              <a:graphicData uri="http://schemas.openxmlformats.org/drawingml/2006/table">
                <a:tbl>
                  <a:tblPr firstRow="1" firstCol="1" bandRow="1">
                    <a:tableStyleId>{5C22544A-7EE6-4342-B048-85BDC9FD1C3A}</a:tableStyleId>
                  </a:tblPr>
                  <a:tblGrid>
                    <a:gridCol w="6605080">
                      <a:extLst>
                        <a:ext uri="{9D8B030D-6E8A-4147-A177-3AD203B41FA5}">
                          <a16:colId xmlns:a16="http://schemas.microsoft.com/office/drawing/2014/main" val="1985052960"/>
                        </a:ext>
                      </a:extLst>
                    </a:gridCol>
                    <a:gridCol w="8101520">
                      <a:extLst>
                        <a:ext uri="{9D8B030D-6E8A-4147-A177-3AD203B41FA5}">
                          <a16:colId xmlns:a16="http://schemas.microsoft.com/office/drawing/2014/main" val="3052558492"/>
                        </a:ext>
                      </a:extLst>
                    </a:gridCol>
                  </a:tblGrid>
                  <a:tr h="799724">
                    <a:tc>
                      <a:txBody>
                        <a:bodyPr/>
                        <a:lstStyle/>
                        <a:p>
                          <a:pPr algn="l">
                            <a:lnSpc>
                              <a:spcPct val="100000"/>
                            </a:lnSpc>
                            <a:spcAft>
                              <a:spcPts val="1000"/>
                            </a:spcAft>
                            <a:buNone/>
                          </a:pPr>
                          <a14:m>
                            <m:oMathPara xmlns:m="http://schemas.openxmlformats.org/officeDocument/2006/math">
                              <m:oMathParaPr>
                                <m:jc m:val="left"/>
                              </m:oMathParaPr>
                              <m:oMath xmlns:m="http://schemas.openxmlformats.org/officeDocument/2006/math">
                                <m:f>
                                  <m:fPr>
                                    <m:ctrlPr>
                                      <a:rPr lang="en-AU" sz="3600" b="0" i="1" smtClean="0">
                                        <a:solidFill>
                                          <a:schemeClr val="tx1"/>
                                        </a:solidFill>
                                        <a:effectLst/>
                                        <a:latin typeface="Cambria Math" panose="02040503050406030204" pitchFamily="18" charset="0"/>
                                      </a:rPr>
                                    </m:ctrlPr>
                                  </m:fPr>
                                  <m:num>
                                    <m:r>
                                      <a:rPr lang="en-AU" sz="3600" b="0" i="1" smtClean="0">
                                        <a:solidFill>
                                          <a:schemeClr val="tx1"/>
                                        </a:solidFill>
                                        <a:effectLst/>
                                        <a:latin typeface="Cambria Math" panose="02040503050406030204" pitchFamily="18" charset="0"/>
                                      </a:rPr>
                                      <m:t>𝑊</m:t>
                                    </m:r>
                                  </m:num>
                                  <m:den>
                                    <m:r>
                                      <a:rPr lang="en-AU" sz="3600" b="0" i="1" smtClean="0">
                                        <a:solidFill>
                                          <a:schemeClr val="tx1"/>
                                        </a:solidFill>
                                        <a:effectLst/>
                                        <a:latin typeface="Cambria Math" panose="02040503050406030204" pitchFamily="18" charset="0"/>
                                      </a:rPr>
                                      <m:t>3</m:t>
                                    </m:r>
                                  </m:den>
                                </m:f>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2</m:t>
                                </m:r>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4</m:t>
                                </m:r>
                              </m:oMath>
                            </m:oMathPara>
                          </a14:m>
                          <a:endParaRPr lang="en-AU" sz="3600" b="0" dirty="0">
                            <a:solidFill>
                              <a:schemeClr val="tx1"/>
                            </a:solidFill>
                            <a:effectLst/>
                            <a:latin typeface="Arial" panose="020B0604020202020204" pitchFamily="34" charset="0"/>
                            <a:cs typeface="Arial" panose="020B0604020202020204" pitchFamily="34" charset="0"/>
                          </a:endParaRP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3441" marR="23441"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¼ q + 3 = 6</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3441" marR="23441"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35751130"/>
                      </a:ext>
                    </a:extLst>
                  </a:tr>
                </a:tbl>
              </a:graphicData>
            </a:graphic>
          </p:graphicFrame>
        </mc:Choice>
        <mc:Fallback xmlns="">
          <p:graphicFrame>
            <p:nvGraphicFramePr>
              <p:cNvPr id="9" name="Table 8">
                <a:extLst>
                  <a:ext uri="{FF2B5EF4-FFF2-40B4-BE49-F238E27FC236}">
                    <a16:creationId xmlns:a16="http://schemas.microsoft.com/office/drawing/2014/main" id="{B72CCB45-BFB4-8E68-5C21-5223672A3F36}"/>
                  </a:ext>
                </a:extLst>
              </p:cNvPr>
              <p:cNvGraphicFramePr>
                <a:graphicFrameLocks noGrp="1"/>
              </p:cNvGraphicFramePr>
              <p:nvPr>
                <p:extLst>
                  <p:ext uri="{D42A27DB-BD31-4B8C-83A1-F6EECF244321}">
                    <p14:modId xmlns:p14="http://schemas.microsoft.com/office/powerpoint/2010/main" val="281867411"/>
                  </p:ext>
                </p:extLst>
              </p:nvPr>
            </p:nvGraphicFramePr>
            <p:xfrm>
              <a:off x="2819400" y="3087529"/>
              <a:ext cx="14706600" cy="3729673"/>
            </p:xfrm>
            <a:graphic>
              <a:graphicData uri="http://schemas.openxmlformats.org/drawingml/2006/table">
                <a:tbl>
                  <a:tblPr firstRow="1" firstCol="1" bandRow="1">
                    <a:tableStyleId>{5C22544A-7EE6-4342-B048-85BDC9FD1C3A}</a:tableStyleId>
                  </a:tblPr>
                  <a:tblGrid>
                    <a:gridCol w="6605080">
                      <a:extLst>
                        <a:ext uri="{9D8B030D-6E8A-4147-A177-3AD203B41FA5}">
                          <a16:colId xmlns:a16="http://schemas.microsoft.com/office/drawing/2014/main" val="1985052960"/>
                        </a:ext>
                      </a:extLst>
                    </a:gridCol>
                    <a:gridCol w="8101520">
                      <a:extLst>
                        <a:ext uri="{9D8B030D-6E8A-4147-A177-3AD203B41FA5}">
                          <a16:colId xmlns:a16="http://schemas.microsoft.com/office/drawing/2014/main" val="3052558492"/>
                        </a:ext>
                      </a:extLst>
                    </a:gridCol>
                  </a:tblGrid>
                  <a:tr h="3729673">
                    <a:tc>
                      <a:txBody>
                        <a:bodyPr/>
                        <a:lstStyle/>
                        <a:p>
                          <a:endParaRPr lang="en-US"/>
                        </a:p>
                      </a:txBody>
                      <a:tcPr marL="23441" marR="23441" marT="0" marB="0">
                        <a:lnL w="12700" cmpd="sng">
                          <a:noFill/>
                        </a:lnL>
                        <a:lnR w="12700" cmpd="sng">
                          <a:noFill/>
                        </a:lnR>
                        <a:lnT w="38100" cmpd="sng">
                          <a:noFill/>
                        </a:lnT>
                        <a:lnB w="12700" cmpd="sng">
                          <a:noFill/>
                        </a:lnB>
                        <a:lnTlToBr w="12700" cmpd="sng">
                          <a:noFill/>
                          <a:prstDash val="solid"/>
                        </a:lnTlToBr>
                        <a:lnBlToTr w="12700" cmpd="sng">
                          <a:noFill/>
                          <a:prstDash val="solid"/>
                        </a:lnBlToTr>
                        <a:blipFill>
                          <a:blip r:embed="rId4"/>
                          <a:stretch>
                            <a:fillRect l="-192" t="-3741" r="-122692" b="-340"/>
                          </a:stretch>
                        </a:blipFill>
                      </a:tcPr>
                    </a:tc>
                    <a:tc>
                      <a:txBody>
                        <a:bodyPr/>
                        <a:lstStyle/>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¼ q + 3 = 6</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3441" marR="23441"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35751130"/>
                      </a:ext>
                    </a:extLst>
                  </a:tr>
                </a:tbl>
              </a:graphicData>
            </a:graphic>
          </p:graphicFrame>
        </mc:Fallback>
      </mc:AlternateContent>
    </p:spTree>
    <p:extLst>
      <p:ext uri="{BB962C8B-B14F-4D97-AF65-F5344CB8AC3E}">
        <p14:creationId xmlns:p14="http://schemas.microsoft.com/office/powerpoint/2010/main" val="3704795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0E1CE9-0C87-AFFA-7070-006A7372731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A4E2B12-F210-3096-392C-8C18BD4F27D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B93A3E9-26E7-EFA1-0EB7-1345496817D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959D312-1448-E0E1-9BE5-1F83AE2CAC2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8" descr="A black and white circle with two people&#10;&#10;AI-generated content may be incorrect.">
            <a:extLst>
              <a:ext uri="{FF2B5EF4-FFF2-40B4-BE49-F238E27FC236}">
                <a16:creationId xmlns:a16="http://schemas.microsoft.com/office/drawing/2014/main" id="{D7613936-A704-4438-D0D9-C9EC8B330694}"/>
              </a:ext>
            </a:extLst>
          </p:cNvPr>
          <p:cNvPicPr>
            <a:picLocks noChangeAspect="1"/>
          </p:cNvPicPr>
          <p:nvPr/>
        </p:nvPicPr>
        <p:blipFill>
          <a:blip r:embed="rId2"/>
          <a:stretch>
            <a:fillRect/>
          </a:stretch>
        </p:blipFill>
        <p:spPr>
          <a:xfrm>
            <a:off x="16306800" y="88548"/>
            <a:ext cx="1866583" cy="1866583"/>
          </a:xfrm>
          <a:prstGeom prst="rect">
            <a:avLst/>
          </a:prstGeom>
        </p:spPr>
      </p:pic>
      <p:sp>
        <p:nvSpPr>
          <p:cNvPr id="14" name="TextBox 13">
            <a:extLst>
              <a:ext uri="{FF2B5EF4-FFF2-40B4-BE49-F238E27FC236}">
                <a16:creationId xmlns:a16="http://schemas.microsoft.com/office/drawing/2014/main" id="{0D074FAE-04ED-A676-4516-02122F090C24}"/>
              </a:ext>
            </a:extLst>
          </p:cNvPr>
          <p:cNvSpPr txBox="1"/>
          <p:nvPr/>
        </p:nvSpPr>
        <p:spPr>
          <a:xfrm>
            <a:off x="2269659" y="945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7" name="TextBox 16">
            <a:extLst>
              <a:ext uri="{FF2B5EF4-FFF2-40B4-BE49-F238E27FC236}">
                <a16:creationId xmlns:a16="http://schemas.microsoft.com/office/drawing/2014/main" id="{1D97AB47-30A9-9E52-0E7B-53F6DB6018DC}"/>
              </a:ext>
            </a:extLst>
          </p:cNvPr>
          <p:cNvSpPr txBox="1"/>
          <p:nvPr/>
        </p:nvSpPr>
        <p:spPr>
          <a:xfrm>
            <a:off x="2333968" y="2134969"/>
            <a:ext cx="12677432" cy="646331"/>
          </a:xfrm>
          <a:prstGeom prst="rect">
            <a:avLst/>
          </a:prstGeom>
          <a:noFill/>
        </p:spPr>
        <p:txBody>
          <a:bodyPr wrap="square">
            <a:spAutoFit/>
          </a:bodyPr>
          <a:lstStyle/>
          <a:p>
            <a:r>
              <a:rPr lang="en-AU" sz="3600" dirty="0">
                <a:effectLst/>
                <a:latin typeface="Arial" panose="020B0604020202020204" pitchFamily="34" charset="0"/>
                <a:ea typeface="Times New Roman" panose="02020603050405020304" pitchFamily="18" charset="0"/>
                <a:cs typeface="Arial" panose="020B0604020202020204" pitchFamily="34" charset="0"/>
              </a:rPr>
              <a:t>Simplify the following:</a:t>
            </a:r>
            <a:endParaRPr lang="en-US" sz="3600"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7682B313-A774-CDDF-A1AB-FB53EEE0D9A5}"/>
                  </a:ext>
                </a:extLst>
              </p:cNvPr>
              <p:cNvSpPr txBox="1"/>
              <p:nvPr/>
            </p:nvSpPr>
            <p:spPr>
              <a:xfrm>
                <a:off x="2333968" y="2963652"/>
                <a:ext cx="12677432" cy="6186309"/>
              </a:xfrm>
              <a:prstGeom prst="rect">
                <a:avLst/>
              </a:prstGeom>
              <a:noFill/>
            </p:spPr>
            <p:txBody>
              <a:bodyPr wrap="square">
                <a:spAutoFit/>
              </a:bodyPr>
              <a:lstStyle/>
              <a:p>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a:t>
                </a: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en-AU" sz="3600" b="0" i="1" smtClean="0">
                        <a:solidFill>
                          <a:schemeClr val="tx1"/>
                        </a:solidFill>
                        <a:effectLst/>
                        <a:latin typeface="Cambria Math" panose="02040503050406030204" pitchFamily="18" charset="0"/>
                        <a:ea typeface="Times New Roman" panose="02020603050405020304" pitchFamily="18" charset="0"/>
                        <a:cs typeface="Arial" panose="020B0604020202020204" pitchFamily="34" charset="0"/>
                      </a:rPr>
                      <m:t>−</m:t>
                    </m:r>
                    <m:d>
                      <m:dPr>
                        <m:ctrlPr>
                          <a:rPr lang="en-AU" sz="3600" i="1" smtClean="0">
                            <a:solidFill>
                              <a:schemeClr val="tx1"/>
                            </a:solidFill>
                            <a:effectLst/>
                            <a:latin typeface="Cambria Math" panose="02040503050406030204" pitchFamily="18" charset="0"/>
                            <a:ea typeface="Times New Roman" panose="02020603050405020304" pitchFamily="18" charset="0"/>
                            <a:cs typeface="Arial" panose="020B0604020202020204" pitchFamily="34" charset="0"/>
                          </a:rPr>
                        </m:ctrlPr>
                      </m:dPr>
                      <m:e>
                        <m:r>
                          <a:rPr lang="en-AU" sz="3600" b="0" i="1" smtClean="0">
                            <a:solidFill>
                              <a:schemeClr val="tx1"/>
                            </a:solidFill>
                            <a:effectLst/>
                            <a:latin typeface="Cambria Math" panose="02040503050406030204" pitchFamily="18" charset="0"/>
                            <a:ea typeface="Times New Roman" panose="02020603050405020304" pitchFamily="18" charset="0"/>
                            <a:cs typeface="Arial" panose="020B0604020202020204" pitchFamily="34" charset="0"/>
                          </a:rPr>
                          <m:t>+38</m:t>
                        </m:r>
                      </m:e>
                    </m:d>
                    <m:r>
                      <a:rPr lang="en-AU" sz="3600" b="0" i="1" smtClean="0">
                        <a:solidFill>
                          <a:schemeClr val="tx1"/>
                        </a:solidFill>
                        <a:effectLst/>
                        <a:latin typeface="Cambria Math" panose="02040503050406030204" pitchFamily="18" charset="0"/>
                        <a:ea typeface="Times New Roman" panose="02020603050405020304" pitchFamily="18" charset="0"/>
                        <a:cs typeface="Arial" panose="020B0604020202020204" pitchFamily="34" charset="0"/>
                      </a:rPr>
                      <m:t>=</m:t>
                    </m:r>
                  </m:oMath>
                </a14:m>
                <a:r>
                  <a:rPr lang="en-AU" sz="3600" dirty="0">
                    <a:effectLst/>
                    <a:latin typeface="Arial" panose="020B0604020202020204" pitchFamily="34" charset="0"/>
                    <a:ea typeface="Times New Roman" panose="02020603050405020304" pitchFamily="18" charset="0"/>
                    <a:cs typeface="Arial" panose="020B0604020202020204" pitchFamily="34" charset="0"/>
                  </a:rPr>
                  <a:t>					</a:t>
                </a: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b.</a:t>
                </a:r>
                <a:r>
                  <a:rPr lang="en-AU" sz="3600" dirty="0">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en-AU" sz="3600" b="0" i="0" smtClean="0">
                        <a:latin typeface="Cambria Math" panose="02040503050406030204" pitchFamily="18" charset="0"/>
                        <a:ea typeface="Times New Roman" panose="02020603050405020304" pitchFamily="18" charset="0"/>
                        <a:cs typeface="Arial" panose="020B0604020202020204" pitchFamily="34" charset="0"/>
                      </a:rPr>
                      <m:t>+−21</m:t>
                    </m:r>
                    <m:r>
                      <a:rPr lang="en-AU" sz="3600" b="1" i="1">
                        <a:latin typeface="Cambria Math" panose="02040503050406030204" pitchFamily="18" charset="0"/>
                        <a:ea typeface="Times New Roman" panose="02020603050405020304" pitchFamily="18" charset="0"/>
                        <a:cs typeface="Arial" panose="020B0604020202020204" pitchFamily="34" charset="0"/>
                      </a:rPr>
                      <m:t>= </m:t>
                    </m:r>
                  </m:oMath>
                </a14:m>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endParaRPr lang="en-AU" sz="3600" dirty="0">
                  <a:latin typeface="Arial" panose="020B0604020202020204" pitchFamily="34" charset="0"/>
                  <a:ea typeface="Times New Roman" panose="02020603050405020304" pitchFamily="18" charset="0"/>
                  <a:cs typeface="Arial" panose="020B0604020202020204" pitchFamily="34" charset="0"/>
                </a:endParaRPr>
              </a:p>
              <a:p>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endParaRPr lang="en-AU" sz="3600" dirty="0">
                  <a:latin typeface="Arial" panose="020B0604020202020204" pitchFamily="34" charset="0"/>
                  <a:ea typeface="Times New Roman" panose="02020603050405020304" pitchFamily="18" charset="0"/>
                  <a:cs typeface="Arial" panose="020B0604020202020204" pitchFamily="34" charset="0"/>
                </a:endParaRPr>
              </a:p>
              <a:p>
                <a:endParaRPr lang="en-AU" sz="3600" dirty="0">
                  <a:latin typeface="Arial" panose="020B0604020202020204" pitchFamily="34" charset="0"/>
                  <a:ea typeface="Times New Roman" panose="02020603050405020304" pitchFamily="18" charset="0"/>
                  <a:cs typeface="Arial" panose="020B0604020202020204" pitchFamily="34" charset="0"/>
                </a:endParaRPr>
              </a:p>
              <a:p>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c.</a:t>
                </a: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en-AU" sz="3600">
                        <a:latin typeface="Cambria Math" panose="02040503050406030204" pitchFamily="18" charset="0"/>
                        <a:ea typeface="Times New Roman" panose="02020603050405020304" pitchFamily="18" charset="0"/>
                        <a:cs typeface="Arial" panose="020B0604020202020204" pitchFamily="34" charset="0"/>
                      </a:rPr>
                      <m:t>−</m:t>
                    </m:r>
                    <m:r>
                      <a:rPr lang="en-AU" sz="3600" b="0" i="0" smtClean="0">
                        <a:latin typeface="Cambria Math" panose="02040503050406030204" pitchFamily="18" charset="0"/>
                        <a:ea typeface="Times New Roman" panose="02020603050405020304" pitchFamily="18" charset="0"/>
                        <a:cs typeface="Arial" panose="020B0604020202020204" pitchFamily="34" charset="0"/>
                      </a:rPr>
                      <m:t>(−17)</m:t>
                    </m:r>
                    <m:r>
                      <a:rPr lang="en-AU" sz="3600" b="1" i="1">
                        <a:latin typeface="Cambria Math" panose="02040503050406030204" pitchFamily="18" charset="0"/>
                        <a:ea typeface="Times New Roman" panose="02020603050405020304" pitchFamily="18" charset="0"/>
                        <a:cs typeface="Arial" panose="020B0604020202020204" pitchFamily="34" charset="0"/>
                      </a:rPr>
                      <m:t>= </m:t>
                    </m:r>
                  </m:oMath>
                </a14:m>
                <a:r>
                  <a:rPr lang="en-AU" sz="3600" dirty="0">
                    <a:effectLst/>
                    <a:latin typeface="Arial" panose="020B0604020202020204" pitchFamily="34" charset="0"/>
                    <a:ea typeface="Times New Roman" panose="02020603050405020304" pitchFamily="18" charset="0"/>
                    <a:cs typeface="Arial" panose="020B0604020202020204" pitchFamily="34" charset="0"/>
                  </a:rPr>
                  <a:t>					</a:t>
                </a: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d.</a:t>
                </a:r>
                <a:r>
                  <a:rPr lang="en-AU" sz="3600" dirty="0">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en-AU" sz="3600" i="1" smtClean="0">
                        <a:latin typeface="Cambria Math" panose="02040503050406030204" pitchFamily="18" charset="0"/>
                        <a:ea typeface="Times New Roman" panose="02020603050405020304" pitchFamily="18" charset="0"/>
                        <a:cs typeface="Arial" panose="020B0604020202020204" pitchFamily="34" charset="0"/>
                      </a:rPr>
                      <m:t>−</m:t>
                    </m:r>
                    <m:r>
                      <a:rPr lang="en-AU" sz="3600" b="0" i="1" smtClean="0">
                        <a:latin typeface="Cambria Math" panose="02040503050406030204" pitchFamily="18" charset="0"/>
                        <a:ea typeface="Times New Roman" panose="02020603050405020304" pitchFamily="18" charset="0"/>
                        <a:cs typeface="Arial" panose="020B0604020202020204" pitchFamily="34" charset="0"/>
                      </a:rPr>
                      <m:t>−9=</m:t>
                    </m:r>
                  </m:oMath>
                </a14:m>
                <a:endParaRPr lang="en-US" sz="3600" dirty="0">
                  <a:latin typeface="Arial" panose="020B0604020202020204" pitchFamily="34" charset="0"/>
                  <a:cs typeface="Arial" panose="020B0604020202020204" pitchFamily="34" charset="0"/>
                </a:endParaRPr>
              </a:p>
              <a:p>
                <a:endParaRPr lang="en-US" sz="3600" dirty="0">
                  <a:latin typeface="Arial" panose="020B0604020202020204" pitchFamily="34" charset="0"/>
                  <a:cs typeface="Arial" panose="020B0604020202020204" pitchFamily="34" charset="0"/>
                </a:endParaRPr>
              </a:p>
              <a:p>
                <a:endParaRPr lang="en-US" sz="3600" dirty="0">
                  <a:latin typeface="Arial" panose="020B0604020202020204" pitchFamily="34" charset="0"/>
                  <a:cs typeface="Arial" panose="020B0604020202020204" pitchFamily="34" charset="0"/>
                </a:endParaRPr>
              </a:p>
              <a:p>
                <a:endParaRPr lang="en-US" sz="3600" dirty="0">
                  <a:latin typeface="Arial" panose="020B0604020202020204" pitchFamily="34" charset="0"/>
                  <a:cs typeface="Arial" panose="020B0604020202020204" pitchFamily="34" charset="0"/>
                </a:endParaRPr>
              </a:p>
              <a:p>
                <a:endParaRPr lang="en-US" sz="3600" dirty="0">
                  <a:latin typeface="Arial" panose="020B0604020202020204" pitchFamily="34" charset="0"/>
                  <a:cs typeface="Arial" panose="020B0604020202020204" pitchFamily="34" charset="0"/>
                </a:endParaRPr>
              </a:p>
            </p:txBody>
          </p:sp>
        </mc:Choice>
        <mc:Fallback xmlns="">
          <p:sp>
            <p:nvSpPr>
              <p:cNvPr id="19" name="TextBox 18">
                <a:extLst>
                  <a:ext uri="{FF2B5EF4-FFF2-40B4-BE49-F238E27FC236}">
                    <a16:creationId xmlns:a16="http://schemas.microsoft.com/office/drawing/2014/main" id="{7682B313-A774-CDDF-A1AB-FB53EEE0D9A5}"/>
                  </a:ext>
                </a:extLst>
              </p:cNvPr>
              <p:cNvSpPr txBox="1">
                <a:spLocks noRot="1" noChangeAspect="1" noMove="1" noResize="1" noEditPoints="1" noAdjustHandles="1" noChangeArrowheads="1" noChangeShapeType="1" noTextEdit="1"/>
              </p:cNvSpPr>
              <p:nvPr/>
            </p:nvSpPr>
            <p:spPr>
              <a:xfrm>
                <a:off x="2333968" y="2963652"/>
                <a:ext cx="12677432" cy="6186309"/>
              </a:xfrm>
              <a:prstGeom prst="rect">
                <a:avLst/>
              </a:prstGeom>
              <a:blipFill>
                <a:blip r:embed="rId3"/>
                <a:stretch>
                  <a:fillRect l="-1400" t="-1434"/>
                </a:stretch>
              </a:blipFill>
            </p:spPr>
            <p:txBody>
              <a:bodyPr/>
              <a:lstStyle/>
              <a:p>
                <a:r>
                  <a:rPr lang="en-US">
                    <a:noFill/>
                  </a:rPr>
                  <a:t> </a:t>
                </a:r>
              </a:p>
            </p:txBody>
          </p:sp>
        </mc:Fallback>
      </mc:AlternateContent>
      <p:sp>
        <p:nvSpPr>
          <p:cNvPr id="21" name="TextBox 6">
            <a:extLst>
              <a:ext uri="{FF2B5EF4-FFF2-40B4-BE49-F238E27FC236}">
                <a16:creationId xmlns:a16="http://schemas.microsoft.com/office/drawing/2014/main" id="{B4328B2B-50DE-CD3C-D966-D031EF53CC3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C8688D5A-DE4F-E27E-BF82-02AE51ADF62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a:t>
            </a:r>
          </a:p>
        </p:txBody>
      </p:sp>
      <p:sp>
        <p:nvSpPr>
          <p:cNvPr id="24" name="Freeform 5">
            <a:extLst>
              <a:ext uri="{FF2B5EF4-FFF2-40B4-BE49-F238E27FC236}">
                <a16:creationId xmlns:a16="http://schemas.microsoft.com/office/drawing/2014/main" id="{79B5BF32-E1FF-60DD-3764-871961C9A4D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4"/>
            <a:stretch>
              <a:fillRect/>
            </a:stretch>
          </a:blipFill>
        </p:spPr>
        <p:txBody>
          <a:bodyPr/>
          <a:lstStyle/>
          <a:p>
            <a:endParaRPr lang="en-US"/>
          </a:p>
        </p:txBody>
      </p:sp>
      <p:sp>
        <p:nvSpPr>
          <p:cNvPr id="5" name="TextBox 4">
            <a:extLst>
              <a:ext uri="{FF2B5EF4-FFF2-40B4-BE49-F238E27FC236}">
                <a16:creationId xmlns:a16="http://schemas.microsoft.com/office/drawing/2014/main" id="{C4047DD9-D633-A63E-6261-3198A85BF5B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DIRECTED NUMBERS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418361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0182C-4497-AA2B-39F1-A87B7A31B90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DD97126-7C61-10AB-EF41-83B2E513EEB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A9087C3-6410-7A22-B1D2-7979388FED5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5251CF2-4273-C640-536F-E1DEF462C98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05F3583-BAF8-0159-C821-90C11135773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79F44A9-F8AE-3B83-D7DE-8C4FDC10656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1DFC265-7BEB-9B4F-A5F8-9AA3D5DDC45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9F53A6D-609A-3CAE-00C5-8281793C9E3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9</a:t>
            </a:r>
          </a:p>
        </p:txBody>
      </p:sp>
      <p:sp>
        <p:nvSpPr>
          <p:cNvPr id="17" name="Freeform 5">
            <a:extLst>
              <a:ext uri="{FF2B5EF4-FFF2-40B4-BE49-F238E27FC236}">
                <a16:creationId xmlns:a16="http://schemas.microsoft.com/office/drawing/2014/main" id="{0C17C46B-20D2-8A96-6B3A-69FA9EC2FB3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39DD229A-8A05-F171-AB9C-DF3F11F107D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B8CC2FAB-A18C-0185-9B02-A57F14F64DAF}"/>
              </a:ext>
            </a:extLst>
          </p:cNvPr>
          <p:cNvSpPr txBox="1"/>
          <p:nvPr/>
        </p:nvSpPr>
        <p:spPr>
          <a:xfrm>
            <a:off x="2237026" y="2088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789A58F8-49C6-6E61-EC4A-9DC46EDF92CE}"/>
              </a:ext>
            </a:extLst>
          </p:cNvPr>
          <p:cNvPicPr>
            <a:picLocks noChangeAspect="1"/>
          </p:cNvPicPr>
          <p:nvPr/>
        </p:nvPicPr>
        <p:blipFill>
          <a:blip r:embed="rId3"/>
          <a:stretch>
            <a:fillRect/>
          </a:stretch>
        </p:blipFill>
        <p:spPr>
          <a:xfrm>
            <a:off x="16306800" y="88548"/>
            <a:ext cx="1866583" cy="1866583"/>
          </a:xfrm>
          <a:prstGeom prst="rect">
            <a:avLst/>
          </a:prstGeom>
        </p:spPr>
      </p:pic>
      <p:graphicFrame>
        <p:nvGraphicFramePr>
          <p:cNvPr id="9" name="Table 8">
            <a:extLst>
              <a:ext uri="{FF2B5EF4-FFF2-40B4-BE49-F238E27FC236}">
                <a16:creationId xmlns:a16="http://schemas.microsoft.com/office/drawing/2014/main" id="{25814450-61D8-D813-D724-C23A0A5324A8}"/>
              </a:ext>
            </a:extLst>
          </p:cNvPr>
          <p:cNvGraphicFramePr>
            <a:graphicFrameLocks noGrp="1"/>
          </p:cNvGraphicFramePr>
          <p:nvPr>
            <p:extLst>
              <p:ext uri="{D42A27DB-BD31-4B8C-83A1-F6EECF244321}">
                <p14:modId xmlns:p14="http://schemas.microsoft.com/office/powerpoint/2010/main" val="2538286704"/>
              </p:ext>
            </p:extLst>
          </p:nvPr>
        </p:nvGraphicFramePr>
        <p:xfrm>
          <a:off x="2429218" y="3087529"/>
          <a:ext cx="15096782" cy="6627971"/>
        </p:xfrm>
        <a:graphic>
          <a:graphicData uri="http://schemas.openxmlformats.org/drawingml/2006/table">
            <a:tbl>
              <a:tblPr firstRow="1" firstCol="1" bandRow="1">
                <a:tableStyleId>{5C22544A-7EE6-4342-B048-85BDC9FD1C3A}</a:tableStyleId>
              </a:tblPr>
              <a:tblGrid>
                <a:gridCol w="6995262">
                  <a:extLst>
                    <a:ext uri="{9D8B030D-6E8A-4147-A177-3AD203B41FA5}">
                      <a16:colId xmlns:a16="http://schemas.microsoft.com/office/drawing/2014/main" val="1985052960"/>
                    </a:ext>
                  </a:extLst>
                </a:gridCol>
                <a:gridCol w="8101520">
                  <a:extLst>
                    <a:ext uri="{9D8B030D-6E8A-4147-A177-3AD203B41FA5}">
                      <a16:colId xmlns:a16="http://schemas.microsoft.com/office/drawing/2014/main" val="3052558492"/>
                    </a:ext>
                  </a:extLst>
                </a:gridCol>
              </a:tblGrid>
              <a:tr h="6627971">
                <a:tc>
                  <a:txBody>
                    <a:bodyPr/>
                    <a:lstStyle/>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2(w - 4) = w + 3</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3441" marR="23441"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5u – 2 = 3(u + 1)</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3441" marR="23441"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25126517"/>
                  </a:ext>
                </a:extLst>
              </a:tr>
            </a:tbl>
          </a:graphicData>
        </a:graphic>
      </p:graphicFrame>
    </p:spTree>
    <p:extLst>
      <p:ext uri="{BB962C8B-B14F-4D97-AF65-F5344CB8AC3E}">
        <p14:creationId xmlns:p14="http://schemas.microsoft.com/office/powerpoint/2010/main" val="11857976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052E2-DC31-F3EC-50A5-539062F5D92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A260564-610A-9287-DE8B-87669299E33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A44D615-6DFB-D296-4B61-FD86BB39FF7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702B762-584B-B6D8-F43A-CBD16F9E587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8F4C69D-C325-6874-CFD4-459A3F103C7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2B54F25-F4C1-0EE9-CE04-8779234DF4B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2F2A683-0065-8EB2-A718-601E7B8B66A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5B71B97-2715-2A37-2C4C-6E9AB1C530D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9</a:t>
            </a:r>
          </a:p>
        </p:txBody>
      </p:sp>
      <p:sp>
        <p:nvSpPr>
          <p:cNvPr id="17" name="Freeform 5">
            <a:extLst>
              <a:ext uri="{FF2B5EF4-FFF2-40B4-BE49-F238E27FC236}">
                <a16:creationId xmlns:a16="http://schemas.microsoft.com/office/drawing/2014/main" id="{040F6C92-A5C9-35F6-4A8D-E30E9C9F566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91E1A89B-5D11-B1A2-6C6D-29B531DC3AB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E3AD4AE3-FEBA-D876-60AC-FD256AC3BE61}"/>
              </a:ext>
            </a:extLst>
          </p:cNvPr>
          <p:cNvSpPr txBox="1"/>
          <p:nvPr/>
        </p:nvSpPr>
        <p:spPr>
          <a:xfrm>
            <a:off x="2237026" y="2088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2C5D44DB-7613-A557-5087-EECAC428939A}"/>
              </a:ext>
            </a:extLst>
          </p:cNvPr>
          <p:cNvPicPr>
            <a:picLocks noChangeAspect="1"/>
          </p:cNvPicPr>
          <p:nvPr/>
        </p:nvPicPr>
        <p:blipFill>
          <a:blip r:embed="rId3"/>
          <a:stretch>
            <a:fillRect/>
          </a:stretch>
        </p:blipFill>
        <p:spPr>
          <a:xfrm>
            <a:off x="16306800" y="88548"/>
            <a:ext cx="1866583" cy="1866583"/>
          </a:xfrm>
          <a:prstGeom prst="rect">
            <a:avLst/>
          </a:prstGeom>
        </p:spPr>
      </p:pic>
      <p:graphicFrame>
        <p:nvGraphicFramePr>
          <p:cNvPr id="9" name="Table 8">
            <a:extLst>
              <a:ext uri="{FF2B5EF4-FFF2-40B4-BE49-F238E27FC236}">
                <a16:creationId xmlns:a16="http://schemas.microsoft.com/office/drawing/2014/main" id="{17950DF0-15C7-6BDB-8B67-AFA00FDCEFC0}"/>
              </a:ext>
            </a:extLst>
          </p:cNvPr>
          <p:cNvGraphicFramePr>
            <a:graphicFrameLocks noGrp="1"/>
          </p:cNvGraphicFramePr>
          <p:nvPr>
            <p:extLst>
              <p:ext uri="{D42A27DB-BD31-4B8C-83A1-F6EECF244321}">
                <p14:modId xmlns:p14="http://schemas.microsoft.com/office/powerpoint/2010/main" val="1407922722"/>
              </p:ext>
            </p:extLst>
          </p:nvPr>
        </p:nvGraphicFramePr>
        <p:xfrm>
          <a:off x="2429218" y="3087529"/>
          <a:ext cx="15096782" cy="5953760"/>
        </p:xfrm>
        <a:graphic>
          <a:graphicData uri="http://schemas.openxmlformats.org/drawingml/2006/table">
            <a:tbl>
              <a:tblPr firstRow="1" firstCol="1" bandRow="1">
                <a:tableStyleId>{5C22544A-7EE6-4342-B048-85BDC9FD1C3A}</a:tableStyleId>
              </a:tblPr>
              <a:tblGrid>
                <a:gridCol w="6995262">
                  <a:extLst>
                    <a:ext uri="{9D8B030D-6E8A-4147-A177-3AD203B41FA5}">
                      <a16:colId xmlns:a16="http://schemas.microsoft.com/office/drawing/2014/main" val="1985052960"/>
                    </a:ext>
                  </a:extLst>
                </a:gridCol>
                <a:gridCol w="8101520">
                  <a:extLst>
                    <a:ext uri="{9D8B030D-6E8A-4147-A177-3AD203B41FA5}">
                      <a16:colId xmlns:a16="http://schemas.microsoft.com/office/drawing/2014/main" val="3052558492"/>
                    </a:ext>
                  </a:extLst>
                </a:gridCol>
              </a:tblGrid>
              <a:tr h="1779328">
                <a:tc>
                  <a:txBody>
                    <a:bodyPr/>
                    <a:lstStyle/>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½(j + 4) = 3j - 2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p>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3441" marR="23441"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lnSpc>
                          <a:spcPct val="100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6n – (2n + 1) = 3n + 7</a:t>
                      </a:r>
                      <a:endParaRPr lang="en-AU" sz="36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23441" marR="23441"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42932463"/>
                  </a:ext>
                </a:extLst>
              </a:tr>
            </a:tbl>
          </a:graphicData>
        </a:graphic>
      </p:graphicFrame>
    </p:spTree>
    <p:extLst>
      <p:ext uri="{BB962C8B-B14F-4D97-AF65-F5344CB8AC3E}">
        <p14:creationId xmlns:p14="http://schemas.microsoft.com/office/powerpoint/2010/main" val="40436622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9E81E-CA22-E543-FDBE-EA2360164BF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07044D7-36BB-C733-3AD3-59EC2276466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E9D8DC2-25B8-BADC-F07D-8F6E5923BC1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892EB9A-654C-DA12-0E1D-1D0E476F2D1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227AD04-A4E4-81E8-84AE-BCB2DE88046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BA4DE118-164B-3BA5-14EE-FDE8606994A5}"/>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6BC0AA9E-64E8-BE59-CC19-FF073DC8D89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735A37BD-8422-3525-5B07-D614F6C57E1D}"/>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9 and 10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D993E53B-2F63-ECC7-F988-67EAD2FB3180}"/>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4C67D81D-2B53-D0FC-1EA7-B98F01B42F2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E36B60C-ED65-A6A3-183E-BDED4B2C62A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9</a:t>
            </a:r>
          </a:p>
        </p:txBody>
      </p:sp>
      <p:sp>
        <p:nvSpPr>
          <p:cNvPr id="17" name="Freeform 5">
            <a:extLst>
              <a:ext uri="{FF2B5EF4-FFF2-40B4-BE49-F238E27FC236}">
                <a16:creationId xmlns:a16="http://schemas.microsoft.com/office/drawing/2014/main" id="{8249FF3D-37EB-4288-F4F4-70A30B58B2D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29F090B1-D194-1826-25AF-E07411FEEDC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SOLVING LINEAR EQUATIONS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642581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4069E-D30F-0232-6CE4-E39DBD7F512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14431FB-AC9B-4E7F-432D-EC2E030E98B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76C7C55-A4E9-FBE2-F36E-03625BF9FDD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BECE9B0-C730-EE86-A12C-4BCA399BF49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575A4B9-4961-B566-ADEB-12B01D7EBB8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3FACEEC1-3604-EC47-3E2D-4C24A40B1277}"/>
              </a:ext>
            </a:extLst>
          </p:cNvPr>
          <p:cNvSpPr txBox="1"/>
          <p:nvPr/>
        </p:nvSpPr>
        <p:spPr>
          <a:xfrm>
            <a:off x="2688759" y="2017812"/>
            <a:ext cx="6950541" cy="1252843"/>
          </a:xfrm>
          <a:prstGeom prst="rect">
            <a:avLst/>
          </a:prstGeom>
          <a:noFill/>
        </p:spPr>
        <p:txBody>
          <a:bodyPr wrap="square">
            <a:spAutoFit/>
          </a:bodyPr>
          <a:lstStyle/>
          <a:p>
            <a:pPr>
              <a:lnSpc>
                <a:spcPct val="150000"/>
              </a:lnSpc>
              <a:buNone/>
            </a:pPr>
            <a:r>
              <a:rPr lang="en-AU" sz="5600" b="1"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Substitution</a:t>
            </a:r>
            <a:endParaRPr lang="en-AU" sz="56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79637A48-94F1-4816-DF60-6C7AC9E7B33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1528E05-6F61-6267-B291-6AF612A5DBA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72A27B4-D553-925B-06B9-4B9B8C439C9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11</a:t>
            </a:r>
          </a:p>
        </p:txBody>
      </p:sp>
      <p:sp>
        <p:nvSpPr>
          <p:cNvPr id="17" name="Freeform 5">
            <a:extLst>
              <a:ext uri="{FF2B5EF4-FFF2-40B4-BE49-F238E27FC236}">
                <a16:creationId xmlns:a16="http://schemas.microsoft.com/office/drawing/2014/main" id="{06C38D79-FED4-F990-A3EB-08B9844FA68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67095A21-E587-6ABD-49D4-10A3ABB46F1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SUBSTITUTION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FFC8B24-DEF8-E090-36A2-1383E4B5161D}"/>
              </a:ext>
            </a:extLst>
          </p:cNvPr>
          <p:cNvSpPr txBox="1"/>
          <p:nvPr/>
        </p:nvSpPr>
        <p:spPr>
          <a:xfrm>
            <a:off x="2749488" y="3270655"/>
            <a:ext cx="13694241" cy="3313599"/>
          </a:xfrm>
          <a:prstGeom prst="rect">
            <a:avLst/>
          </a:prstGeom>
          <a:noFill/>
        </p:spPr>
        <p:txBody>
          <a:bodyPr wrap="square">
            <a:spAutoFit/>
          </a:bodyPr>
          <a:lstStyle/>
          <a:p>
            <a:pPr>
              <a:lnSpc>
                <a:spcPct val="150000"/>
              </a:lnSpc>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Substitution means replacing variables with known values and then calculating the result. </a:t>
            </a:r>
          </a:p>
          <a:p>
            <a:pPr>
              <a:lnSpc>
                <a:spcPct val="150000"/>
              </a:lnSpc>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It is a way of finding the value of an expression when all variables are given.</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2" name="Picture 11" descr="A green and yellow arrows pointing to a person&#10;&#10;AI-generated content may be incorrect.">
            <a:extLst>
              <a:ext uri="{FF2B5EF4-FFF2-40B4-BE49-F238E27FC236}">
                <a16:creationId xmlns:a16="http://schemas.microsoft.com/office/drawing/2014/main" id="{B31ABAD8-3BF5-C777-3AED-40069D212D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40555" y="6227996"/>
            <a:ext cx="2718283" cy="3105155"/>
          </a:xfrm>
          <a:prstGeom prst="rect">
            <a:avLst/>
          </a:prstGeom>
        </p:spPr>
      </p:pic>
    </p:spTree>
    <p:extLst>
      <p:ext uri="{BB962C8B-B14F-4D97-AF65-F5344CB8AC3E}">
        <p14:creationId xmlns:p14="http://schemas.microsoft.com/office/powerpoint/2010/main" val="15170362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04297-3DB7-FC86-2ACE-2CA35A6B168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ACA7E39-A5F3-3AC1-11F4-EF97C811436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D37333B-B881-3C6B-6925-33039C32E8E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7954E58-3444-F7F5-E895-5A774A408C1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253AE39-FDB9-2A9F-3779-EEE9BEBA84C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5F5057B-B73B-7E08-6C70-83DE1E54C86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CDCE700-274A-CAD8-79DE-D4A428DE2A5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7C80553-ACA3-F346-04CD-092B8ED8C5B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11</a:t>
            </a:r>
          </a:p>
        </p:txBody>
      </p:sp>
      <p:sp>
        <p:nvSpPr>
          <p:cNvPr id="17" name="Freeform 5">
            <a:extLst>
              <a:ext uri="{FF2B5EF4-FFF2-40B4-BE49-F238E27FC236}">
                <a16:creationId xmlns:a16="http://schemas.microsoft.com/office/drawing/2014/main" id="{69ECEB42-EAC7-9AA3-C84F-AD70F67D735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BF34BBAA-D7C9-D039-47BA-E00542D763C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SUBSTITUTION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5361CDE-4D62-6478-437A-8262854E32E1}"/>
              </a:ext>
            </a:extLst>
          </p:cNvPr>
          <p:cNvSpPr txBox="1"/>
          <p:nvPr/>
        </p:nvSpPr>
        <p:spPr>
          <a:xfrm>
            <a:off x="2197242" y="1675701"/>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logo of a person reading a book&#10;&#10;AI-generated content may be incorrect.">
            <a:extLst>
              <a:ext uri="{FF2B5EF4-FFF2-40B4-BE49-F238E27FC236}">
                <a16:creationId xmlns:a16="http://schemas.microsoft.com/office/drawing/2014/main" id="{3FABD4DF-8694-EDDD-81ED-A6D6F8EC7E0B}"/>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9" name="TextBox 18">
            <a:extLst>
              <a:ext uri="{FF2B5EF4-FFF2-40B4-BE49-F238E27FC236}">
                <a16:creationId xmlns:a16="http://schemas.microsoft.com/office/drawing/2014/main" id="{6EFBE49A-61E2-06F1-2F04-C48F3E61139E}"/>
              </a:ext>
            </a:extLst>
          </p:cNvPr>
          <p:cNvSpPr txBox="1"/>
          <p:nvPr/>
        </p:nvSpPr>
        <p:spPr>
          <a:xfrm>
            <a:off x="2895600" y="2796734"/>
            <a:ext cx="4419600" cy="4186724"/>
          </a:xfrm>
          <a:prstGeom prst="rect">
            <a:avLst/>
          </a:prstGeom>
          <a:noFill/>
        </p:spPr>
        <p:txBody>
          <a:bodyPr wrap="square">
            <a:spAutoFit/>
          </a:bodyPr>
          <a:lstStyle/>
          <a:p>
            <a:pPr>
              <a:lnSpc>
                <a:spcPct val="115000"/>
              </a:lnSpc>
              <a:spcAft>
                <a:spcPts val="1000"/>
              </a:spcAft>
              <a:buNone/>
            </a:pPr>
            <a:r>
              <a:rPr lang="en-AU" sz="3600" b="1"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C = 3m + 12</a:t>
            </a:r>
          </a:p>
          <a:p>
            <a:pPr>
              <a:lnSpc>
                <a:spcPct val="115000"/>
              </a:lnSpc>
              <a:spcAft>
                <a:spcPts val="1000"/>
              </a:spcAft>
            </a:pPr>
            <a:r>
              <a:rPr lang="en-AU" sz="3600" dirty="0">
                <a:solidFill>
                  <a:srgbClr val="28466A"/>
                </a:solidFill>
                <a:latin typeface="Arial" panose="020B0604020202020204" pitchFamily="34" charset="0"/>
                <a:ea typeface="Times New Roman" panose="02020603050405020304" pitchFamily="18" charset="0"/>
                <a:cs typeface="Arial" panose="020B0604020202020204" pitchFamily="34" charset="0"/>
              </a:rPr>
              <a:t>Find C if </a:t>
            </a:r>
            <a:r>
              <a:rPr lang="en-AU" sz="3600" b="1" dirty="0">
                <a:solidFill>
                  <a:srgbClr val="00B050"/>
                </a:solidFill>
                <a:latin typeface="Arial" panose="020B0604020202020204" pitchFamily="34" charset="0"/>
                <a:ea typeface="Times New Roman" panose="02020603050405020304" pitchFamily="18" charset="0"/>
                <a:cs typeface="Arial" panose="020B0604020202020204" pitchFamily="34" charset="0"/>
              </a:rPr>
              <a:t>m = 4</a:t>
            </a:r>
            <a:r>
              <a:rPr lang="en-AU" sz="3600" b="1" dirty="0">
                <a:solidFill>
                  <a:srgbClr val="00B050"/>
                </a:solidFill>
                <a:latin typeface="Arial" panose="020B0604020202020204" pitchFamily="34" charset="0"/>
                <a:cs typeface="Arial" panose="020B0604020202020204" pitchFamily="34" charset="0"/>
              </a:rPr>
              <a:t> </a:t>
            </a:r>
            <a:endParaRPr lang="en-AU" sz="3600" b="1" dirty="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p>
            <a:pPr>
              <a:spcAft>
                <a:spcPts val="1000"/>
              </a:spcAft>
              <a:buNone/>
            </a:pPr>
            <a:endParaRPr lang="en-AU" sz="2000" i="1" dirty="0">
              <a:effectLst/>
              <a:latin typeface="Arial" panose="020B0604020202020204" pitchFamily="34" charset="0"/>
              <a:ea typeface="Times New Roman" panose="02020603050405020304" pitchFamily="18" charset="0"/>
              <a:cs typeface="Arial" panose="020B0604020202020204" pitchFamily="34" charset="0"/>
            </a:endParaRPr>
          </a:p>
          <a:p>
            <a:pPr>
              <a:lnSpc>
                <a:spcPct val="115000"/>
              </a:lnSpc>
              <a:spcAft>
                <a:spcPts val="1000"/>
              </a:spcAft>
              <a:buNone/>
            </a:pPr>
            <a:r>
              <a:rPr lang="en-AU" sz="3600" i="1" dirty="0">
                <a:latin typeface="Arial" panose="020B0604020202020204" pitchFamily="34" charset="0"/>
                <a:ea typeface="Times New Roman" panose="02020603050405020304" pitchFamily="18" charset="0"/>
                <a:cs typeface="Arial" panose="020B0604020202020204" pitchFamily="34" charset="0"/>
              </a:rPr>
              <a:t>	</a:t>
            </a:r>
            <a:r>
              <a:rPr lang="en-AU" sz="3600" i="1" dirty="0">
                <a:effectLst/>
                <a:latin typeface="Arial" panose="020B0604020202020204" pitchFamily="34" charset="0"/>
                <a:ea typeface="Times New Roman" panose="02020603050405020304" pitchFamily="18" charset="0"/>
                <a:cs typeface="Arial" panose="020B0604020202020204" pitchFamily="34" charset="0"/>
              </a:rPr>
              <a:t>C = 3(</a:t>
            </a:r>
            <a:r>
              <a:rPr lang="en-AU" sz="3600" b="1" i="1" dirty="0">
                <a:solidFill>
                  <a:srgbClr val="00B050"/>
                </a:solidFill>
                <a:effectLst/>
                <a:latin typeface="Arial" panose="020B0604020202020204" pitchFamily="34" charset="0"/>
                <a:ea typeface="Times New Roman" panose="02020603050405020304" pitchFamily="18" charset="0"/>
                <a:cs typeface="Arial" panose="020B0604020202020204" pitchFamily="34" charset="0"/>
              </a:rPr>
              <a:t>4</a:t>
            </a:r>
            <a:r>
              <a:rPr lang="en-AU" sz="3600" i="1" dirty="0">
                <a:effectLst/>
                <a:latin typeface="Arial" panose="020B0604020202020204" pitchFamily="34" charset="0"/>
                <a:ea typeface="Times New Roman" panose="02020603050405020304" pitchFamily="18" charset="0"/>
                <a:cs typeface="Arial" panose="020B0604020202020204" pitchFamily="34" charset="0"/>
              </a:rPr>
              <a:t>) + 12</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15000"/>
              </a:lnSpc>
              <a:spcAft>
                <a:spcPts val="1000"/>
              </a:spcAft>
              <a:buNone/>
            </a:pPr>
            <a:r>
              <a:rPr lang="en-AU" sz="3600" i="1" dirty="0">
                <a:effectLst/>
                <a:latin typeface="Arial" panose="020B0604020202020204" pitchFamily="34" charset="0"/>
                <a:ea typeface="Times New Roman" panose="02020603050405020304" pitchFamily="18" charset="0"/>
                <a:cs typeface="Arial" panose="020B0604020202020204" pitchFamily="34" charset="0"/>
              </a:rPr>
              <a:t>	C = 12 + 12</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15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a:t>
            </a:r>
            <a:r>
              <a:rPr lang="en-AU" sz="3600" i="1" dirty="0">
                <a:effectLst/>
                <a:latin typeface="Arial" panose="020B0604020202020204" pitchFamily="34" charset="0"/>
                <a:ea typeface="Times New Roman" panose="02020603050405020304" pitchFamily="18" charset="0"/>
                <a:cs typeface="Arial" panose="020B0604020202020204" pitchFamily="34" charset="0"/>
              </a:rPr>
              <a:t>C = 24</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23" name="TextBox 22">
            <a:extLst>
              <a:ext uri="{FF2B5EF4-FFF2-40B4-BE49-F238E27FC236}">
                <a16:creationId xmlns:a16="http://schemas.microsoft.com/office/drawing/2014/main" id="{81136569-3844-E14D-B8CE-251261794BA4}"/>
              </a:ext>
            </a:extLst>
          </p:cNvPr>
          <p:cNvSpPr txBox="1"/>
          <p:nvPr/>
        </p:nvSpPr>
        <p:spPr>
          <a:xfrm>
            <a:off x="8170491" y="2758633"/>
            <a:ext cx="5577840" cy="4186724"/>
          </a:xfrm>
          <a:prstGeom prst="rect">
            <a:avLst/>
          </a:prstGeom>
          <a:noFill/>
        </p:spPr>
        <p:txBody>
          <a:bodyPr wrap="square">
            <a:spAutoFit/>
          </a:bodyPr>
          <a:lstStyle/>
          <a:p>
            <a:pPr>
              <a:lnSpc>
                <a:spcPct val="115000"/>
              </a:lnSpc>
              <a:spcAft>
                <a:spcPts val="1000"/>
              </a:spcAft>
              <a:buNone/>
            </a:pPr>
            <a:r>
              <a:rPr lang="en-AU" sz="3600" b="1"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A = </a:t>
            </a:r>
            <a:r>
              <a:rPr lang="en-AU" sz="3600" b="1" dirty="0">
                <a:solidFill>
                  <a:srgbClr val="28466A"/>
                </a:solidFill>
                <a:effectLst/>
                <a:latin typeface="Arial" panose="020B0604020202020204" pitchFamily="34" charset="0"/>
                <a:ea typeface="MS Mincho" panose="02020609040205080304" pitchFamily="49" charset="-128"/>
                <a:cs typeface="Arial" panose="020B0604020202020204" pitchFamily="34" charset="0"/>
              </a:rPr>
              <a:t>πr²</a:t>
            </a:r>
          </a:p>
          <a:p>
            <a:pPr>
              <a:lnSpc>
                <a:spcPct val="115000"/>
              </a:lnSpc>
              <a:spcAft>
                <a:spcPts val="1000"/>
              </a:spcAft>
            </a:pPr>
            <a:r>
              <a:rPr lang="en-AU" sz="3600" dirty="0">
                <a:solidFill>
                  <a:srgbClr val="28466A"/>
                </a:solidFill>
                <a:latin typeface="Arial" panose="020B0604020202020204" pitchFamily="34" charset="0"/>
                <a:cs typeface="Arial" panose="020B0604020202020204" pitchFamily="34" charset="0"/>
              </a:rPr>
              <a:t>Find A if </a:t>
            </a:r>
            <a:r>
              <a:rPr lang="en-AU" sz="3600" b="1" dirty="0">
                <a:solidFill>
                  <a:srgbClr val="0070C0"/>
                </a:solidFill>
                <a:latin typeface="Arial" panose="020B0604020202020204" pitchFamily="34" charset="0"/>
                <a:cs typeface="Arial" panose="020B0604020202020204" pitchFamily="34" charset="0"/>
              </a:rPr>
              <a:t>π = 3.14</a:t>
            </a:r>
            <a:r>
              <a:rPr lang="en-AU" sz="3600" b="1" dirty="0">
                <a:solidFill>
                  <a:srgbClr val="28466A"/>
                </a:solidFill>
                <a:latin typeface="Arial" panose="020B0604020202020204" pitchFamily="34" charset="0"/>
                <a:cs typeface="Arial" panose="020B0604020202020204" pitchFamily="34" charset="0"/>
              </a:rPr>
              <a:t>, </a:t>
            </a:r>
            <a:r>
              <a:rPr lang="en-AU" sz="3600" b="1" dirty="0">
                <a:solidFill>
                  <a:srgbClr val="00B050"/>
                </a:solidFill>
                <a:latin typeface="Arial" panose="020B0604020202020204" pitchFamily="34" charset="0"/>
                <a:cs typeface="Arial" panose="020B0604020202020204" pitchFamily="34" charset="0"/>
              </a:rPr>
              <a:t>r = 6</a:t>
            </a:r>
          </a:p>
          <a:p>
            <a:pPr>
              <a:spcAft>
                <a:spcPts val="1000"/>
              </a:spcAft>
            </a:pPr>
            <a:endParaRPr lang="en-AU" sz="20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15000"/>
              </a:lnSpc>
              <a:spcAft>
                <a:spcPts val="1000"/>
              </a:spcAft>
              <a:buNone/>
            </a:pPr>
            <a:r>
              <a:rPr lang="en-AU" sz="3600" i="1" dirty="0">
                <a:effectLst/>
                <a:latin typeface="Arial" panose="020B0604020202020204" pitchFamily="34" charset="0"/>
                <a:ea typeface="MS Mincho" panose="02020609040205080304" pitchFamily="49" charset="-128"/>
                <a:cs typeface="Arial" panose="020B0604020202020204" pitchFamily="34" charset="0"/>
              </a:rPr>
              <a:t>A = (</a:t>
            </a:r>
            <a:r>
              <a:rPr lang="en-AU" sz="3600" b="1" i="1" dirty="0">
                <a:solidFill>
                  <a:srgbClr val="0070C0"/>
                </a:solidFill>
                <a:effectLst/>
                <a:latin typeface="Arial" panose="020B0604020202020204" pitchFamily="34" charset="0"/>
                <a:ea typeface="MS Mincho" panose="02020609040205080304" pitchFamily="49" charset="-128"/>
                <a:cs typeface="Arial" panose="020B0604020202020204" pitchFamily="34" charset="0"/>
              </a:rPr>
              <a:t>3.14</a:t>
            </a:r>
            <a:r>
              <a:rPr lang="en-AU" sz="3600" i="1" dirty="0">
                <a:effectLst/>
                <a:latin typeface="Arial" panose="020B0604020202020204" pitchFamily="34" charset="0"/>
                <a:ea typeface="MS Mincho" panose="02020609040205080304" pitchFamily="49" charset="-128"/>
                <a:cs typeface="Arial" panose="020B0604020202020204" pitchFamily="34" charset="0"/>
              </a:rPr>
              <a:t>) x (</a:t>
            </a:r>
            <a:r>
              <a:rPr lang="en-AU" sz="3600" b="1" i="1" dirty="0">
                <a:solidFill>
                  <a:srgbClr val="00B050"/>
                </a:solidFill>
                <a:effectLst/>
                <a:latin typeface="Arial" panose="020B0604020202020204" pitchFamily="34" charset="0"/>
                <a:ea typeface="MS Mincho" panose="02020609040205080304" pitchFamily="49" charset="-128"/>
                <a:cs typeface="Arial" panose="020B0604020202020204" pitchFamily="34" charset="0"/>
              </a:rPr>
              <a:t>6</a:t>
            </a:r>
            <a:r>
              <a:rPr lang="en-AU" sz="3600" i="1" dirty="0">
                <a:effectLst/>
                <a:latin typeface="Arial" panose="020B0604020202020204" pitchFamily="34" charset="0"/>
                <a:ea typeface="MS Mincho" panose="02020609040205080304" pitchFamily="49" charset="-128"/>
                <a:cs typeface="Arial" panose="020B0604020202020204" pitchFamily="34" charset="0"/>
              </a:rPr>
              <a:t>)²</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15000"/>
              </a:lnSpc>
              <a:spcAft>
                <a:spcPts val="1000"/>
              </a:spcAft>
              <a:buNone/>
            </a:pPr>
            <a:r>
              <a:rPr lang="en-AU" sz="3600" i="1" dirty="0">
                <a:effectLst/>
                <a:latin typeface="Arial" panose="020B0604020202020204" pitchFamily="34" charset="0"/>
                <a:ea typeface="MS Mincho" panose="02020609040205080304" pitchFamily="49" charset="-128"/>
                <a:cs typeface="Arial" panose="020B0604020202020204" pitchFamily="34" charset="0"/>
              </a:rPr>
              <a:t>A = 3.14 x 36</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15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i="1" dirty="0">
                <a:effectLst/>
                <a:latin typeface="Arial" panose="020B0604020202020204" pitchFamily="34" charset="0"/>
                <a:ea typeface="MS Mincho" panose="02020609040205080304" pitchFamily="49" charset="-128"/>
                <a:cs typeface="Arial" panose="020B0604020202020204" pitchFamily="34" charset="0"/>
              </a:rPr>
              <a:t>A = 113.04</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25" name="TextBox 24">
            <a:extLst>
              <a:ext uri="{FF2B5EF4-FFF2-40B4-BE49-F238E27FC236}">
                <a16:creationId xmlns:a16="http://schemas.microsoft.com/office/drawing/2014/main" id="{96FF5C63-21A4-5669-1CAD-1DF3D6C1FA11}"/>
              </a:ext>
            </a:extLst>
          </p:cNvPr>
          <p:cNvSpPr txBox="1"/>
          <p:nvPr/>
        </p:nvSpPr>
        <p:spPr>
          <a:xfrm>
            <a:off x="2286000" y="2758634"/>
            <a:ext cx="1158240" cy="769441"/>
          </a:xfrm>
          <a:prstGeom prst="rect">
            <a:avLst/>
          </a:prstGeom>
          <a:noFill/>
        </p:spPr>
        <p:txBody>
          <a:bodyPr wrap="square">
            <a:spAutoFit/>
          </a:bodyPr>
          <a:lstStyle/>
          <a:p>
            <a:r>
              <a:rPr lang="en-AU" sz="4400" b="1" dirty="0">
                <a:solidFill>
                  <a:srgbClr val="FF0000"/>
                </a:solidFill>
                <a:latin typeface="Arial" panose="020B0604020202020204" pitchFamily="34" charset="0"/>
                <a:ea typeface="Times New Roman" panose="02020603050405020304" pitchFamily="18" charset="0"/>
                <a:cs typeface="Arial" panose="020B0604020202020204" pitchFamily="34" charset="0"/>
              </a:rPr>
              <a:t>1</a:t>
            </a:r>
            <a:r>
              <a:rPr lang="en-AU" sz="4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endParaRPr lang="en-US" sz="4400" dirty="0"/>
          </a:p>
        </p:txBody>
      </p:sp>
      <p:sp>
        <p:nvSpPr>
          <p:cNvPr id="26" name="TextBox 25">
            <a:extLst>
              <a:ext uri="{FF2B5EF4-FFF2-40B4-BE49-F238E27FC236}">
                <a16:creationId xmlns:a16="http://schemas.microsoft.com/office/drawing/2014/main" id="{4D0294F7-1D37-4246-1DFE-9D3EC6AF3209}"/>
              </a:ext>
            </a:extLst>
          </p:cNvPr>
          <p:cNvSpPr txBox="1"/>
          <p:nvPr/>
        </p:nvSpPr>
        <p:spPr>
          <a:xfrm>
            <a:off x="7467600" y="2758633"/>
            <a:ext cx="1158240" cy="769441"/>
          </a:xfrm>
          <a:prstGeom prst="rect">
            <a:avLst/>
          </a:prstGeom>
          <a:noFill/>
        </p:spPr>
        <p:txBody>
          <a:bodyPr wrap="square">
            <a:spAutoFit/>
          </a:bodyPr>
          <a:lstStyle/>
          <a:p>
            <a:r>
              <a:rPr lang="en-AU" sz="4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2.</a:t>
            </a:r>
            <a:endParaRPr lang="en-US" sz="4400" dirty="0"/>
          </a:p>
        </p:txBody>
      </p:sp>
    </p:spTree>
    <p:extLst>
      <p:ext uri="{BB962C8B-B14F-4D97-AF65-F5344CB8AC3E}">
        <p14:creationId xmlns:p14="http://schemas.microsoft.com/office/powerpoint/2010/main" val="9677825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09B56-71B3-11D5-8477-D7C6719FC0C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6C31D95-FA74-D25A-A070-E6F80B86A47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B31BAAF-B87A-FBDE-74B8-A9E90439B6B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E3BB5E9-8E7E-F740-8240-1E82C47C874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AC76D78-C916-A8BF-CB20-49F63D1218F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A8B88F0-790E-D82B-BAF7-7CCE6E13448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4239FEC-A93E-C594-F4F1-A841910B9D5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1FDDDFB-39B2-FD3D-84BB-2A3F30F718B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11</a:t>
            </a:r>
          </a:p>
        </p:txBody>
      </p:sp>
      <p:sp>
        <p:nvSpPr>
          <p:cNvPr id="17" name="Freeform 5">
            <a:extLst>
              <a:ext uri="{FF2B5EF4-FFF2-40B4-BE49-F238E27FC236}">
                <a16:creationId xmlns:a16="http://schemas.microsoft.com/office/drawing/2014/main" id="{6A5FF185-9CC3-2831-BD59-2DF59809395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FACEF9B0-C590-DBEC-7300-5CB240CE65C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SUBSTITUTION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C4C16FA-050B-6943-D821-58CDB130EFF9}"/>
              </a:ext>
            </a:extLst>
          </p:cNvPr>
          <p:cNvSpPr txBox="1"/>
          <p:nvPr/>
        </p:nvSpPr>
        <p:spPr>
          <a:xfrm>
            <a:off x="2197242" y="1675701"/>
            <a:ext cx="8775558"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logo of a person reading a book&#10;&#10;AI-generated content may be incorrect.">
            <a:extLst>
              <a:ext uri="{FF2B5EF4-FFF2-40B4-BE49-F238E27FC236}">
                <a16:creationId xmlns:a16="http://schemas.microsoft.com/office/drawing/2014/main" id="{14C47396-12BB-9BBD-12A6-8F66EC886CDC}"/>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25" name="TextBox 24">
            <a:extLst>
              <a:ext uri="{FF2B5EF4-FFF2-40B4-BE49-F238E27FC236}">
                <a16:creationId xmlns:a16="http://schemas.microsoft.com/office/drawing/2014/main" id="{B05BD55D-3816-ABC9-9E26-34AB17E3B33D}"/>
              </a:ext>
            </a:extLst>
          </p:cNvPr>
          <p:cNvSpPr txBox="1"/>
          <p:nvPr/>
        </p:nvSpPr>
        <p:spPr>
          <a:xfrm>
            <a:off x="2788712" y="2758634"/>
            <a:ext cx="1158240" cy="769441"/>
          </a:xfrm>
          <a:prstGeom prst="rect">
            <a:avLst/>
          </a:prstGeom>
          <a:noFill/>
        </p:spPr>
        <p:txBody>
          <a:bodyPr wrap="square">
            <a:spAutoFit/>
          </a:bodyPr>
          <a:lstStyle/>
          <a:p>
            <a:r>
              <a:rPr lang="en-AU" sz="4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3.</a:t>
            </a:r>
            <a:endParaRPr lang="en-US" sz="4400" dirty="0"/>
          </a:p>
        </p:txBody>
      </p:sp>
      <p:sp>
        <p:nvSpPr>
          <p:cNvPr id="7" name="TextBox 6">
            <a:extLst>
              <a:ext uri="{FF2B5EF4-FFF2-40B4-BE49-F238E27FC236}">
                <a16:creationId xmlns:a16="http://schemas.microsoft.com/office/drawing/2014/main" id="{14044C48-2920-1CAC-FD89-1D17A7C7C0D6}"/>
              </a:ext>
            </a:extLst>
          </p:cNvPr>
          <p:cNvSpPr txBox="1"/>
          <p:nvPr/>
        </p:nvSpPr>
        <p:spPr>
          <a:xfrm>
            <a:off x="3469640" y="2807418"/>
            <a:ext cx="9255760" cy="3707682"/>
          </a:xfrm>
          <a:prstGeom prst="rect">
            <a:avLst/>
          </a:prstGeom>
          <a:noFill/>
        </p:spPr>
        <p:txBody>
          <a:bodyPr wrap="square">
            <a:spAutoFit/>
          </a:bodyPr>
          <a:lstStyle/>
          <a:p>
            <a:pPr>
              <a:lnSpc>
                <a:spcPct val="115000"/>
              </a:lnSpc>
              <a:spcAft>
                <a:spcPts val="1000"/>
              </a:spcAft>
              <a:buNone/>
            </a:pPr>
            <a:r>
              <a:rPr lang="en-AU" sz="3600" b="1" dirty="0">
                <a:solidFill>
                  <a:srgbClr val="28466A"/>
                </a:solidFill>
                <a:effectLst/>
                <a:latin typeface="Arial" panose="020B0604020202020204" pitchFamily="34" charset="0"/>
                <a:ea typeface="MS Mincho" panose="02020609040205080304" pitchFamily="49" charset="-128"/>
                <a:cs typeface="Arial" panose="020B0604020202020204" pitchFamily="34" charset="0"/>
              </a:rPr>
              <a:t>D = </a:t>
            </a:r>
            <a:r>
              <a:rPr lang="en-AU" sz="3600" b="1" dirty="0" err="1">
                <a:solidFill>
                  <a:srgbClr val="28466A"/>
                </a:solidFill>
                <a:effectLst/>
                <a:latin typeface="Arial" panose="020B0604020202020204" pitchFamily="34" charset="0"/>
                <a:ea typeface="MS Mincho" panose="02020609040205080304" pitchFamily="49" charset="-128"/>
                <a:cs typeface="Arial" panose="020B0604020202020204" pitchFamily="34" charset="0"/>
              </a:rPr>
              <a:t>st</a:t>
            </a:r>
            <a:endParaRPr lang="en-AU" sz="3600" b="1" dirty="0">
              <a:solidFill>
                <a:srgbClr val="28466A"/>
              </a:solidFill>
              <a:effectLst/>
              <a:latin typeface="Arial" panose="020B0604020202020204" pitchFamily="34" charset="0"/>
              <a:ea typeface="MS Mincho" panose="02020609040205080304" pitchFamily="49" charset="-128"/>
              <a:cs typeface="Arial" panose="020B0604020202020204" pitchFamily="34" charset="0"/>
            </a:endParaRPr>
          </a:p>
          <a:p>
            <a:pPr>
              <a:lnSpc>
                <a:spcPct val="115000"/>
              </a:lnSpc>
              <a:spcAft>
                <a:spcPts val="1000"/>
              </a:spcAft>
              <a:buNone/>
            </a:pPr>
            <a:r>
              <a:rPr lang="en-AU" sz="3600" dirty="0">
                <a:latin typeface="Arial" panose="020B0604020202020204" pitchFamily="34" charset="0"/>
                <a:cs typeface="Arial" panose="020B0604020202020204" pitchFamily="34" charset="0"/>
              </a:rPr>
              <a:t>Find D if </a:t>
            </a:r>
            <a:r>
              <a:rPr lang="en-AU" sz="3600" b="1" dirty="0">
                <a:solidFill>
                  <a:srgbClr val="00B050"/>
                </a:solidFill>
                <a:latin typeface="Arial" panose="020B0604020202020204" pitchFamily="34" charset="0"/>
                <a:cs typeface="Arial" panose="020B0604020202020204" pitchFamily="34" charset="0"/>
              </a:rPr>
              <a:t>s = 60</a:t>
            </a:r>
            <a:r>
              <a:rPr lang="en-AU" sz="3600" dirty="0">
                <a:latin typeface="Arial" panose="020B0604020202020204" pitchFamily="34" charset="0"/>
                <a:cs typeface="Arial" panose="020B0604020202020204" pitchFamily="34" charset="0"/>
              </a:rPr>
              <a:t>, </a:t>
            </a:r>
            <a:r>
              <a:rPr lang="en-AU" sz="3600" b="1" dirty="0">
                <a:solidFill>
                  <a:srgbClr val="0070C0"/>
                </a:solidFill>
                <a:latin typeface="Arial" panose="020B0604020202020204" pitchFamily="34" charset="0"/>
                <a:cs typeface="Arial" panose="020B0604020202020204" pitchFamily="34" charset="0"/>
              </a:rPr>
              <a:t>t = 2.5 </a:t>
            </a:r>
          </a:p>
          <a:p>
            <a:pPr>
              <a:lnSpc>
                <a:spcPct val="115000"/>
              </a:lnSpc>
              <a:spcAft>
                <a:spcPts val="1000"/>
              </a:spcAft>
              <a:buNone/>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15000"/>
              </a:lnSpc>
              <a:spcAft>
                <a:spcPts val="1000"/>
              </a:spcAft>
              <a:buNone/>
            </a:pPr>
            <a:r>
              <a:rPr lang="en-AU" sz="3600" i="1" dirty="0">
                <a:effectLst/>
                <a:latin typeface="Arial" panose="020B0604020202020204" pitchFamily="34" charset="0"/>
                <a:ea typeface="MS Mincho" panose="02020609040205080304" pitchFamily="49" charset="-128"/>
                <a:cs typeface="Arial" panose="020B0604020202020204" pitchFamily="34" charset="0"/>
              </a:rPr>
              <a:t>D = (</a:t>
            </a:r>
            <a:r>
              <a:rPr lang="en-AU" sz="3600" b="1" i="1" dirty="0">
                <a:solidFill>
                  <a:srgbClr val="00B050"/>
                </a:solidFill>
                <a:effectLst/>
                <a:latin typeface="Arial" panose="020B0604020202020204" pitchFamily="34" charset="0"/>
                <a:ea typeface="MS Mincho" panose="02020609040205080304" pitchFamily="49" charset="-128"/>
                <a:cs typeface="Arial" panose="020B0604020202020204" pitchFamily="34" charset="0"/>
              </a:rPr>
              <a:t>60</a:t>
            </a:r>
            <a:r>
              <a:rPr lang="en-AU" sz="3600" i="1" dirty="0">
                <a:effectLst/>
                <a:latin typeface="Arial" panose="020B0604020202020204" pitchFamily="34" charset="0"/>
                <a:ea typeface="MS Mincho" panose="02020609040205080304" pitchFamily="49" charset="-128"/>
                <a:cs typeface="Arial" panose="020B0604020202020204" pitchFamily="34" charset="0"/>
              </a:rPr>
              <a:t>) x (</a:t>
            </a:r>
            <a:r>
              <a:rPr lang="en-AU" sz="3600" b="1" i="1" dirty="0">
                <a:solidFill>
                  <a:srgbClr val="0070C0"/>
                </a:solidFill>
                <a:effectLst/>
                <a:latin typeface="Arial" panose="020B0604020202020204" pitchFamily="34" charset="0"/>
                <a:ea typeface="MS Mincho" panose="02020609040205080304" pitchFamily="49" charset="-128"/>
                <a:cs typeface="Arial" panose="020B0604020202020204" pitchFamily="34" charset="0"/>
              </a:rPr>
              <a:t>2.5</a:t>
            </a:r>
            <a:r>
              <a:rPr lang="en-AU" sz="3600" i="1" dirty="0">
                <a:effectLst/>
                <a:latin typeface="Arial" panose="020B0604020202020204" pitchFamily="34" charset="0"/>
                <a:ea typeface="MS Mincho" panose="02020609040205080304" pitchFamily="49" charset="-128"/>
                <a:cs typeface="Arial" panose="020B0604020202020204" pitchFamily="34" charset="0"/>
              </a:rPr>
              <a:t>)</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i="1" dirty="0">
                <a:effectLst/>
                <a:latin typeface="Arial" panose="020B0604020202020204" pitchFamily="34" charset="0"/>
                <a:ea typeface="MS Mincho" panose="02020609040205080304" pitchFamily="49" charset="-128"/>
                <a:cs typeface="Arial" panose="020B0604020202020204" pitchFamily="34" charset="0"/>
              </a:rPr>
              <a:t>D = 150</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90485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B75F5-2923-03F6-89E2-4E2394BEE48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D5E029F-8827-A9E7-088D-FAC473F991E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37D20B1-196D-D313-42FA-AC349ED60A4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DCE22AA-8C55-98E7-E7A5-3DD3CD6DAE4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1B5F0B6-0D03-1790-9078-4CBB9D42066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8DAA196-DC82-3D66-99D7-E0F0E0E0FEF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8BA8050-3972-1BA6-CC94-217629FC1C8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BB13CE2-4181-5395-FA53-826EA5FAEFA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11</a:t>
            </a:r>
          </a:p>
        </p:txBody>
      </p:sp>
      <p:sp>
        <p:nvSpPr>
          <p:cNvPr id="17" name="Freeform 5">
            <a:extLst>
              <a:ext uri="{FF2B5EF4-FFF2-40B4-BE49-F238E27FC236}">
                <a16:creationId xmlns:a16="http://schemas.microsoft.com/office/drawing/2014/main" id="{922F239D-E3A6-01A7-C66C-3EEC0E519BB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769B32D0-7AC7-54F7-7776-89ACB52F601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SUBSTITUTION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F221032-A091-AEAA-1C2E-470748DD5609}"/>
              </a:ext>
            </a:extLst>
          </p:cNvPr>
          <p:cNvSpPr txBox="1"/>
          <p:nvPr/>
        </p:nvSpPr>
        <p:spPr>
          <a:xfrm>
            <a:off x="2197242" y="1675701"/>
            <a:ext cx="8775558"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D786F553-2D5D-AF28-BC79-42DAE0C5D17D}"/>
              </a:ext>
            </a:extLst>
          </p:cNvPr>
          <p:cNvSpPr txBox="1"/>
          <p:nvPr/>
        </p:nvSpPr>
        <p:spPr>
          <a:xfrm>
            <a:off x="2788712" y="2758634"/>
            <a:ext cx="1158240" cy="769441"/>
          </a:xfrm>
          <a:prstGeom prst="rect">
            <a:avLst/>
          </a:prstGeom>
          <a:noFill/>
        </p:spPr>
        <p:txBody>
          <a:bodyPr wrap="square">
            <a:spAutoFit/>
          </a:bodyPr>
          <a:lstStyle/>
          <a:p>
            <a:r>
              <a:rPr lang="en-AU" sz="4400" b="1" dirty="0">
                <a:solidFill>
                  <a:srgbClr val="FF0000"/>
                </a:solidFill>
                <a:latin typeface="Arial" panose="020B0604020202020204" pitchFamily="34" charset="0"/>
                <a:ea typeface="Times New Roman" panose="02020603050405020304" pitchFamily="18" charset="0"/>
                <a:cs typeface="Arial" panose="020B0604020202020204" pitchFamily="34" charset="0"/>
              </a:rPr>
              <a:t>1</a:t>
            </a:r>
            <a:r>
              <a:rPr lang="en-AU" sz="4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endParaRPr lang="en-US" sz="4400" dirty="0"/>
          </a:p>
        </p:txBody>
      </p:sp>
      <p:pic>
        <p:nvPicPr>
          <p:cNvPr id="5" name="Picture 4" descr="A black and white circle with two people&#10;&#10;AI-generated content may be incorrect.">
            <a:extLst>
              <a:ext uri="{FF2B5EF4-FFF2-40B4-BE49-F238E27FC236}">
                <a16:creationId xmlns:a16="http://schemas.microsoft.com/office/drawing/2014/main" id="{C661AB1B-CCEA-76F8-82B2-DA6497D89B8C}"/>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F1B5DA66-BB7E-81B1-0B88-CB2C9E8B0631}"/>
              </a:ext>
            </a:extLst>
          </p:cNvPr>
          <p:cNvSpPr txBox="1"/>
          <p:nvPr/>
        </p:nvSpPr>
        <p:spPr>
          <a:xfrm>
            <a:off x="3581400" y="2774801"/>
            <a:ext cx="9255760" cy="675185"/>
          </a:xfrm>
          <a:prstGeom prst="rect">
            <a:avLst/>
          </a:prstGeom>
          <a:noFill/>
        </p:spPr>
        <p:txBody>
          <a:bodyPr wrap="square">
            <a:spAutoFit/>
          </a:bodyPr>
          <a:lstStyle/>
          <a:p>
            <a:pPr>
              <a:lnSpc>
                <a:spcPct val="115000"/>
              </a:lnSpc>
              <a:spcAft>
                <a:spcPts val="1000"/>
              </a:spcAft>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If   </a:t>
            </a:r>
            <a:r>
              <a:rPr lang="en-AU" sz="3600" b="1" dirty="0">
                <a:solidFill>
                  <a:srgbClr val="28466A"/>
                </a:solidFill>
                <a:effectLst/>
                <a:latin typeface="Arial" panose="020B0604020202020204" pitchFamily="34" charset="0"/>
                <a:ea typeface="MS Mincho" panose="02020609040205080304" pitchFamily="49" charset="-128"/>
                <a:cs typeface="Arial" panose="020B0604020202020204" pitchFamily="34" charset="0"/>
              </a:rPr>
              <a:t>T = </a:t>
            </a:r>
            <a:r>
              <a:rPr lang="en-AU" sz="3600" b="1" dirty="0" err="1">
                <a:solidFill>
                  <a:srgbClr val="28466A"/>
                </a:solidFill>
                <a:effectLst/>
                <a:latin typeface="Arial" panose="020B0604020202020204" pitchFamily="34" charset="0"/>
                <a:ea typeface="MS Mincho" panose="02020609040205080304" pitchFamily="49" charset="-128"/>
                <a:cs typeface="Arial" panose="020B0604020202020204" pitchFamily="34" charset="0"/>
              </a:rPr>
              <a:t>bh</a:t>
            </a:r>
            <a:r>
              <a:rPr lang="en-AU" sz="3600" b="1" dirty="0">
                <a:solidFill>
                  <a:srgbClr val="28466A"/>
                </a:solidFill>
                <a:effectLst/>
                <a:latin typeface="Arial" panose="020B0604020202020204" pitchFamily="34" charset="0"/>
                <a:ea typeface="MS Mincho" panose="02020609040205080304" pitchFamily="49" charset="-128"/>
                <a:cs typeface="Arial" panose="020B0604020202020204" pitchFamily="34" charset="0"/>
              </a:rPr>
              <a:t> + 4</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r>
              <a:rPr lang="en-AU" sz="3600" dirty="0">
                <a:latin typeface="Arial" panose="020B0604020202020204" pitchFamily="34" charset="0"/>
                <a:cs typeface="Arial" panose="020B0604020202020204" pitchFamily="34" charset="0"/>
              </a:rPr>
              <a:t>Find T when b = 7, h = 5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1562661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F6BD5-EF16-1414-2AFC-B0AC303AD5C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582F7BD-D6FE-4636-6D2A-D8921A5D3B7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A64E117-B3E7-8062-856B-5025E9272FB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6A6B678-1905-91C9-C9AB-EF6D271C28F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4DB2A65-C1E7-AF86-CE3E-D1A447C37D5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88468C2-AC75-ECC0-191F-A5C0A32FCD5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72BA6BD-CB97-8A9C-D5BF-A704D263F72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D94CE12-EB2F-6BFF-0001-B3F023C52D7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11</a:t>
            </a:r>
          </a:p>
        </p:txBody>
      </p:sp>
      <p:sp>
        <p:nvSpPr>
          <p:cNvPr id="17" name="Freeform 5">
            <a:extLst>
              <a:ext uri="{FF2B5EF4-FFF2-40B4-BE49-F238E27FC236}">
                <a16:creationId xmlns:a16="http://schemas.microsoft.com/office/drawing/2014/main" id="{84FE4FE3-AFAE-9D75-31C1-131310FF2EC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7C06AFB8-C5DC-883F-84A7-BDFCAF1474F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SUBSTITUTION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AB6CAF28-4CA7-72D1-8463-912267D55C8F}"/>
              </a:ext>
            </a:extLst>
          </p:cNvPr>
          <p:cNvSpPr txBox="1"/>
          <p:nvPr/>
        </p:nvSpPr>
        <p:spPr>
          <a:xfrm>
            <a:off x="2197242" y="1675701"/>
            <a:ext cx="8775558"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6BDC17F2-9359-7EEB-492B-CDE637F6F321}"/>
              </a:ext>
            </a:extLst>
          </p:cNvPr>
          <p:cNvSpPr txBox="1"/>
          <p:nvPr/>
        </p:nvSpPr>
        <p:spPr>
          <a:xfrm>
            <a:off x="2788712" y="2758634"/>
            <a:ext cx="1158240" cy="769441"/>
          </a:xfrm>
          <a:prstGeom prst="rect">
            <a:avLst/>
          </a:prstGeom>
          <a:noFill/>
        </p:spPr>
        <p:txBody>
          <a:bodyPr wrap="square">
            <a:spAutoFit/>
          </a:bodyPr>
          <a:lstStyle/>
          <a:p>
            <a:r>
              <a:rPr lang="en-AU" sz="4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2.</a:t>
            </a:r>
            <a:endParaRPr lang="en-US" sz="4400" dirty="0"/>
          </a:p>
        </p:txBody>
      </p:sp>
      <p:pic>
        <p:nvPicPr>
          <p:cNvPr id="5" name="Picture 4" descr="A black and white circle with two people&#10;&#10;AI-generated content may be incorrect.">
            <a:extLst>
              <a:ext uri="{FF2B5EF4-FFF2-40B4-BE49-F238E27FC236}">
                <a16:creationId xmlns:a16="http://schemas.microsoft.com/office/drawing/2014/main" id="{1B80335D-CAF7-1EB9-B9C5-3F6C4D5A4E94}"/>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E2C15F63-74A9-A6DE-CF28-9B72BC9CC88B}"/>
              </a:ext>
            </a:extLst>
          </p:cNvPr>
          <p:cNvSpPr txBox="1"/>
          <p:nvPr/>
        </p:nvSpPr>
        <p:spPr>
          <a:xfrm>
            <a:off x="3469640" y="2805761"/>
            <a:ext cx="9255760" cy="675185"/>
          </a:xfrm>
          <a:prstGeom prst="rect">
            <a:avLst/>
          </a:prstGeom>
          <a:noFill/>
        </p:spPr>
        <p:txBody>
          <a:bodyPr wrap="square">
            <a:spAutoFit/>
          </a:bodyPr>
          <a:lstStyle/>
          <a:p>
            <a:pPr>
              <a:lnSpc>
                <a:spcPct val="115000"/>
              </a:lnSpc>
              <a:spcAft>
                <a:spcPts val="1000"/>
              </a:spcAft>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If   </a:t>
            </a:r>
            <a:r>
              <a:rPr lang="en-AU" sz="3600" b="1" dirty="0">
                <a:solidFill>
                  <a:srgbClr val="28466A"/>
                </a:solidFill>
                <a:effectLst/>
                <a:latin typeface="Arial" panose="020B0604020202020204" pitchFamily="34" charset="0"/>
                <a:ea typeface="MS Mincho" panose="02020609040205080304" pitchFamily="49" charset="-128"/>
                <a:cs typeface="Arial" panose="020B0604020202020204" pitchFamily="34" charset="0"/>
              </a:rPr>
              <a:t>S = ½ at²     </a:t>
            </a:r>
            <a:r>
              <a:rPr lang="en-AU" sz="3600" dirty="0">
                <a:latin typeface="Arial" panose="020B0604020202020204" pitchFamily="34" charset="0"/>
                <a:cs typeface="Arial" panose="020B0604020202020204" pitchFamily="34" charset="0"/>
              </a:rPr>
              <a:t>Find S when a = 6, t = 3 </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3067714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70669-5DE6-5B5F-2194-20F2CA158B3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FE263CB-07A1-7B2A-1D8D-F4CB6712A0D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E1BA086-3ED4-041E-3710-4BF4102FC68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DAB5F1D-F16D-12DB-E25D-126C99B4E95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7931FAB-7333-2264-A5B9-1B5ACE8E055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6D01331-437A-FD95-C6A4-4D01AF51C21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FBFCA1F-CE3D-0792-A5B4-4E713C58B06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0FAA6CB-5D3D-B36C-00C9-9267942197B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11</a:t>
            </a:r>
          </a:p>
        </p:txBody>
      </p:sp>
      <p:sp>
        <p:nvSpPr>
          <p:cNvPr id="17" name="Freeform 5">
            <a:extLst>
              <a:ext uri="{FF2B5EF4-FFF2-40B4-BE49-F238E27FC236}">
                <a16:creationId xmlns:a16="http://schemas.microsoft.com/office/drawing/2014/main" id="{DA0BA4F4-51F9-918E-FB02-FEDFE45CC8B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20872A53-5DF0-A48B-E386-83DF18CB57E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SUBSTITUTION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64D70A12-9F3C-2F42-D214-6BF4DC2A7A5B}"/>
              </a:ext>
            </a:extLst>
          </p:cNvPr>
          <p:cNvSpPr txBox="1"/>
          <p:nvPr/>
        </p:nvSpPr>
        <p:spPr>
          <a:xfrm>
            <a:off x="2197242" y="1675701"/>
            <a:ext cx="8775558"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5" name="TextBox 24">
            <a:extLst>
              <a:ext uri="{FF2B5EF4-FFF2-40B4-BE49-F238E27FC236}">
                <a16:creationId xmlns:a16="http://schemas.microsoft.com/office/drawing/2014/main" id="{C0FD973D-4DB3-7624-C51B-6B7AFEBC2063}"/>
              </a:ext>
            </a:extLst>
          </p:cNvPr>
          <p:cNvSpPr txBox="1"/>
          <p:nvPr/>
        </p:nvSpPr>
        <p:spPr>
          <a:xfrm>
            <a:off x="2788712" y="2758634"/>
            <a:ext cx="1158240" cy="769441"/>
          </a:xfrm>
          <a:prstGeom prst="rect">
            <a:avLst/>
          </a:prstGeom>
          <a:noFill/>
        </p:spPr>
        <p:txBody>
          <a:bodyPr wrap="square">
            <a:spAutoFit/>
          </a:bodyPr>
          <a:lstStyle/>
          <a:p>
            <a:r>
              <a:rPr lang="en-AU" sz="4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3.</a:t>
            </a:r>
            <a:endParaRPr lang="en-US" sz="4400" dirty="0"/>
          </a:p>
        </p:txBody>
      </p:sp>
      <p:pic>
        <p:nvPicPr>
          <p:cNvPr id="5" name="Picture 4" descr="A black and white circle with two people&#10;&#10;AI-generated content may be incorrect.">
            <a:extLst>
              <a:ext uri="{FF2B5EF4-FFF2-40B4-BE49-F238E27FC236}">
                <a16:creationId xmlns:a16="http://schemas.microsoft.com/office/drawing/2014/main" id="{83249EB9-F066-8E6D-7D40-B7B300F6EE14}"/>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E11A1664-0E4F-CB81-9D8A-EED34F4479A1}"/>
              </a:ext>
            </a:extLst>
          </p:cNvPr>
          <p:cNvSpPr txBox="1"/>
          <p:nvPr/>
        </p:nvSpPr>
        <p:spPr>
          <a:xfrm>
            <a:off x="3492989" y="2818082"/>
            <a:ext cx="12207240" cy="646331"/>
          </a:xfrm>
          <a:prstGeom prst="rect">
            <a:avLst/>
          </a:prstGeom>
          <a:noFill/>
        </p:spPr>
        <p:txBody>
          <a:bodyPr wrap="square">
            <a:spAutoFit/>
          </a:bodyPr>
          <a:lstStyle/>
          <a:p>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If   </a:t>
            </a:r>
            <a:r>
              <a:rPr lang="en-AU" sz="3600" b="1" dirty="0">
                <a:solidFill>
                  <a:srgbClr val="28466A"/>
                </a:solidFill>
                <a:effectLst/>
                <a:latin typeface="Arial" panose="020B0604020202020204" pitchFamily="34" charset="0"/>
                <a:ea typeface="MS Mincho" panose="02020609040205080304" pitchFamily="49" charset="-128"/>
                <a:cs typeface="Arial" panose="020B0604020202020204" pitchFamily="34" charset="0"/>
              </a:rPr>
              <a:t>I = PRT ÷ 100      </a:t>
            </a:r>
            <a:r>
              <a:rPr lang="en-AU" sz="3600" dirty="0">
                <a:latin typeface="Arial" panose="020B0604020202020204" pitchFamily="34" charset="0"/>
                <a:cs typeface="Arial" panose="020B0604020202020204" pitchFamily="34" charset="0"/>
              </a:rPr>
              <a:t>Find I when P = 1200, R = 5, T = 3 </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11079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783C1-65B5-D143-188D-67B9ADA7138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1E1F7C4-9EB2-3648-1AFF-D762F5D0EBC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6A35F9C-0557-A505-7D9C-A4DA03644D3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0EEE62F-8144-C025-C457-00BE6D4039A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7A4753D-818F-6B84-3EB0-21E62DF0904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959A52E4-F6AD-8211-BD79-DE3A0163BB8E}"/>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E58B469A-201D-F559-0C6F-B62C109AD8E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8C473331-70A6-611E-0057-E10C79EF520D}"/>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12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9C313508-4343-A8F3-6E23-EDCE31265E62}"/>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04653DA0-1D1A-4550-23D6-E481D58FB6E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2435E7C-9FDB-712C-6F0D-F776A4BF159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12</a:t>
            </a:r>
          </a:p>
        </p:txBody>
      </p:sp>
      <p:sp>
        <p:nvSpPr>
          <p:cNvPr id="17" name="Freeform 5">
            <a:extLst>
              <a:ext uri="{FF2B5EF4-FFF2-40B4-BE49-F238E27FC236}">
                <a16:creationId xmlns:a16="http://schemas.microsoft.com/office/drawing/2014/main" id="{2AB5E63E-B914-05F2-8D44-22645F8C710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1C8EC35D-5DC2-8BDB-2F18-221CC7FBDCA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SUBSTITUTION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58320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0B333-5E73-273D-7F01-CA385E25CC9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87ECB34-4962-301C-B7C5-018591FBB8D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47E3781-55AC-C095-E08B-F3A9D8ECE80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BBE7463-F8D8-6846-676A-DF90242FA7C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2AFB1540-C59F-8876-32ED-C75AE31A7D5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FED0EF8B-01F4-0598-2EB3-C9D430416D1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a:t>
            </a:r>
          </a:p>
        </p:txBody>
      </p:sp>
      <p:sp>
        <p:nvSpPr>
          <p:cNvPr id="24" name="Freeform 5">
            <a:extLst>
              <a:ext uri="{FF2B5EF4-FFF2-40B4-BE49-F238E27FC236}">
                <a16:creationId xmlns:a16="http://schemas.microsoft.com/office/drawing/2014/main" id="{862E68E9-9E6C-83D4-92C0-975D595FD63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DF3FC16-3A64-3163-E4C9-BA5FF45F282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DIRECTED NUMBERS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300F1103-93B3-C9DB-FB8B-986B27D1D41B}"/>
              </a:ext>
            </a:extLst>
          </p:cNvPr>
          <p:cNvSpPr txBox="1"/>
          <p:nvPr/>
        </p:nvSpPr>
        <p:spPr>
          <a:xfrm>
            <a:off x="2257768" y="876300"/>
            <a:ext cx="12677432" cy="400110"/>
          </a:xfrm>
          <a:prstGeom prst="rect">
            <a:avLst/>
          </a:prstGeom>
          <a:noFill/>
        </p:spPr>
        <p:txBody>
          <a:bodyPr wrap="square">
            <a:spAutoFit/>
          </a:bodyPr>
          <a:lstStyle/>
          <a:p>
            <a:r>
              <a:rPr lang="en-AU" sz="2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Adding and subtracting negative numbers</a:t>
            </a:r>
            <a:endParaRPr lang="en-US" sz="2000" dirty="0">
              <a:solidFill>
                <a:srgbClr val="FF0000"/>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DCAAA285-1B17-EA86-B9CF-9664FE1A28D7}"/>
              </a:ext>
            </a:extLst>
          </p:cNvPr>
          <p:cNvSpPr txBox="1"/>
          <p:nvPr/>
        </p:nvSpPr>
        <p:spPr>
          <a:xfrm>
            <a:off x="2433809" y="1738074"/>
            <a:ext cx="14325600" cy="4272836"/>
          </a:xfrm>
          <a:prstGeom prst="rect">
            <a:avLst/>
          </a:prstGeom>
          <a:noFill/>
        </p:spPr>
        <p:txBody>
          <a:bodyPr wrap="square">
            <a:spAutoFit/>
          </a:bodyPr>
          <a:lstStyle/>
          <a:p>
            <a:pPr>
              <a:lnSpc>
                <a:spcPct val="150000"/>
              </a:lnSpc>
              <a:spcAft>
                <a:spcPts val="1000"/>
              </a:spcAft>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There are two sets of rules when dealing with directed numbers,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1. Addition and subtraction</a:t>
            </a:r>
            <a:endParaRPr lang="en-AU" sz="3600" dirty="0">
              <a:latin typeface="Arial" panose="020B0604020202020204" pitchFamily="34" charset="0"/>
              <a:ea typeface="MS Mincho" panose="02020609040205080304" pitchFamily="49" charset="-128"/>
              <a:cs typeface="Arial" panose="020B0604020202020204" pitchFamily="34" charset="0"/>
            </a:endParaRPr>
          </a:p>
          <a:p>
            <a:pPr lvl="0">
              <a:lnSpc>
                <a:spcPct val="150000"/>
              </a:lnSpc>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2. Multiplication and division</a:t>
            </a:r>
          </a:p>
          <a:p>
            <a:pPr>
              <a:lnSpc>
                <a:spcPct val="150000"/>
              </a:lnSpc>
            </a:pPr>
            <a:r>
              <a:rPr lang="en-AU" sz="3600" dirty="0">
                <a:latin typeface="Arial" panose="020B0604020202020204" pitchFamily="34" charset="0"/>
                <a:cs typeface="Arial" panose="020B0604020202020204" pitchFamily="34" charset="0"/>
              </a:rPr>
              <a:t>When </a:t>
            </a:r>
            <a:r>
              <a:rPr lang="en-AU" sz="3600" b="1" dirty="0">
                <a:solidFill>
                  <a:srgbClr val="FF0000"/>
                </a:solidFill>
                <a:latin typeface="Arial" panose="020B0604020202020204" pitchFamily="34" charset="0"/>
                <a:cs typeface="Arial" panose="020B0604020202020204" pitchFamily="34" charset="0"/>
              </a:rPr>
              <a:t>adding or subtracting</a:t>
            </a:r>
            <a:r>
              <a:rPr lang="en-AU" sz="3600" dirty="0">
                <a:solidFill>
                  <a:srgbClr val="FF0000"/>
                </a:solidFill>
                <a:latin typeface="Arial" panose="020B0604020202020204" pitchFamily="34" charset="0"/>
                <a:cs typeface="Arial" panose="020B0604020202020204" pitchFamily="34" charset="0"/>
              </a:rPr>
              <a:t> </a:t>
            </a:r>
            <a:r>
              <a:rPr lang="en-AU" sz="3600" dirty="0">
                <a:latin typeface="Arial" panose="020B0604020202020204" pitchFamily="34" charset="0"/>
                <a:cs typeface="Arial" panose="020B0604020202020204" pitchFamily="34" charset="0"/>
              </a:rPr>
              <a:t>directed numbers, you can imagine a number line.</a:t>
            </a:r>
          </a:p>
        </p:txBody>
      </p:sp>
      <p:pic>
        <p:nvPicPr>
          <p:cNvPr id="10" name="Picture 9">
            <a:extLst>
              <a:ext uri="{FF2B5EF4-FFF2-40B4-BE49-F238E27FC236}">
                <a16:creationId xmlns:a16="http://schemas.microsoft.com/office/drawing/2014/main" id="{094B61E1-E310-8B06-052A-F3B1CCAB103B}"/>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2313640" y="8115300"/>
            <a:ext cx="12621560" cy="1764190"/>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5AE7799C-1CF3-5840-D96B-CCA2AB3E0668}"/>
                  </a:ext>
                </a:extLst>
              </p:cNvPr>
              <p:cNvSpPr txBox="1"/>
              <p:nvPr/>
            </p:nvSpPr>
            <p:spPr>
              <a:xfrm>
                <a:off x="2514600" y="7240369"/>
                <a:ext cx="5257800" cy="646331"/>
              </a:xfrm>
              <a:prstGeom prst="rect">
                <a:avLst/>
              </a:prstGeom>
              <a:noFill/>
            </p:spPr>
            <p:txBody>
              <a:bodyPr wrap="square">
                <a:spAutoFit/>
              </a:bodyPr>
              <a:lstStyle/>
              <a:p>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Simplify:    </a:t>
                </a:r>
                <a14:m>
                  <m:oMath xmlns:m="http://schemas.openxmlformats.org/officeDocument/2006/math">
                    <m:r>
                      <a:rPr lang="en-AU" sz="3600" b="0" i="1" smtClean="0">
                        <a:solidFill>
                          <a:srgbClr val="000000"/>
                        </a:solidFill>
                        <a:effectLst/>
                        <a:latin typeface="Cambria Math" panose="02040503050406030204" pitchFamily="18" charset="0"/>
                        <a:ea typeface="MS Mincho" panose="02020609040205080304" pitchFamily="49" charset="-128"/>
                        <a:cs typeface="Arial" panose="020B0604020202020204" pitchFamily="34" charset="0"/>
                      </a:rPr>
                      <m:t>−2−5</m:t>
                    </m:r>
                  </m:oMath>
                </a14:m>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mc:Choice>
        <mc:Fallback xmlns="">
          <p:sp>
            <p:nvSpPr>
              <p:cNvPr id="12" name="TextBox 11">
                <a:extLst>
                  <a:ext uri="{FF2B5EF4-FFF2-40B4-BE49-F238E27FC236}">
                    <a16:creationId xmlns:a16="http://schemas.microsoft.com/office/drawing/2014/main" id="{5AE7799C-1CF3-5840-D96B-CCA2AB3E0668}"/>
                  </a:ext>
                </a:extLst>
              </p:cNvPr>
              <p:cNvSpPr txBox="1">
                <a:spLocks noRot="1" noChangeAspect="1" noMove="1" noResize="1" noEditPoints="1" noAdjustHandles="1" noChangeArrowheads="1" noChangeShapeType="1" noTextEdit="1"/>
              </p:cNvSpPr>
              <p:nvPr/>
            </p:nvSpPr>
            <p:spPr>
              <a:xfrm>
                <a:off x="2514600" y="7240369"/>
                <a:ext cx="5257800" cy="646331"/>
              </a:xfrm>
              <a:prstGeom prst="rect">
                <a:avLst/>
              </a:prstGeom>
              <a:blipFill>
                <a:blip r:embed="rId5"/>
                <a:stretch>
                  <a:fillRect l="-3623" t="-15385" b="-32692"/>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95271B55-941D-4D19-6102-352C2BF38878}"/>
              </a:ext>
            </a:extLst>
          </p:cNvPr>
          <p:cNvSpPr txBox="1"/>
          <p:nvPr/>
        </p:nvSpPr>
        <p:spPr>
          <a:xfrm>
            <a:off x="2433809" y="6411763"/>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6" name="Picture 15" descr="A black and white logo of a person reading a book&#10;&#10;AI-generated content may be incorrect.">
            <a:extLst>
              <a:ext uri="{FF2B5EF4-FFF2-40B4-BE49-F238E27FC236}">
                <a16:creationId xmlns:a16="http://schemas.microsoft.com/office/drawing/2014/main" id="{AF8581AD-BD4C-F335-D86A-384253ABDA65}"/>
              </a:ext>
            </a:extLst>
          </p:cNvPr>
          <p:cNvPicPr>
            <a:picLocks noChangeAspect="1"/>
          </p:cNvPicPr>
          <p:nvPr/>
        </p:nvPicPr>
        <p:blipFill>
          <a:blip r:embed="rId6"/>
          <a:stretch>
            <a:fillRect/>
          </a:stretch>
        </p:blipFill>
        <p:spPr>
          <a:xfrm>
            <a:off x="16459200" y="6515100"/>
            <a:ext cx="1714183" cy="1714183"/>
          </a:xfrm>
          <a:prstGeom prst="rect">
            <a:avLst/>
          </a:prstGeom>
        </p:spPr>
      </p:pic>
    </p:spTree>
    <p:extLst>
      <p:ext uri="{BB962C8B-B14F-4D97-AF65-F5344CB8AC3E}">
        <p14:creationId xmlns:p14="http://schemas.microsoft.com/office/powerpoint/2010/main" val="38305835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5333A-3A7D-6D3E-F371-1823FB49BAA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F241973-B240-7A8D-5CDF-EF1E26E615C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372F1F7-C743-0793-0E1A-8DE352575DF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2ED1F13-995F-FD4C-101C-9B28B1C11CC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8CD0EDF-677A-7D1E-3839-E043C8BEBA0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FB36149-3CBB-31B7-375C-81E51EE7ECC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C45C6AC-572A-071B-BF8F-A37C9DA13B5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3CBDBC1-731A-7072-BD33-076E27B8ECE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13</a:t>
            </a:r>
          </a:p>
        </p:txBody>
      </p:sp>
      <p:sp>
        <p:nvSpPr>
          <p:cNvPr id="17" name="Freeform 5">
            <a:extLst>
              <a:ext uri="{FF2B5EF4-FFF2-40B4-BE49-F238E27FC236}">
                <a16:creationId xmlns:a16="http://schemas.microsoft.com/office/drawing/2014/main" id="{5D3A0E0D-F025-DA0E-1A5E-5B39DA9C9B4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0777D76-A4C4-0629-717A-07CE622BDC4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TRANSPOSITION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2F8DABC-098B-75F4-F6FD-CD3EA5438B10}"/>
              </a:ext>
            </a:extLst>
          </p:cNvPr>
          <p:cNvSpPr txBox="1"/>
          <p:nvPr/>
        </p:nvSpPr>
        <p:spPr>
          <a:xfrm>
            <a:off x="2552700" y="1752343"/>
            <a:ext cx="13182600" cy="6637651"/>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Transposition is the process of rearranging an equation to make a different variable the subject. </a:t>
            </a:r>
          </a:p>
          <a:p>
            <a:pPr>
              <a:lnSpc>
                <a:spcPct val="150000"/>
              </a:lnSpc>
              <a:buNone/>
            </a:pPr>
            <a:endParaRPr lang="en-AU" sz="3600" dirty="0">
              <a:effectLst/>
              <a:latin typeface="Arial" panose="020B0604020202020204" pitchFamily="34" charset="0"/>
              <a:ea typeface="MS Mincho" panose="02020609040205080304" pitchFamily="49" charset="-128"/>
              <a:cs typeface="Arial" panose="020B0604020202020204" pitchFamily="34" charset="0"/>
            </a:endParaRPr>
          </a:p>
          <a:p>
            <a:pPr>
              <a:lnSpc>
                <a:spcPct val="150000"/>
              </a:lnSpc>
              <a:buNone/>
            </a:pPr>
            <a:r>
              <a:rPr lang="en-AU" sz="3600" dirty="0">
                <a:effectLst/>
                <a:latin typeface="Arial" panose="020B0604020202020204" pitchFamily="34" charset="0"/>
                <a:ea typeface="MS Mincho" panose="02020609040205080304" pitchFamily="49" charset="-128"/>
                <a:cs typeface="Arial" panose="020B0604020202020204" pitchFamily="34" charset="0"/>
              </a:rPr>
              <a:t>It’s similar to solving an equation — you perform operations on both sides to isolate the subject variable. </a:t>
            </a:r>
          </a:p>
          <a:p>
            <a:pPr>
              <a:lnSpc>
                <a:spcPct val="150000"/>
              </a:lnSpc>
              <a:buNone/>
            </a:pPr>
            <a:endParaRPr lang="en-AU" sz="3600" dirty="0">
              <a:effectLst/>
              <a:latin typeface="Arial" panose="020B0604020202020204" pitchFamily="34" charset="0"/>
              <a:ea typeface="MS Mincho" panose="02020609040205080304" pitchFamily="49" charset="-128"/>
              <a:cs typeface="Arial" panose="020B0604020202020204" pitchFamily="34" charset="0"/>
            </a:endParaRPr>
          </a:p>
          <a:p>
            <a:pPr>
              <a:lnSpc>
                <a:spcPct val="150000"/>
              </a:lnSpc>
              <a:buNone/>
            </a:pPr>
            <a:r>
              <a:rPr lang="en-AU" sz="3600" b="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Remember: whatever you do to one side of the equation, you must do to the other.</a:t>
            </a:r>
            <a:r>
              <a:rPr lang="en-AU" sz="3600" b="1" dirty="0">
                <a:solidFill>
                  <a:srgbClr val="FF0000"/>
                </a:solidFill>
                <a:effectLst/>
                <a:latin typeface="Arial" panose="020B0604020202020204" pitchFamily="34" charset="0"/>
                <a:cs typeface="Arial" panose="020B0604020202020204" pitchFamily="34" charset="0"/>
              </a:rPr>
              <a:t> </a:t>
            </a:r>
            <a:endParaRPr lang="en-US" sz="36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20409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2A748-F7EE-FD41-8475-8B97B62647E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A989609-80D3-3062-5DA7-FFF40262693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D211B84-F4EF-B5D2-6C84-FE4C8040B86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6BFEE58-D414-AD76-D4EE-D731CEB3FF9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BECB337-41BC-39CA-3C6B-46FA57A04F5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B51E4B4-B713-0C40-0862-E4DF64D842D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734257A-F5AF-C064-DF00-47723A6DB6C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03D00F6-D632-02DF-7ECD-B238A25B5FC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13</a:t>
            </a:r>
          </a:p>
        </p:txBody>
      </p:sp>
      <p:sp>
        <p:nvSpPr>
          <p:cNvPr id="17" name="Freeform 5">
            <a:extLst>
              <a:ext uri="{FF2B5EF4-FFF2-40B4-BE49-F238E27FC236}">
                <a16:creationId xmlns:a16="http://schemas.microsoft.com/office/drawing/2014/main" id="{E4E08309-45D0-4AE2-FFDB-9B1C5B029C6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E129AA3D-3CAB-0278-A6C2-9C6F27D8E25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TRANSPOSITION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4FC74144-0CC0-5BEB-C4EA-63FB9E3D2F34}"/>
              </a:ext>
            </a:extLst>
          </p:cNvPr>
          <p:cNvSpPr txBox="1"/>
          <p:nvPr/>
        </p:nvSpPr>
        <p:spPr>
          <a:xfrm>
            <a:off x="2219973" y="3015823"/>
            <a:ext cx="12039600" cy="646331"/>
          </a:xfrm>
          <a:prstGeom prst="rect">
            <a:avLst/>
          </a:prstGeom>
          <a:noFill/>
        </p:spPr>
        <p:txBody>
          <a:bodyPr wrap="square">
            <a:spAutoFit/>
          </a:bodyPr>
          <a:lstStyle/>
          <a:p>
            <a:r>
              <a:rPr lang="en-AU" sz="3600" dirty="0">
                <a:effectLst/>
                <a:latin typeface="Arial" panose="020B0604020202020204" pitchFamily="34" charset="0"/>
                <a:ea typeface="Times New Roman" panose="02020603050405020304" pitchFamily="18" charset="0"/>
                <a:cs typeface="Arial" panose="020B0604020202020204" pitchFamily="34" charset="0"/>
              </a:rPr>
              <a:t>Transpose </a:t>
            </a:r>
            <a:r>
              <a:rPr lang="en-AU" sz="3600" b="1" dirty="0">
                <a:effectLst/>
                <a:latin typeface="Arial" panose="020B0604020202020204" pitchFamily="34" charset="0"/>
                <a:ea typeface="Times New Roman" panose="02020603050405020304" pitchFamily="18" charset="0"/>
                <a:cs typeface="Arial" panose="020B0604020202020204" pitchFamily="34" charset="0"/>
              </a:rPr>
              <a:t>V = 4a + 2b</a:t>
            </a:r>
            <a:r>
              <a:rPr lang="en-AU" sz="3600" dirty="0">
                <a:effectLst/>
                <a:latin typeface="Arial" panose="020B0604020202020204" pitchFamily="34" charset="0"/>
                <a:ea typeface="Times New Roman" panose="02020603050405020304" pitchFamily="18" charset="0"/>
                <a:cs typeface="Arial" panose="020B0604020202020204" pitchFamily="34" charset="0"/>
              </a:rPr>
              <a:t> to make </a:t>
            </a:r>
            <a:r>
              <a:rPr lang="en-AU" sz="3600" b="1" dirty="0">
                <a:effectLst/>
                <a:latin typeface="Arial" panose="020B0604020202020204" pitchFamily="34" charset="0"/>
                <a:ea typeface="Times New Roman" panose="02020603050405020304" pitchFamily="18" charset="0"/>
                <a:cs typeface="Arial" panose="020B0604020202020204" pitchFamily="34" charset="0"/>
              </a:rPr>
              <a:t>‘a’</a:t>
            </a:r>
            <a:r>
              <a:rPr lang="en-AU" sz="3600" dirty="0">
                <a:effectLst/>
                <a:latin typeface="Arial" panose="020B0604020202020204" pitchFamily="34" charset="0"/>
                <a:ea typeface="Times New Roman" panose="02020603050405020304" pitchFamily="18" charset="0"/>
                <a:cs typeface="Arial" panose="020B0604020202020204" pitchFamily="34" charset="0"/>
              </a:rPr>
              <a:t> the subject</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graphicFrame>
            <p:nvGraphicFramePr>
              <p:cNvPr id="11" name="Table 10">
                <a:extLst>
                  <a:ext uri="{FF2B5EF4-FFF2-40B4-BE49-F238E27FC236}">
                    <a16:creationId xmlns:a16="http://schemas.microsoft.com/office/drawing/2014/main" id="{A2F930DC-9CC5-21B8-DAFD-3613C3C68ECD}"/>
                  </a:ext>
                </a:extLst>
              </p:cNvPr>
              <p:cNvGraphicFramePr>
                <a:graphicFrameLocks noGrp="1"/>
              </p:cNvGraphicFramePr>
              <p:nvPr>
                <p:extLst>
                  <p:ext uri="{D42A27DB-BD31-4B8C-83A1-F6EECF244321}">
                    <p14:modId xmlns:p14="http://schemas.microsoft.com/office/powerpoint/2010/main" val="3726384185"/>
                  </p:ext>
                </p:extLst>
              </p:nvPr>
            </p:nvGraphicFramePr>
            <p:xfrm>
              <a:off x="2511743" y="3903647"/>
              <a:ext cx="15403404" cy="4996752"/>
            </p:xfrm>
            <a:graphic>
              <a:graphicData uri="http://schemas.openxmlformats.org/drawingml/2006/table">
                <a:tbl>
                  <a:tblPr firstRow="1" firstCol="1" bandRow="1">
                    <a:tableStyleId>{5C22544A-7EE6-4342-B048-85BDC9FD1C3A}</a:tableStyleId>
                  </a:tblPr>
                  <a:tblGrid>
                    <a:gridCol w="3030342">
                      <a:extLst>
                        <a:ext uri="{9D8B030D-6E8A-4147-A177-3AD203B41FA5}">
                          <a16:colId xmlns:a16="http://schemas.microsoft.com/office/drawing/2014/main" val="775318148"/>
                        </a:ext>
                      </a:extLst>
                    </a:gridCol>
                    <a:gridCol w="925423">
                      <a:extLst>
                        <a:ext uri="{9D8B030D-6E8A-4147-A177-3AD203B41FA5}">
                          <a16:colId xmlns:a16="http://schemas.microsoft.com/office/drawing/2014/main" val="3075255790"/>
                        </a:ext>
                      </a:extLst>
                    </a:gridCol>
                    <a:gridCol w="3294238">
                      <a:extLst>
                        <a:ext uri="{9D8B030D-6E8A-4147-A177-3AD203B41FA5}">
                          <a16:colId xmlns:a16="http://schemas.microsoft.com/office/drawing/2014/main" val="1287056558"/>
                        </a:ext>
                      </a:extLst>
                    </a:gridCol>
                    <a:gridCol w="8153401">
                      <a:extLst>
                        <a:ext uri="{9D8B030D-6E8A-4147-A177-3AD203B41FA5}">
                          <a16:colId xmlns:a16="http://schemas.microsoft.com/office/drawing/2014/main" val="4110065639"/>
                        </a:ext>
                      </a:extLst>
                    </a:gridCol>
                  </a:tblGrid>
                  <a:tr h="832792">
                    <a:tc>
                      <a:txBody>
                        <a:bodyPr/>
                        <a:lstStyle/>
                        <a:p>
                          <a:pPr>
                            <a:lnSpc>
                              <a:spcPct val="115000"/>
                            </a:lnSpc>
                            <a:spcAft>
                              <a:spcPts val="1000"/>
                            </a:spcAft>
                            <a:buNone/>
                          </a:pPr>
                          <a14:m>
                            <m:oMathPara xmlns:m="http://schemas.openxmlformats.org/officeDocument/2006/math">
                              <m:oMathParaPr>
                                <m:jc m:val="right"/>
                              </m:oMathParaPr>
                              <m:oMath xmlns:m="http://schemas.openxmlformats.org/officeDocument/2006/math">
                                <m:r>
                                  <a:rPr lang="en-AU" sz="3600" b="0" i="1" smtClean="0">
                                    <a:solidFill>
                                      <a:schemeClr val="tx1"/>
                                    </a:solidFill>
                                    <a:effectLst/>
                                    <a:latin typeface="Cambria Math" panose="02040503050406030204" pitchFamily="18" charset="0"/>
                                  </a:rPr>
                                  <m:t>𝑉</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14:m>
                            <m:oMathPara xmlns:m="http://schemas.openxmlformats.org/officeDocument/2006/math">
                              <m:oMathParaPr>
                                <m:jc m:val="left"/>
                              </m:oMathParaPr>
                              <m:oMath xmlns:m="http://schemas.openxmlformats.org/officeDocument/2006/math">
                                <m:r>
                                  <a:rPr lang="en-AU" sz="3600" b="0" i="1" smtClean="0">
                                    <a:solidFill>
                                      <a:schemeClr val="tx1"/>
                                    </a:solidFill>
                                    <a:effectLst/>
                                    <a:latin typeface="Cambria Math" panose="02040503050406030204" pitchFamily="18" charset="0"/>
                                  </a:rPr>
                                  <m:t>4</m:t>
                                </m:r>
                                <m:r>
                                  <a:rPr lang="en-AU" sz="3600" b="0" i="1" smtClean="0">
                                    <a:solidFill>
                                      <a:schemeClr val="tx1"/>
                                    </a:solidFill>
                                    <a:effectLst/>
                                    <a:latin typeface="Cambria Math" panose="02040503050406030204" pitchFamily="18" charset="0"/>
                                  </a:rPr>
                                  <m:t>𝑎</m:t>
                                </m:r>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2</m:t>
                                </m:r>
                                <m:r>
                                  <a:rPr lang="en-AU" sz="3600" b="0" i="1" smtClean="0">
                                    <a:solidFill>
                                      <a:schemeClr val="tx1"/>
                                    </a:solidFill>
                                    <a:effectLst/>
                                    <a:latin typeface="Cambria Math" panose="02040503050406030204" pitchFamily="18" charset="0"/>
                                  </a:rPr>
                                  <m:t>𝑏</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 </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015240952"/>
                      </a:ext>
                    </a:extLst>
                  </a:tr>
                  <a:tr h="832792">
                    <a:tc>
                      <a:txBody>
                        <a:bodyPr/>
                        <a:lstStyle/>
                        <a:p>
                          <a:pPr>
                            <a:lnSpc>
                              <a:spcPct val="115000"/>
                            </a:lnSpc>
                            <a:spcAft>
                              <a:spcPts val="1000"/>
                            </a:spcAft>
                            <a:buNone/>
                          </a:pPr>
                          <a14:m>
                            <m:oMathPara xmlns:m="http://schemas.openxmlformats.org/officeDocument/2006/math">
                              <m:oMathParaPr>
                                <m:jc m:val="right"/>
                              </m:oMathParaPr>
                              <m:oMath xmlns:m="http://schemas.openxmlformats.org/officeDocument/2006/math">
                                <m:r>
                                  <a:rPr lang="en-AU" sz="3600" b="0" i="1" smtClean="0">
                                    <a:solidFill>
                                      <a:schemeClr val="tx1"/>
                                    </a:solidFill>
                                    <a:effectLst/>
                                    <a:latin typeface="Cambria Math" panose="02040503050406030204" pitchFamily="18" charset="0"/>
                                  </a:rPr>
                                  <m:t>𝑉</m:t>
                                </m:r>
                                <m:r>
                                  <a:rPr lang="en-AU" sz="3600" b="0" smtClean="0">
                                    <a:solidFill>
                                      <a:srgbClr val="00B050"/>
                                    </a:solidFill>
                                    <a:effectLst/>
                                    <a:latin typeface="Cambria Math" panose="02040503050406030204" pitchFamily="18" charset="0"/>
                                  </a:rPr>
                                  <m:t>−</m:t>
                                </m:r>
                                <m:r>
                                  <a:rPr lang="en-AU" sz="3600" b="0" i="1" smtClean="0">
                                    <a:solidFill>
                                      <a:srgbClr val="00B050"/>
                                    </a:solidFill>
                                    <a:effectLst/>
                                    <a:latin typeface="Cambria Math" panose="02040503050406030204" pitchFamily="18" charset="0"/>
                                  </a:rPr>
                                  <m:t>2</m:t>
                                </m:r>
                                <m:r>
                                  <a:rPr lang="en-AU" sz="3600" b="0" i="1" smtClean="0">
                                    <a:solidFill>
                                      <a:srgbClr val="00B050"/>
                                    </a:solidFill>
                                    <a:effectLst/>
                                    <a:latin typeface="Cambria Math" panose="02040503050406030204" pitchFamily="18" charset="0"/>
                                  </a:rPr>
                                  <m:t>𝑏</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14:m>
                            <m:oMathPara xmlns:m="http://schemas.openxmlformats.org/officeDocument/2006/math">
                              <m:oMathParaPr>
                                <m:jc m:val="left"/>
                              </m:oMathParaPr>
                              <m:oMath xmlns:m="http://schemas.openxmlformats.org/officeDocument/2006/math">
                                <m:r>
                                  <a:rPr lang="en-AU" sz="3600" b="0" i="1" smtClean="0">
                                    <a:solidFill>
                                      <a:schemeClr val="tx1"/>
                                    </a:solidFill>
                                    <a:effectLst/>
                                    <a:latin typeface="Cambria Math" panose="02040503050406030204" pitchFamily="18" charset="0"/>
                                  </a:rPr>
                                  <m:t>4</m:t>
                                </m:r>
                                <m:r>
                                  <a:rPr lang="en-AU" sz="3600" b="0" i="1" smtClean="0">
                                    <a:solidFill>
                                      <a:schemeClr val="tx1"/>
                                    </a:solidFill>
                                    <a:effectLst/>
                                    <a:latin typeface="Cambria Math" panose="02040503050406030204" pitchFamily="18" charset="0"/>
                                  </a:rPr>
                                  <m:t>𝑎</m:t>
                                </m:r>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2</m:t>
                                </m:r>
                                <m:r>
                                  <a:rPr lang="en-AU" sz="3600" b="0" i="1" smtClean="0">
                                    <a:solidFill>
                                      <a:schemeClr val="tx1"/>
                                    </a:solidFill>
                                    <a:effectLst/>
                                    <a:latin typeface="Cambria Math" panose="02040503050406030204" pitchFamily="18" charset="0"/>
                                  </a:rPr>
                                  <m:t>𝑏</m:t>
                                </m:r>
                                <m:r>
                                  <a:rPr lang="en-AU" sz="3600" b="0" smtClean="0">
                                    <a:solidFill>
                                      <a:srgbClr val="00B050"/>
                                    </a:solidFill>
                                    <a:effectLst/>
                                    <a:latin typeface="Cambria Math" panose="02040503050406030204" pitchFamily="18" charset="0"/>
                                  </a:rPr>
                                  <m:t>−</m:t>
                                </m:r>
                                <m:r>
                                  <a:rPr lang="en-AU" sz="3600" b="0" i="1" smtClean="0">
                                    <a:solidFill>
                                      <a:srgbClr val="00B050"/>
                                    </a:solidFill>
                                    <a:effectLst/>
                                    <a:latin typeface="Cambria Math" panose="02040503050406030204" pitchFamily="18" charset="0"/>
                                  </a:rPr>
                                  <m:t>2</m:t>
                                </m:r>
                                <m:r>
                                  <a:rPr lang="en-AU" sz="3600" b="0" i="1" smtClean="0">
                                    <a:solidFill>
                                      <a:srgbClr val="00B050"/>
                                    </a:solidFill>
                                    <a:effectLst/>
                                    <a:latin typeface="Cambria Math" panose="02040503050406030204" pitchFamily="18" charset="0"/>
                                  </a:rPr>
                                  <m:t>𝑏</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sym typeface="Symbol" pitchFamily="2" charset="2"/>
                            </a:rPr>
                            <a:t></a:t>
                          </a:r>
                          <a:r>
                            <a:rPr lang="en-AU" sz="3600" b="0">
                              <a:solidFill>
                                <a:schemeClr val="tx1"/>
                              </a:solidFill>
                              <a:effectLst/>
                              <a:latin typeface="Arial" panose="020B0604020202020204" pitchFamily="34" charset="0"/>
                              <a:cs typeface="Arial" panose="020B0604020202020204" pitchFamily="34" charset="0"/>
                            </a:rPr>
                            <a:t> Subtract 2b from both sides</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357245206"/>
                      </a:ext>
                    </a:extLst>
                  </a:tr>
                  <a:tr h="832792">
                    <a:tc>
                      <a:txBody>
                        <a:bodyPr/>
                        <a:lstStyle/>
                        <a:p>
                          <a:pPr>
                            <a:lnSpc>
                              <a:spcPct val="115000"/>
                            </a:lnSpc>
                            <a:spcAft>
                              <a:spcPts val="1000"/>
                            </a:spcAft>
                            <a:buNone/>
                          </a:pPr>
                          <a14:m>
                            <m:oMathPara xmlns:m="http://schemas.openxmlformats.org/officeDocument/2006/math">
                              <m:oMathParaPr>
                                <m:jc m:val="right"/>
                              </m:oMathParaPr>
                              <m:oMath xmlns:m="http://schemas.openxmlformats.org/officeDocument/2006/math">
                                <m:r>
                                  <a:rPr lang="en-AU" sz="3600" b="0" i="1" smtClean="0">
                                    <a:solidFill>
                                      <a:schemeClr val="tx1"/>
                                    </a:solidFill>
                                    <a:effectLst/>
                                    <a:latin typeface="Cambria Math" panose="02040503050406030204" pitchFamily="18" charset="0"/>
                                  </a:rPr>
                                  <m:t>𝑉</m:t>
                                </m:r>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2</m:t>
                                </m:r>
                                <m:r>
                                  <a:rPr lang="en-AU" sz="3600" b="0" i="1" smtClean="0">
                                    <a:solidFill>
                                      <a:schemeClr val="tx1"/>
                                    </a:solidFill>
                                    <a:effectLst/>
                                    <a:latin typeface="Cambria Math" panose="02040503050406030204" pitchFamily="18" charset="0"/>
                                  </a:rPr>
                                  <m:t>𝑏</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14:m>
                            <m:oMathPara xmlns:m="http://schemas.openxmlformats.org/officeDocument/2006/math">
                              <m:oMathParaPr>
                                <m:jc m:val="left"/>
                              </m:oMathParaPr>
                              <m:oMath xmlns:m="http://schemas.openxmlformats.org/officeDocument/2006/math">
                                <m:r>
                                  <a:rPr lang="en-AU" sz="3600" b="0" i="1" smtClean="0">
                                    <a:solidFill>
                                      <a:schemeClr val="tx1"/>
                                    </a:solidFill>
                                    <a:effectLst/>
                                    <a:latin typeface="Cambria Math" panose="02040503050406030204" pitchFamily="18" charset="0"/>
                                  </a:rPr>
                                  <m:t>4</m:t>
                                </m:r>
                                <m:r>
                                  <a:rPr lang="en-AU" sz="3600" b="0" i="1" smtClean="0">
                                    <a:solidFill>
                                      <a:schemeClr val="tx1"/>
                                    </a:solidFill>
                                    <a:effectLst/>
                                    <a:latin typeface="Cambria Math" panose="02040503050406030204" pitchFamily="18" charset="0"/>
                                  </a:rPr>
                                  <m:t>𝑎</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138899442"/>
                      </a:ext>
                    </a:extLst>
                  </a:tr>
                  <a:tr h="832792">
                    <a:tc>
                      <a:txBody>
                        <a:bodyPr/>
                        <a:lstStyle/>
                        <a:p>
                          <a:pPr>
                            <a:lnSpc>
                              <a:spcPct val="115000"/>
                            </a:lnSpc>
                            <a:spcAft>
                              <a:spcPts val="1000"/>
                            </a:spcAft>
                            <a:buNone/>
                          </a:pPr>
                          <a14:m>
                            <m:oMathPara xmlns:m="http://schemas.openxmlformats.org/officeDocument/2006/math">
                              <m:oMathParaPr>
                                <m:jc m:val="right"/>
                              </m:oMathParaPr>
                              <m:oMath xmlns:m="http://schemas.openxmlformats.org/officeDocument/2006/math">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𝑉</m:t>
                                </m:r>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2</m:t>
                                </m:r>
                                <m:r>
                                  <a:rPr lang="en-AU" sz="3600" b="0" i="1" smtClean="0">
                                    <a:solidFill>
                                      <a:schemeClr val="tx1"/>
                                    </a:solidFill>
                                    <a:effectLst/>
                                    <a:latin typeface="Cambria Math" panose="02040503050406030204" pitchFamily="18" charset="0"/>
                                  </a:rPr>
                                  <m:t>𝑏</m:t>
                                </m:r>
                                <m:r>
                                  <a:rPr lang="en-AU" sz="3600" b="0" smtClean="0">
                                    <a:solidFill>
                                      <a:schemeClr val="tx1"/>
                                    </a:solidFill>
                                    <a:effectLst/>
                                    <a:latin typeface="Cambria Math" panose="02040503050406030204" pitchFamily="18" charset="0"/>
                                  </a:rPr>
                                  <m:t>)</m:t>
                                </m:r>
                                <m:r>
                                  <a:rPr lang="en-AU" sz="3600" b="0" smtClean="0">
                                    <a:solidFill>
                                      <a:srgbClr val="00B050"/>
                                    </a:solidFill>
                                    <a:effectLst/>
                                    <a:latin typeface="Cambria Math" panose="02040503050406030204" pitchFamily="18" charset="0"/>
                                  </a:rPr>
                                  <m:t>÷</m:t>
                                </m:r>
                                <m:r>
                                  <a:rPr lang="en-AU" sz="3600" b="0" i="1" smtClean="0">
                                    <a:solidFill>
                                      <a:srgbClr val="00B050"/>
                                    </a:solidFill>
                                    <a:effectLst/>
                                    <a:latin typeface="Cambria Math" panose="02040503050406030204" pitchFamily="18" charset="0"/>
                                  </a:rPr>
                                  <m:t>4</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14:m>
                            <m:oMathPara xmlns:m="http://schemas.openxmlformats.org/officeDocument/2006/math">
                              <m:oMathParaPr>
                                <m:jc m:val="left"/>
                              </m:oMathParaPr>
                              <m:oMath xmlns:m="http://schemas.openxmlformats.org/officeDocument/2006/math">
                                <m:r>
                                  <a:rPr lang="en-AU" sz="3600" b="0" i="1" smtClean="0">
                                    <a:solidFill>
                                      <a:schemeClr val="tx1"/>
                                    </a:solidFill>
                                    <a:effectLst/>
                                    <a:latin typeface="Cambria Math" panose="02040503050406030204" pitchFamily="18" charset="0"/>
                                  </a:rPr>
                                  <m:t>4</m:t>
                                </m:r>
                                <m:r>
                                  <a:rPr lang="en-AU" sz="3600" b="0" i="1" smtClean="0">
                                    <a:solidFill>
                                      <a:schemeClr val="tx1"/>
                                    </a:solidFill>
                                    <a:effectLst/>
                                    <a:latin typeface="Cambria Math" panose="02040503050406030204" pitchFamily="18" charset="0"/>
                                  </a:rPr>
                                  <m:t>𝑎</m:t>
                                </m:r>
                                <m:r>
                                  <a:rPr lang="en-AU" sz="3600" b="0" smtClean="0">
                                    <a:solidFill>
                                      <a:srgbClr val="00B050"/>
                                    </a:solidFill>
                                    <a:effectLst/>
                                    <a:latin typeface="Cambria Math" panose="02040503050406030204" pitchFamily="18" charset="0"/>
                                  </a:rPr>
                                  <m:t>÷</m:t>
                                </m:r>
                                <m:r>
                                  <a:rPr lang="en-AU" sz="3600" b="0" i="1" smtClean="0">
                                    <a:solidFill>
                                      <a:srgbClr val="00B050"/>
                                    </a:solidFill>
                                    <a:effectLst/>
                                    <a:latin typeface="Cambria Math" panose="02040503050406030204" pitchFamily="18" charset="0"/>
                                  </a:rPr>
                                  <m:t>4</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sym typeface="Symbol" pitchFamily="2" charset="2"/>
                            </a:rPr>
                            <a:t></a:t>
                          </a:r>
                          <a:r>
                            <a:rPr lang="en-AU" sz="3600" b="0">
                              <a:solidFill>
                                <a:schemeClr val="tx1"/>
                              </a:solidFill>
                              <a:effectLst/>
                              <a:latin typeface="Arial" panose="020B0604020202020204" pitchFamily="34" charset="0"/>
                              <a:cs typeface="Arial" panose="020B0604020202020204" pitchFamily="34" charset="0"/>
                            </a:rPr>
                            <a:t> Divide both sides by 4</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13360167"/>
                      </a:ext>
                    </a:extLst>
                  </a:tr>
                  <a:tr h="832792">
                    <a:tc>
                      <a:txBody>
                        <a:bodyPr/>
                        <a:lstStyle/>
                        <a:p>
                          <a:pPr>
                            <a:lnSpc>
                              <a:spcPct val="115000"/>
                            </a:lnSpc>
                            <a:spcAft>
                              <a:spcPts val="1000"/>
                            </a:spcAft>
                            <a:buNone/>
                          </a:pPr>
                          <a14:m>
                            <m:oMathPara xmlns:m="http://schemas.openxmlformats.org/officeDocument/2006/math">
                              <m:oMathParaPr>
                                <m:jc m:val="right"/>
                              </m:oMathParaPr>
                              <m:oMath xmlns:m="http://schemas.openxmlformats.org/officeDocument/2006/math">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𝑉</m:t>
                                </m:r>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2</m:t>
                                </m:r>
                                <m:r>
                                  <a:rPr lang="en-AU" sz="3600" b="0" i="1" smtClean="0">
                                    <a:solidFill>
                                      <a:schemeClr val="tx1"/>
                                    </a:solidFill>
                                    <a:effectLst/>
                                    <a:latin typeface="Cambria Math" panose="02040503050406030204" pitchFamily="18" charset="0"/>
                                  </a:rPr>
                                  <m:t>𝑏</m:t>
                                </m:r>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4</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14:m>
                            <m:oMathPara xmlns:m="http://schemas.openxmlformats.org/officeDocument/2006/math">
                              <m:oMathParaPr>
                                <m:jc m:val="left"/>
                              </m:oMathParaPr>
                              <m:oMath xmlns:m="http://schemas.openxmlformats.org/officeDocument/2006/math">
                                <m:r>
                                  <a:rPr lang="en-AU" sz="3600" b="0" i="1" smtClean="0">
                                    <a:solidFill>
                                      <a:schemeClr val="tx1"/>
                                    </a:solidFill>
                                    <a:effectLst/>
                                    <a:latin typeface="Cambria Math" panose="02040503050406030204" pitchFamily="18" charset="0"/>
                                  </a:rPr>
                                  <m:t>𝑎</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 </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801262276"/>
                      </a:ext>
                    </a:extLst>
                  </a:tr>
                  <a:tr h="832792">
                    <a:tc>
                      <a:txBody>
                        <a:bodyPr/>
                        <a:lstStyle/>
                        <a:p>
                          <a:pPr>
                            <a:lnSpc>
                              <a:spcPct val="115000"/>
                            </a:lnSpc>
                            <a:spcAft>
                              <a:spcPts val="1000"/>
                            </a:spcAft>
                            <a:buNone/>
                          </a:pPr>
                          <a14:m>
                            <m:oMathPara xmlns:m="http://schemas.openxmlformats.org/officeDocument/2006/math">
                              <m:oMathParaPr>
                                <m:jc m:val="right"/>
                              </m:oMathParaPr>
                              <m:oMath xmlns:m="http://schemas.openxmlformats.org/officeDocument/2006/math">
                                <m:r>
                                  <a:rPr lang="en-AU" sz="3600" b="0" i="1" smtClean="0">
                                    <a:solidFill>
                                      <a:schemeClr val="tx1"/>
                                    </a:solidFill>
                                    <a:effectLst/>
                                    <a:latin typeface="Cambria Math" panose="02040503050406030204" pitchFamily="18" charset="0"/>
                                  </a:rPr>
                                  <m:t>𝑎</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14:m>
                            <m:oMathPara xmlns:m="http://schemas.openxmlformats.org/officeDocument/2006/math">
                              <m:oMathParaPr>
                                <m:jc m:val="left"/>
                              </m:oMathParaPr>
                              <m:oMath xmlns:m="http://schemas.openxmlformats.org/officeDocument/2006/math">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𝑉</m:t>
                                </m:r>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2</m:t>
                                </m:r>
                                <m:r>
                                  <a:rPr lang="en-AU" sz="3600" b="0" i="1" smtClean="0">
                                    <a:solidFill>
                                      <a:schemeClr val="tx1"/>
                                    </a:solidFill>
                                    <a:effectLst/>
                                    <a:latin typeface="Cambria Math" panose="02040503050406030204" pitchFamily="18" charset="0"/>
                                  </a:rPr>
                                  <m:t>𝑏</m:t>
                                </m:r>
                                <m:r>
                                  <a:rPr lang="en-AU" sz="3600" b="0" smtClean="0">
                                    <a:solidFill>
                                      <a:schemeClr val="tx1"/>
                                    </a:solidFill>
                                    <a:effectLst/>
                                    <a:latin typeface="Cambria Math" panose="02040503050406030204" pitchFamily="18" charset="0"/>
                                  </a:rPr>
                                  <m:t>)÷</m:t>
                                </m:r>
                                <m:r>
                                  <a:rPr lang="en-AU" sz="3600" b="0" i="1" smtClean="0">
                                    <a:solidFill>
                                      <a:schemeClr val="tx1"/>
                                    </a:solidFill>
                                    <a:effectLst/>
                                    <a:latin typeface="Cambria Math" panose="02040503050406030204" pitchFamily="18" charset="0"/>
                                  </a:rPr>
                                  <m:t>4</m:t>
                                </m:r>
                              </m:oMath>
                            </m:oMathPara>
                          </a14:m>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nSpc>
                              <a:spcPct val="115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sym typeface="Symbol" pitchFamily="2" charset="2"/>
                            </a:rPr>
                            <a:t></a:t>
                          </a:r>
                          <a:r>
                            <a:rPr lang="en-AU" sz="3600" b="0" dirty="0">
                              <a:solidFill>
                                <a:schemeClr val="tx1"/>
                              </a:solidFill>
                              <a:effectLst/>
                              <a:latin typeface="Arial" panose="020B0604020202020204" pitchFamily="34" charset="0"/>
                              <a:cs typeface="Arial" panose="020B0604020202020204" pitchFamily="34" charset="0"/>
                            </a:rPr>
                            <a:t> Rewrite so the subject is on the left</a:t>
                          </a:r>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922986979"/>
                      </a:ext>
                    </a:extLst>
                  </a:tr>
                </a:tbl>
              </a:graphicData>
            </a:graphic>
          </p:graphicFrame>
        </mc:Choice>
        <mc:Fallback xmlns="">
          <p:graphicFrame>
            <p:nvGraphicFramePr>
              <p:cNvPr id="11" name="Table 10">
                <a:extLst>
                  <a:ext uri="{FF2B5EF4-FFF2-40B4-BE49-F238E27FC236}">
                    <a16:creationId xmlns:a16="http://schemas.microsoft.com/office/drawing/2014/main" id="{A2F930DC-9CC5-21B8-DAFD-3613C3C68ECD}"/>
                  </a:ext>
                </a:extLst>
              </p:cNvPr>
              <p:cNvGraphicFramePr>
                <a:graphicFrameLocks noGrp="1"/>
              </p:cNvGraphicFramePr>
              <p:nvPr>
                <p:extLst>
                  <p:ext uri="{D42A27DB-BD31-4B8C-83A1-F6EECF244321}">
                    <p14:modId xmlns:p14="http://schemas.microsoft.com/office/powerpoint/2010/main" val="3726384185"/>
                  </p:ext>
                </p:extLst>
              </p:nvPr>
            </p:nvGraphicFramePr>
            <p:xfrm>
              <a:off x="2511743" y="3903647"/>
              <a:ext cx="15403404" cy="4996752"/>
            </p:xfrm>
            <a:graphic>
              <a:graphicData uri="http://schemas.openxmlformats.org/drawingml/2006/table">
                <a:tbl>
                  <a:tblPr firstRow="1" firstCol="1" bandRow="1">
                    <a:tableStyleId>{5C22544A-7EE6-4342-B048-85BDC9FD1C3A}</a:tableStyleId>
                  </a:tblPr>
                  <a:tblGrid>
                    <a:gridCol w="3030342">
                      <a:extLst>
                        <a:ext uri="{9D8B030D-6E8A-4147-A177-3AD203B41FA5}">
                          <a16:colId xmlns:a16="http://schemas.microsoft.com/office/drawing/2014/main" val="775318148"/>
                        </a:ext>
                      </a:extLst>
                    </a:gridCol>
                    <a:gridCol w="925423">
                      <a:extLst>
                        <a:ext uri="{9D8B030D-6E8A-4147-A177-3AD203B41FA5}">
                          <a16:colId xmlns:a16="http://schemas.microsoft.com/office/drawing/2014/main" val="3075255790"/>
                        </a:ext>
                      </a:extLst>
                    </a:gridCol>
                    <a:gridCol w="3294238">
                      <a:extLst>
                        <a:ext uri="{9D8B030D-6E8A-4147-A177-3AD203B41FA5}">
                          <a16:colId xmlns:a16="http://schemas.microsoft.com/office/drawing/2014/main" val="1287056558"/>
                        </a:ext>
                      </a:extLst>
                    </a:gridCol>
                    <a:gridCol w="8153401">
                      <a:extLst>
                        <a:ext uri="{9D8B030D-6E8A-4147-A177-3AD203B41FA5}">
                          <a16:colId xmlns:a16="http://schemas.microsoft.com/office/drawing/2014/main" val="4110065639"/>
                        </a:ext>
                      </a:extLst>
                    </a:gridCol>
                  </a:tblGrid>
                  <a:tr h="832792">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r="-407950" b="-515152"/>
                          </a:stretch>
                        </a:blip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l="-120463" r="-248263" b="-515152"/>
                          </a:stretch>
                        </a:blipFill>
                      </a:tcPr>
                    </a:tc>
                    <a:tc>
                      <a:txBody>
                        <a:bodyPr/>
                        <a:lstStyle/>
                        <a:p>
                          <a:pP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 </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015240952"/>
                      </a:ext>
                    </a:extLst>
                  </a:tr>
                  <a:tr h="832792">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t="-101538" r="-407950" b="-423077"/>
                          </a:stretch>
                        </a:blip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l="-120463" t="-101538" r="-248263" b="-423077"/>
                          </a:stretch>
                        </a:blipFill>
                      </a:tcPr>
                    </a:tc>
                    <a:tc>
                      <a:txBody>
                        <a:bodyPr/>
                        <a:lstStyle/>
                        <a:p>
                          <a:pP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sym typeface="Symbol" pitchFamily="2" charset="2"/>
                            </a:rPr>
                            <a:t></a:t>
                          </a:r>
                          <a:r>
                            <a:rPr lang="en-AU" sz="3600" b="0">
                              <a:solidFill>
                                <a:schemeClr val="tx1"/>
                              </a:solidFill>
                              <a:effectLst/>
                              <a:latin typeface="Arial" panose="020B0604020202020204" pitchFamily="34" charset="0"/>
                              <a:cs typeface="Arial" panose="020B0604020202020204" pitchFamily="34" charset="0"/>
                            </a:rPr>
                            <a:t> Subtract 2b from both sides</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357245206"/>
                      </a:ext>
                    </a:extLst>
                  </a:tr>
                  <a:tr h="832792">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t="-198485" r="-407950" b="-316667"/>
                          </a:stretch>
                        </a:blip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l="-120463" t="-198485" r="-248263" b="-316667"/>
                          </a:stretch>
                        </a:blipFill>
                      </a:tcPr>
                    </a:tc>
                    <a:tc>
                      <a:txBody>
                        <a:bodyPr/>
                        <a:lstStyle/>
                        <a:p>
                          <a:pPr>
                            <a:lnSpc>
                              <a:spcPct val="115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rPr>
                            <a:t> </a:t>
                          </a:r>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138899442"/>
                      </a:ext>
                    </a:extLst>
                  </a:tr>
                  <a:tr h="832792">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t="-298485" r="-407950" b="-216667"/>
                          </a:stretch>
                        </a:blip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l="-120463" t="-298485" r="-248263" b="-216667"/>
                          </a:stretch>
                        </a:blipFill>
                      </a:tcPr>
                    </a:tc>
                    <a:tc>
                      <a:txBody>
                        <a:bodyPr/>
                        <a:lstStyle/>
                        <a:p>
                          <a:pP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sym typeface="Symbol" pitchFamily="2" charset="2"/>
                            </a:rPr>
                            <a:t></a:t>
                          </a:r>
                          <a:r>
                            <a:rPr lang="en-AU" sz="3600" b="0">
                              <a:solidFill>
                                <a:schemeClr val="tx1"/>
                              </a:solidFill>
                              <a:effectLst/>
                              <a:latin typeface="Arial" panose="020B0604020202020204" pitchFamily="34" charset="0"/>
                              <a:cs typeface="Arial" panose="020B0604020202020204" pitchFamily="34" charset="0"/>
                            </a:rPr>
                            <a:t> Divide both sides by 4</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13360167"/>
                      </a:ext>
                    </a:extLst>
                  </a:tr>
                  <a:tr h="832792">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t="-404615" r="-407950" b="-120000"/>
                          </a:stretch>
                        </a:blip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l="-120463" t="-404615" r="-248263" b="-120000"/>
                          </a:stretch>
                        </a:blipFill>
                      </a:tcPr>
                    </a:tc>
                    <a:tc>
                      <a:txBody>
                        <a:bodyPr/>
                        <a:lstStyle/>
                        <a:p>
                          <a:pP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 </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801262276"/>
                      </a:ext>
                    </a:extLst>
                  </a:tr>
                  <a:tr h="832792">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t="-496970" r="-407950" b="-18182"/>
                          </a:stretch>
                        </a:blipFill>
                      </a:tcPr>
                    </a:tc>
                    <a:tc>
                      <a:txBody>
                        <a:bodyPr/>
                        <a:lstStyle/>
                        <a:p>
                          <a:pPr algn="ctr">
                            <a:lnSpc>
                              <a:spcPct val="115000"/>
                            </a:lnSpc>
                            <a:spcAft>
                              <a:spcPts val="1000"/>
                            </a:spcAft>
                            <a:buNone/>
                          </a:pPr>
                          <a:r>
                            <a:rPr lang="en-AU" sz="3600" b="0">
                              <a:solidFill>
                                <a:schemeClr val="tx1"/>
                              </a:solidFill>
                              <a:effectLst/>
                              <a:latin typeface="Arial" panose="020B0604020202020204" pitchFamily="34" charset="0"/>
                              <a:cs typeface="Arial" panose="020B0604020202020204" pitchFamily="34" charset="0"/>
                            </a:rPr>
                            <a:t>=</a:t>
                          </a:r>
                          <a:endParaRPr lang="en-AU" sz="3200" b="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3"/>
                          <a:stretch>
                            <a:fillRect l="-120463" t="-496970" r="-248263" b="-18182"/>
                          </a:stretch>
                        </a:blipFill>
                      </a:tcPr>
                    </a:tc>
                    <a:tc>
                      <a:txBody>
                        <a:bodyPr/>
                        <a:lstStyle/>
                        <a:p>
                          <a:pPr>
                            <a:lnSpc>
                              <a:spcPct val="115000"/>
                            </a:lnSpc>
                            <a:spcAft>
                              <a:spcPts val="1000"/>
                            </a:spcAft>
                            <a:buNone/>
                          </a:pPr>
                          <a:r>
                            <a:rPr lang="en-AU" sz="3600" b="0" dirty="0">
                              <a:solidFill>
                                <a:schemeClr val="tx1"/>
                              </a:solidFill>
                              <a:effectLst/>
                              <a:latin typeface="Arial" panose="020B0604020202020204" pitchFamily="34" charset="0"/>
                              <a:cs typeface="Arial" panose="020B0604020202020204" pitchFamily="34" charset="0"/>
                              <a:sym typeface="Symbol" pitchFamily="2" charset="2"/>
                            </a:rPr>
                            <a:t></a:t>
                          </a:r>
                          <a:r>
                            <a:rPr lang="en-AU" sz="3600" b="0" dirty="0">
                              <a:solidFill>
                                <a:schemeClr val="tx1"/>
                              </a:solidFill>
                              <a:effectLst/>
                              <a:latin typeface="Arial" panose="020B0604020202020204" pitchFamily="34" charset="0"/>
                              <a:cs typeface="Arial" panose="020B0604020202020204" pitchFamily="34" charset="0"/>
                            </a:rPr>
                            <a:t> Rewrite so the subject is on the left</a:t>
                          </a:r>
                          <a:endParaRPr lang="en-A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922986979"/>
                      </a:ext>
                    </a:extLst>
                  </a:tr>
                </a:tbl>
              </a:graphicData>
            </a:graphic>
          </p:graphicFrame>
        </mc:Fallback>
      </mc:AlternateContent>
      <p:pic>
        <p:nvPicPr>
          <p:cNvPr id="12" name="Picture 11" descr="A black and white logo of a person reading a book&#10;&#10;AI-generated content may be incorrect.">
            <a:extLst>
              <a:ext uri="{FF2B5EF4-FFF2-40B4-BE49-F238E27FC236}">
                <a16:creationId xmlns:a16="http://schemas.microsoft.com/office/drawing/2014/main" id="{689B9293-68A6-9222-813A-C8760C34F23C}"/>
              </a:ext>
            </a:extLst>
          </p:cNvPr>
          <p:cNvPicPr>
            <a:picLocks noChangeAspect="1"/>
          </p:cNvPicPr>
          <p:nvPr/>
        </p:nvPicPr>
        <p:blipFill>
          <a:blip r:embed="rId4"/>
          <a:stretch>
            <a:fillRect/>
          </a:stretch>
        </p:blipFill>
        <p:spPr>
          <a:xfrm>
            <a:off x="16535400" y="76517"/>
            <a:ext cx="1714183" cy="1714183"/>
          </a:xfrm>
          <a:prstGeom prst="rect">
            <a:avLst/>
          </a:prstGeom>
        </p:spPr>
      </p:pic>
      <p:sp>
        <p:nvSpPr>
          <p:cNvPr id="13" name="TextBox 12">
            <a:extLst>
              <a:ext uri="{FF2B5EF4-FFF2-40B4-BE49-F238E27FC236}">
                <a16:creationId xmlns:a16="http://schemas.microsoft.com/office/drawing/2014/main" id="{316F6AF0-AC9B-AED1-9EAC-DA01BB818B27}"/>
              </a:ext>
            </a:extLst>
          </p:cNvPr>
          <p:cNvSpPr txBox="1"/>
          <p:nvPr/>
        </p:nvSpPr>
        <p:spPr>
          <a:xfrm>
            <a:off x="2196421" y="2060422"/>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614875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C09EB-0466-F628-B62C-C4DC32D39AB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41EFABD-6F89-8EF8-48BD-120353BE09E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5C47C9B-AE02-0AF0-D2F6-5B5F43597F3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0EDC272-DCBD-142C-7C63-9204A4556DC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3F527FD-B4A5-8779-BC2E-EAF1EF54EF9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9C8A8A0-8069-E313-0AF9-51864A42F27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520E37B-0BD5-8097-A5C8-CBDB7EB103D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E3238C5-6494-94A5-B4EC-B7CF4CD1B29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13</a:t>
            </a:r>
          </a:p>
        </p:txBody>
      </p:sp>
      <p:sp>
        <p:nvSpPr>
          <p:cNvPr id="17" name="Freeform 5">
            <a:extLst>
              <a:ext uri="{FF2B5EF4-FFF2-40B4-BE49-F238E27FC236}">
                <a16:creationId xmlns:a16="http://schemas.microsoft.com/office/drawing/2014/main" id="{E43F23EB-8ED5-E40C-187C-4F0E2CF5490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686B4D3-30C3-1F97-1457-D199EFAF83A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TRANSPOSITION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40E38F4A-A9F9-9702-BEC3-6D326215D81D}"/>
              </a:ext>
            </a:extLst>
          </p:cNvPr>
          <p:cNvSpPr txBox="1"/>
          <p:nvPr/>
        </p:nvSpPr>
        <p:spPr>
          <a:xfrm>
            <a:off x="2196421" y="2060422"/>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8C46B342-1C2B-5433-28C5-47639B7B92E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5" name="TextBox 14">
            <a:extLst>
              <a:ext uri="{FF2B5EF4-FFF2-40B4-BE49-F238E27FC236}">
                <a16:creationId xmlns:a16="http://schemas.microsoft.com/office/drawing/2014/main" id="{484B7F48-2E01-DE04-0F91-5471229CCEE9}"/>
              </a:ext>
            </a:extLst>
          </p:cNvPr>
          <p:cNvSpPr txBox="1"/>
          <p:nvPr/>
        </p:nvSpPr>
        <p:spPr>
          <a:xfrm>
            <a:off x="2253536" y="3041220"/>
            <a:ext cx="11614864" cy="646331"/>
          </a:xfrm>
          <a:prstGeom prst="rect">
            <a:avLst/>
          </a:prstGeom>
          <a:noFill/>
        </p:spPr>
        <p:txBody>
          <a:bodyPr wrap="square">
            <a:spAutoFit/>
          </a:bodyPr>
          <a:lstStyle/>
          <a:p>
            <a:r>
              <a:rPr lang="en-AU" sz="3600" dirty="0">
                <a:effectLst/>
                <a:latin typeface="Arial" panose="020B0604020202020204" pitchFamily="34" charset="0"/>
                <a:ea typeface="Times New Roman" panose="02020603050405020304" pitchFamily="18" charset="0"/>
                <a:cs typeface="Arial" panose="020B0604020202020204" pitchFamily="34" charset="0"/>
              </a:rPr>
              <a:t>Transpose the following to make </a:t>
            </a: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m</a:t>
            </a:r>
            <a:r>
              <a:rPr lang="en-AU" sz="3600" dirty="0">
                <a:effectLst/>
                <a:latin typeface="Arial" panose="020B0604020202020204" pitchFamily="34" charset="0"/>
                <a:ea typeface="Times New Roman" panose="02020603050405020304" pitchFamily="18" charset="0"/>
                <a:cs typeface="Arial" panose="020B0604020202020204" pitchFamily="34" charset="0"/>
              </a:rPr>
              <a:t> the subject:</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E8B608EF-6FE1-83A3-F679-9794B0EBB2FA}"/>
                  </a:ext>
                </a:extLst>
              </p:cNvPr>
              <p:cNvSpPr txBox="1"/>
              <p:nvPr/>
            </p:nvSpPr>
            <p:spPr>
              <a:xfrm>
                <a:off x="2438400" y="3887550"/>
                <a:ext cx="2819400" cy="1200329"/>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r>
                        <a:rPr lang="en-US" sz="3600" b="0" i="1" smtClean="0">
                          <a:latin typeface="Cambria Math" panose="02040503050406030204" pitchFamily="18" charset="0"/>
                        </a:rPr>
                        <m:t>𝑚</m:t>
                      </m:r>
                      <m:r>
                        <a:rPr lang="en-US" sz="3600" b="0" i="0">
                          <a:latin typeface="Cambria Math" panose="02040503050406030204" pitchFamily="18" charset="0"/>
                        </a:rPr>
                        <m:t>+2</m:t>
                      </m:r>
                      <m:r>
                        <a:rPr lang="en-US" sz="3600" b="0" i="1">
                          <a:latin typeface="Cambria Math" panose="02040503050406030204" pitchFamily="18" charset="0"/>
                        </a:rPr>
                        <m:t>𝑛</m:t>
                      </m:r>
                      <m:r>
                        <a:rPr lang="en-US" sz="3600" b="0" i="0">
                          <a:latin typeface="Cambria Math" panose="02040503050406030204" pitchFamily="18" charset="0"/>
                        </a:rPr>
                        <m:t>=7</m:t>
                      </m:r>
                    </m:oMath>
                  </m:oMathPara>
                </a14:m>
                <a:endParaRPr lang="en-US" sz="3600" dirty="0"/>
              </a:p>
              <a:p>
                <a:endParaRPr lang="en-US" sz="3600" dirty="0"/>
              </a:p>
            </p:txBody>
          </p:sp>
        </mc:Choice>
        <mc:Fallback xmlns="">
          <p:sp>
            <p:nvSpPr>
              <p:cNvPr id="19" name="TextBox 18">
                <a:extLst>
                  <a:ext uri="{FF2B5EF4-FFF2-40B4-BE49-F238E27FC236}">
                    <a16:creationId xmlns:a16="http://schemas.microsoft.com/office/drawing/2014/main" id="{E8B608EF-6FE1-83A3-F679-9794B0EBB2FA}"/>
                  </a:ext>
                </a:extLst>
              </p:cNvPr>
              <p:cNvSpPr txBox="1">
                <a:spLocks noRot="1" noChangeAspect="1" noMove="1" noResize="1" noEditPoints="1" noAdjustHandles="1" noChangeArrowheads="1" noChangeShapeType="1" noTextEdit="1"/>
              </p:cNvSpPr>
              <p:nvPr/>
            </p:nvSpPr>
            <p:spPr>
              <a:xfrm>
                <a:off x="2438400" y="3887550"/>
                <a:ext cx="2819400" cy="1200329"/>
              </a:xfrm>
              <a:prstGeom prst="rect">
                <a:avLst/>
              </a:prstGeom>
              <a:blipFill>
                <a:blip r:embed="rId4"/>
                <a:stretch>
                  <a:fillRect l="-8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08E9AEF7-F76A-B118-2C3B-09C388D6814D}"/>
                  </a:ext>
                </a:extLst>
              </p:cNvPr>
              <p:cNvSpPr txBox="1"/>
              <p:nvPr/>
            </p:nvSpPr>
            <p:spPr>
              <a:xfrm>
                <a:off x="7663656" y="3903575"/>
                <a:ext cx="3672840" cy="646331"/>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r>
                        <a:rPr lang="en-US" sz="3600" b="0" i="1" smtClean="0">
                          <a:latin typeface="Cambria Math" panose="02040503050406030204" pitchFamily="18" charset="0"/>
                        </a:rPr>
                        <m:t>3</m:t>
                      </m:r>
                      <m:r>
                        <a:rPr lang="en-US" sz="3600" b="0" i="1">
                          <a:latin typeface="Cambria Math" panose="02040503050406030204" pitchFamily="18" charset="0"/>
                        </a:rPr>
                        <m:t>𝑚</m:t>
                      </m:r>
                      <m:r>
                        <a:rPr lang="en-US" sz="3600" b="0" i="0">
                          <a:latin typeface="Cambria Math" panose="02040503050406030204" pitchFamily="18" charset="0"/>
                        </a:rPr>
                        <m:t>−4</m:t>
                      </m:r>
                      <m:r>
                        <a:rPr lang="en-US" sz="3600" b="0" i="1">
                          <a:latin typeface="Cambria Math" panose="02040503050406030204" pitchFamily="18" charset="0"/>
                        </a:rPr>
                        <m:t>𝑛</m:t>
                      </m:r>
                      <m:r>
                        <a:rPr lang="en-US" sz="3600" b="0" i="0">
                          <a:latin typeface="Cambria Math" panose="02040503050406030204" pitchFamily="18" charset="0"/>
                        </a:rPr>
                        <m:t>=12</m:t>
                      </m:r>
                    </m:oMath>
                  </m:oMathPara>
                </a14:m>
                <a:endParaRPr lang="en-US" sz="3600" dirty="0"/>
              </a:p>
            </p:txBody>
          </p:sp>
        </mc:Choice>
        <mc:Fallback xmlns="">
          <p:sp>
            <p:nvSpPr>
              <p:cNvPr id="21" name="TextBox 20">
                <a:extLst>
                  <a:ext uri="{FF2B5EF4-FFF2-40B4-BE49-F238E27FC236}">
                    <a16:creationId xmlns:a16="http://schemas.microsoft.com/office/drawing/2014/main" id="{08E9AEF7-F76A-B118-2C3B-09C388D6814D}"/>
                  </a:ext>
                </a:extLst>
              </p:cNvPr>
              <p:cNvSpPr txBox="1">
                <a:spLocks noRot="1" noChangeAspect="1" noMove="1" noResize="1" noEditPoints="1" noAdjustHandles="1" noChangeArrowheads="1" noChangeShapeType="1" noTextEdit="1"/>
              </p:cNvSpPr>
              <p:nvPr/>
            </p:nvSpPr>
            <p:spPr>
              <a:xfrm>
                <a:off x="7663656" y="3903575"/>
                <a:ext cx="3672840" cy="646331"/>
              </a:xfrm>
              <a:prstGeom prst="rect">
                <a:avLst/>
              </a:prstGeom>
              <a:blipFill>
                <a:blip r:embed="rId5"/>
                <a:stretch>
                  <a:fillRect l="-172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45D46597-41DA-E243-20E5-38FCCE6FA0B3}"/>
                  </a:ext>
                </a:extLst>
              </p:cNvPr>
              <p:cNvSpPr txBox="1"/>
              <p:nvPr/>
            </p:nvSpPr>
            <p:spPr>
              <a:xfrm>
                <a:off x="13626227" y="3687551"/>
                <a:ext cx="3613864" cy="1045414"/>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r>
                        <a:rPr lang="en-US" sz="3600" b="0" i="1" smtClean="0">
                          <a:latin typeface="Cambria Math" panose="02040503050406030204" pitchFamily="18" charset="0"/>
                        </a:rPr>
                        <m:t>2</m:t>
                      </m:r>
                      <m:r>
                        <a:rPr lang="en-US" sz="3600" b="0" i="1">
                          <a:latin typeface="Cambria Math" panose="02040503050406030204" pitchFamily="18" charset="0"/>
                        </a:rPr>
                        <m:t>𝑚</m:t>
                      </m:r>
                      <m:r>
                        <a:rPr lang="en-US" sz="3600" b="0" i="0">
                          <a:latin typeface="Cambria Math" panose="02040503050406030204" pitchFamily="18" charset="0"/>
                        </a:rPr>
                        <m:t>+</m:t>
                      </m:r>
                      <m:f>
                        <m:fPr>
                          <m:ctrlPr>
                            <a:rPr lang="en-US" sz="3600" i="1">
                              <a:latin typeface="Cambria Math" panose="02040503050406030204" pitchFamily="18" charset="0"/>
                            </a:rPr>
                          </m:ctrlPr>
                        </m:fPr>
                        <m:num>
                          <m:r>
                            <a:rPr lang="en-US" sz="3600" b="0" i="1">
                              <a:latin typeface="Cambria Math" panose="02040503050406030204" pitchFamily="18" charset="0"/>
                            </a:rPr>
                            <m:t>𝑛</m:t>
                          </m:r>
                        </m:num>
                        <m:den>
                          <m:r>
                            <a:rPr lang="en-US" sz="3600" b="0" i="0">
                              <a:latin typeface="Cambria Math" panose="02040503050406030204" pitchFamily="18" charset="0"/>
                            </a:rPr>
                            <m:t>2</m:t>
                          </m:r>
                        </m:den>
                      </m:f>
                      <m:r>
                        <a:rPr lang="en-US" sz="3600" b="0" i="0">
                          <a:latin typeface="Cambria Math" panose="02040503050406030204" pitchFamily="18" charset="0"/>
                        </a:rPr>
                        <m:t>=5</m:t>
                      </m:r>
                    </m:oMath>
                  </m:oMathPara>
                </a14:m>
                <a:endParaRPr lang="en-US" sz="3600" dirty="0"/>
              </a:p>
            </p:txBody>
          </p:sp>
        </mc:Choice>
        <mc:Fallback xmlns="">
          <p:sp>
            <p:nvSpPr>
              <p:cNvPr id="23" name="TextBox 22">
                <a:extLst>
                  <a:ext uri="{FF2B5EF4-FFF2-40B4-BE49-F238E27FC236}">
                    <a16:creationId xmlns:a16="http://schemas.microsoft.com/office/drawing/2014/main" id="{45D46597-41DA-E243-20E5-38FCCE6FA0B3}"/>
                  </a:ext>
                </a:extLst>
              </p:cNvPr>
              <p:cNvSpPr txBox="1">
                <a:spLocks noRot="1" noChangeAspect="1" noMove="1" noResize="1" noEditPoints="1" noAdjustHandles="1" noChangeArrowheads="1" noChangeShapeType="1" noTextEdit="1"/>
              </p:cNvSpPr>
              <p:nvPr/>
            </p:nvSpPr>
            <p:spPr>
              <a:xfrm>
                <a:off x="13626227" y="3687551"/>
                <a:ext cx="3613864" cy="1045414"/>
              </a:xfrm>
              <a:prstGeom prst="rect">
                <a:avLst/>
              </a:prstGeom>
              <a:blipFill>
                <a:blip r:embed="rId6"/>
                <a:stretch>
                  <a:fillRect l="-1399" b="-9639"/>
                </a:stretch>
              </a:blipFill>
            </p:spPr>
            <p:txBody>
              <a:bodyPr/>
              <a:lstStyle/>
              <a:p>
                <a:r>
                  <a:rPr lang="en-US">
                    <a:noFill/>
                  </a:rPr>
                  <a:t> </a:t>
                </a:r>
              </a:p>
            </p:txBody>
          </p:sp>
        </mc:Fallback>
      </mc:AlternateContent>
    </p:spTree>
    <p:extLst>
      <p:ext uri="{BB962C8B-B14F-4D97-AF65-F5344CB8AC3E}">
        <p14:creationId xmlns:p14="http://schemas.microsoft.com/office/powerpoint/2010/main" val="27527854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10EEC-4822-82BB-BB50-74485AE0111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6478D69-6873-536E-9D86-DBB8B020F8E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EB6624B-ED28-46A5-DC6D-86F804E2806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52EA94A-CEA7-A07B-A67E-83747DC9291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87C5FB2-24B2-8520-26E3-BC2ABE55453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AA9764CD-7BA5-61E2-E49E-7563D0A8E500}"/>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0A00DF94-29F6-9669-2F9F-36A67958BDC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5A3195DF-9239-DBC3-2C41-02EB64857EA1}"/>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13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9877B589-B513-ADF8-932F-1DC3D695A0F1}"/>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4956BE67-3923-B5B5-F25B-AC14543DE56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B68E4E4-5FA1-FACA-D9FA-19D40D06D69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13</a:t>
            </a:r>
          </a:p>
        </p:txBody>
      </p:sp>
      <p:sp>
        <p:nvSpPr>
          <p:cNvPr id="17" name="Freeform 5">
            <a:extLst>
              <a:ext uri="{FF2B5EF4-FFF2-40B4-BE49-F238E27FC236}">
                <a16:creationId xmlns:a16="http://schemas.microsoft.com/office/drawing/2014/main" id="{A0642214-18FF-B0A3-A395-8C0C3DBEDA2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6881CDCA-1244-F53C-1582-B841735C303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TRANSPOSITION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680491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96F85-3024-E1F6-4988-C230CF22C33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6E04DF2-32AB-B58C-FAC4-62079858EF9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B9E9ECA-FF89-8675-6581-0B337898D4D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BB363AC-560C-8048-1D21-A9EBE5E2418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485E68D-29F7-97AD-10A2-2113D5A78E6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BB4ED7AE-2FEF-C3D3-1F7E-22570A496E06}"/>
              </a:ext>
            </a:extLst>
          </p:cNvPr>
          <p:cNvSpPr txBox="1"/>
          <p:nvPr/>
        </p:nvSpPr>
        <p:spPr>
          <a:xfrm>
            <a:off x="2535004" y="3040823"/>
            <a:ext cx="14228996" cy="2545505"/>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Please use the workbook as a guide through the spreadsheet section (part 2).</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A3B08104-99F5-A71E-4BF3-415173A87A1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3FB2DA82-86CA-C28F-5ECF-B211589E0481}"/>
              </a:ext>
            </a:extLst>
          </p:cNvPr>
          <p:cNvSpPr txBox="1"/>
          <p:nvPr/>
        </p:nvSpPr>
        <p:spPr>
          <a:xfrm>
            <a:off x="2590800" y="5743271"/>
            <a:ext cx="13792200" cy="1004186"/>
          </a:xfrm>
          <a:prstGeom prst="rect">
            <a:avLst/>
          </a:prstGeom>
          <a:noFill/>
        </p:spPr>
        <p:txBody>
          <a:bodyPr wrap="square">
            <a:spAutoFit/>
          </a:bodyPr>
          <a:lstStyle/>
          <a:p>
            <a:pPr lvl="0">
              <a:lnSpc>
                <a:spcPct val="150000"/>
              </a:lnSpc>
            </a:pPr>
            <a:r>
              <a:rPr lang="en-AU" sz="4400" kern="100" dirty="0">
                <a:latin typeface="Aptos" panose="020B0004020202020204" pitchFamily="34" charset="0"/>
                <a:ea typeface="Aptos" panose="020B0004020202020204" pitchFamily="34" charset="0"/>
                <a:cs typeface="Times New Roman" panose="02020603050405020304" pitchFamily="18" charset="0"/>
              </a:rPr>
              <a:t>Use Excel to display progress on the screen.</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6">
            <a:extLst>
              <a:ext uri="{FF2B5EF4-FFF2-40B4-BE49-F238E27FC236}">
                <a16:creationId xmlns:a16="http://schemas.microsoft.com/office/drawing/2014/main" id="{7DE058A5-1D23-1785-576D-2FB0971DEAB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E7D0E71-E4F8-4E8B-4045-70CD8AB9171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13</a:t>
            </a:r>
          </a:p>
        </p:txBody>
      </p:sp>
      <p:sp>
        <p:nvSpPr>
          <p:cNvPr id="17" name="Freeform 5">
            <a:extLst>
              <a:ext uri="{FF2B5EF4-FFF2-40B4-BE49-F238E27FC236}">
                <a16:creationId xmlns:a16="http://schemas.microsoft.com/office/drawing/2014/main" id="{57735231-3683-1B17-87D0-6260006D4E6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5" name="Picture 4">
            <a:extLst>
              <a:ext uri="{FF2B5EF4-FFF2-40B4-BE49-F238E27FC236}">
                <a16:creationId xmlns:a16="http://schemas.microsoft.com/office/drawing/2014/main" id="{D9CB1838-33E0-A4C2-AB12-EF37495E79F5}"/>
              </a:ext>
            </a:extLst>
          </p:cNvPr>
          <p:cNvPicPr>
            <a:picLocks noChangeAspect="1"/>
          </p:cNvPicPr>
          <p:nvPr/>
        </p:nvPicPr>
        <p:blipFill>
          <a:blip r:embed="rId3"/>
          <a:stretch>
            <a:fillRect/>
          </a:stretch>
        </p:blipFill>
        <p:spPr>
          <a:xfrm>
            <a:off x="2069705" y="114300"/>
            <a:ext cx="13967379" cy="2435703"/>
          </a:xfrm>
          <a:prstGeom prst="rect">
            <a:avLst/>
          </a:prstGeom>
        </p:spPr>
      </p:pic>
    </p:spTree>
    <p:extLst>
      <p:ext uri="{BB962C8B-B14F-4D97-AF65-F5344CB8AC3E}">
        <p14:creationId xmlns:p14="http://schemas.microsoft.com/office/powerpoint/2010/main" val="22480801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388EB-698E-A1F3-C776-30AD6E288F0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1F4B6E9-9B8C-096F-400C-126DBA2EB61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892A466-8E1A-B7FD-662B-7971F7A0BCA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43DFFE6-0117-78AE-5CEA-8E0476022EA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7" name="TextBox 7">
            <a:extLst>
              <a:ext uri="{FF2B5EF4-FFF2-40B4-BE49-F238E27FC236}">
                <a16:creationId xmlns:a16="http://schemas.microsoft.com/office/drawing/2014/main" id="{A08EE15B-5A6B-271C-7294-DD936900291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TextBox 6">
            <a:extLst>
              <a:ext uri="{FF2B5EF4-FFF2-40B4-BE49-F238E27FC236}">
                <a16:creationId xmlns:a16="http://schemas.microsoft.com/office/drawing/2014/main" id="{788EEC11-28CC-D228-EDF1-6DCCC9B43DC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8" name="Freeform 5">
            <a:extLst>
              <a:ext uri="{FF2B5EF4-FFF2-40B4-BE49-F238E27FC236}">
                <a16:creationId xmlns:a16="http://schemas.microsoft.com/office/drawing/2014/main" id="{2E187BD0-CA7E-882F-BA2B-57F00B9D97B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6B0E8497-1E0D-2832-2E89-BBFDB972978B}"/>
              </a:ext>
            </a:extLst>
          </p:cNvPr>
          <p:cNvSpPr txBox="1"/>
          <p:nvPr/>
        </p:nvSpPr>
        <p:spPr>
          <a:xfrm>
            <a:off x="2145573" y="3056114"/>
            <a:ext cx="14791982" cy="861774"/>
          </a:xfrm>
          <a:prstGeom prst="rect">
            <a:avLst/>
          </a:prstGeom>
          <a:noFill/>
        </p:spPr>
        <p:txBody>
          <a:bodyPr wrap="square">
            <a:spAutoFit/>
          </a:bodyPr>
          <a:lstStyle/>
          <a:p>
            <a:pPr>
              <a:buNone/>
            </a:pPr>
            <a:r>
              <a:rPr lang="en-AU" sz="5000" b="1" kern="100" dirty="0">
                <a:solidFill>
                  <a:srgbClr val="28466A"/>
                </a:solidFill>
                <a:latin typeface="Arial" panose="020B0604020202020204" pitchFamily="34" charset="0"/>
                <a:ea typeface="Aptos" panose="020B0004020202020204" pitchFamily="34" charset="0"/>
                <a:cs typeface="Times New Roman" panose="02020603050405020304" pitchFamily="18" charset="0"/>
              </a:rPr>
              <a:t>Matrices definitions.</a:t>
            </a:r>
            <a:endParaRPr lang="en-AU" sz="5000" kern="100" dirty="0">
              <a:solidFill>
                <a:srgbClr val="28466A"/>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7670757B-2EB3-2F6A-9A1B-9B65ACF4F98F}"/>
              </a:ext>
            </a:extLst>
          </p:cNvPr>
          <p:cNvPicPr>
            <a:picLocks noChangeAspect="1"/>
          </p:cNvPicPr>
          <p:nvPr/>
        </p:nvPicPr>
        <p:blipFill>
          <a:blip r:embed="rId3"/>
          <a:stretch>
            <a:fillRect/>
          </a:stretch>
        </p:blipFill>
        <p:spPr>
          <a:xfrm>
            <a:off x="2195150" y="428197"/>
            <a:ext cx="13318467" cy="2360907"/>
          </a:xfrm>
          <a:prstGeom prst="rect">
            <a:avLst/>
          </a:prstGeom>
        </p:spPr>
      </p:pic>
      <p:sp>
        <p:nvSpPr>
          <p:cNvPr id="9" name="TextBox 8">
            <a:extLst>
              <a:ext uri="{FF2B5EF4-FFF2-40B4-BE49-F238E27FC236}">
                <a16:creationId xmlns:a16="http://schemas.microsoft.com/office/drawing/2014/main" id="{893EC2EF-1151-F939-62FD-342154D1A5A0}"/>
              </a:ext>
            </a:extLst>
          </p:cNvPr>
          <p:cNvSpPr txBox="1"/>
          <p:nvPr/>
        </p:nvSpPr>
        <p:spPr>
          <a:xfrm>
            <a:off x="2217976" y="4216383"/>
            <a:ext cx="15765224" cy="4414285"/>
          </a:xfrm>
          <a:prstGeom prst="rect">
            <a:avLst/>
          </a:prstGeom>
          <a:noFill/>
        </p:spPr>
        <p:txBody>
          <a:bodyPr wrap="square">
            <a:spAutoFit/>
          </a:bodyPr>
          <a:lstStyle/>
          <a:p>
            <a:pPr>
              <a:lnSpc>
                <a:spcPct val="150000"/>
              </a:lnSpc>
              <a:spcAft>
                <a:spcPts val="1000"/>
              </a:spcAft>
              <a:buNone/>
            </a:pPr>
            <a:r>
              <a:rPr lang="en-AU" sz="3600" dirty="0">
                <a:effectLst/>
                <a:latin typeface="Arial" panose="020B0604020202020204" pitchFamily="34" charset="0"/>
                <a:ea typeface="Times New Roman" panose="02020603050405020304" pitchFamily="18" charset="0"/>
                <a:cs typeface="Times New Roman" panose="02020603050405020304" pitchFamily="18" charset="0"/>
              </a:rPr>
              <a:t>A matrix is a rectangular array of numbers arranged in </a:t>
            </a:r>
            <a:r>
              <a:rPr lang="en-AU" sz="3600" b="1" dirty="0">
                <a:effectLst/>
                <a:latin typeface="Arial" panose="020B0604020202020204" pitchFamily="34" charset="0"/>
                <a:ea typeface="Times New Roman" panose="02020603050405020304" pitchFamily="18" charset="0"/>
                <a:cs typeface="Times New Roman" panose="02020603050405020304" pitchFamily="18" charset="0"/>
              </a:rPr>
              <a:t>rows</a:t>
            </a:r>
            <a:r>
              <a:rPr lang="en-AU" sz="3600" dirty="0">
                <a:effectLst/>
                <a:latin typeface="Arial" panose="020B0604020202020204" pitchFamily="34" charset="0"/>
                <a:ea typeface="Times New Roman" panose="02020603050405020304" pitchFamily="18" charset="0"/>
                <a:cs typeface="Times New Roman" panose="02020603050405020304" pitchFamily="18" charset="0"/>
              </a:rPr>
              <a:t> and </a:t>
            </a:r>
            <a:r>
              <a:rPr lang="en-AU" sz="3600" b="1" dirty="0">
                <a:effectLst/>
                <a:latin typeface="Arial" panose="020B0604020202020204" pitchFamily="34" charset="0"/>
                <a:ea typeface="Times New Roman" panose="02020603050405020304" pitchFamily="18" charset="0"/>
                <a:cs typeface="Times New Roman" panose="02020603050405020304" pitchFamily="18" charset="0"/>
              </a:rPr>
              <a:t>columns. </a:t>
            </a:r>
          </a:p>
          <a:p>
            <a:pPr>
              <a:lnSpc>
                <a:spcPct val="150000"/>
              </a:lnSpc>
              <a:spcAft>
                <a:spcPts val="1000"/>
              </a:spcAft>
              <a:buNone/>
            </a:pPr>
            <a:r>
              <a:rPr lang="en-AU" sz="3600" dirty="0">
                <a:effectLst/>
                <a:latin typeface="Arial" panose="020B0604020202020204" pitchFamily="34" charset="0"/>
                <a:ea typeface="Times New Roman" panose="02020603050405020304" pitchFamily="18" charset="0"/>
                <a:cs typeface="Times New Roman" panose="02020603050405020304" pitchFamily="18" charset="0"/>
              </a:rPr>
              <a:t>Matrices provide a structured and efficient way to represent numerical data, allowing for clear organisation and straightforward manipulation. </a:t>
            </a:r>
          </a:p>
          <a:p>
            <a:pPr>
              <a:lnSpc>
                <a:spcPct val="150000"/>
              </a:lnSpc>
              <a:spcAft>
                <a:spcPts val="1000"/>
              </a:spcAft>
              <a:buNone/>
            </a:pPr>
            <a:r>
              <a:rPr lang="en-AU" sz="3600" dirty="0">
                <a:effectLst/>
                <a:latin typeface="Arial" panose="020B0604020202020204" pitchFamily="34" charset="0"/>
                <a:ea typeface="Times New Roman" panose="02020603050405020304" pitchFamily="18" charset="0"/>
                <a:cs typeface="Times New Roman" panose="02020603050405020304" pitchFamily="18" charset="0"/>
              </a:rPr>
              <a:t>Each value within a matrix, just like every cell in a spreadsheet, is called an </a:t>
            </a:r>
            <a:r>
              <a:rPr lang="en-AU" sz="3600" b="1" i="1" dirty="0">
                <a:effectLst/>
                <a:latin typeface="Arial" panose="020B0604020202020204" pitchFamily="34" charset="0"/>
                <a:ea typeface="Times New Roman" panose="02020603050405020304" pitchFamily="18" charset="0"/>
                <a:cs typeface="Times New Roman" panose="02020603050405020304" pitchFamily="18" charset="0"/>
              </a:rPr>
              <a:t>element</a:t>
            </a:r>
            <a:r>
              <a:rPr lang="en-AU" sz="36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AU" sz="3600" b="1"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393243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8A7AC-AC8D-AB6E-D640-FB564D23BE7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D1DBD65-A3E1-0BA8-E237-FC109787689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BC8687F-AF2B-CF2E-8524-B1476BE5C9F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7AC4EA7-17DC-EBA9-46B6-81CFD5E2FD0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7" name="TextBox 7">
            <a:extLst>
              <a:ext uri="{FF2B5EF4-FFF2-40B4-BE49-F238E27FC236}">
                <a16:creationId xmlns:a16="http://schemas.microsoft.com/office/drawing/2014/main" id="{D5BD1C90-7612-65C2-7BD2-B20FA55A2E6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TextBox 6">
            <a:extLst>
              <a:ext uri="{FF2B5EF4-FFF2-40B4-BE49-F238E27FC236}">
                <a16:creationId xmlns:a16="http://schemas.microsoft.com/office/drawing/2014/main" id="{245AD8BC-E1CF-7FB1-C038-E55B7EAAC64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8" name="Freeform 5">
            <a:extLst>
              <a:ext uri="{FF2B5EF4-FFF2-40B4-BE49-F238E27FC236}">
                <a16:creationId xmlns:a16="http://schemas.microsoft.com/office/drawing/2014/main" id="{0AECAA21-1B5F-E1BE-218E-E2827DE1D15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F1B82B05-5ACE-5D51-845E-E1C1017AE20D}"/>
              </a:ext>
            </a:extLst>
          </p:cNvPr>
          <p:cNvSpPr txBox="1"/>
          <p:nvPr/>
        </p:nvSpPr>
        <p:spPr>
          <a:xfrm>
            <a:off x="2217976" y="2045499"/>
            <a:ext cx="14791982" cy="861774"/>
          </a:xfrm>
          <a:prstGeom prst="rect">
            <a:avLst/>
          </a:prstGeom>
          <a:noFill/>
        </p:spPr>
        <p:txBody>
          <a:bodyPr wrap="square">
            <a:spAutoFit/>
          </a:bodyPr>
          <a:lstStyle/>
          <a:p>
            <a:pPr>
              <a:buNone/>
            </a:pPr>
            <a:r>
              <a:rPr lang="en-AU" sz="5000" b="1" kern="100" dirty="0">
                <a:solidFill>
                  <a:srgbClr val="28466A"/>
                </a:solidFill>
                <a:latin typeface="Arial" panose="020B0604020202020204" pitchFamily="34" charset="0"/>
                <a:ea typeface="Aptos" panose="020B0004020202020204" pitchFamily="34" charset="0"/>
                <a:cs typeface="Times New Roman" panose="02020603050405020304" pitchFamily="18" charset="0"/>
              </a:rPr>
              <a:t>Examples of matrices</a:t>
            </a:r>
            <a:endParaRPr lang="en-AU" sz="5000" kern="100" dirty="0">
              <a:solidFill>
                <a:srgbClr val="28466A"/>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9C79CF74-C27F-B06B-65C5-C410AF17B21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MATRICES DEFINITIONS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D980E6E9-54CE-F940-7AAE-21646656C3A8}"/>
              </a:ext>
            </a:extLst>
          </p:cNvPr>
          <p:cNvPicPr>
            <a:picLocks noChangeAspect="1"/>
          </p:cNvPicPr>
          <p:nvPr/>
        </p:nvPicPr>
        <p:blipFill>
          <a:blip r:embed="rId3"/>
          <a:stretch>
            <a:fillRect/>
          </a:stretch>
        </p:blipFill>
        <p:spPr>
          <a:xfrm>
            <a:off x="2614536" y="3162300"/>
            <a:ext cx="4688508" cy="5714772"/>
          </a:xfrm>
          <a:prstGeom prst="rect">
            <a:avLst/>
          </a:prstGeom>
        </p:spPr>
      </p:pic>
      <p:pic>
        <p:nvPicPr>
          <p:cNvPr id="11" name="Picture 10">
            <a:extLst>
              <a:ext uri="{FF2B5EF4-FFF2-40B4-BE49-F238E27FC236}">
                <a16:creationId xmlns:a16="http://schemas.microsoft.com/office/drawing/2014/main" id="{E0AF484E-8F26-D7B3-4604-32FEC2396A9F}"/>
              </a:ext>
            </a:extLst>
          </p:cNvPr>
          <p:cNvPicPr>
            <a:picLocks noChangeAspect="1"/>
          </p:cNvPicPr>
          <p:nvPr/>
        </p:nvPicPr>
        <p:blipFill>
          <a:blip r:embed="rId4"/>
          <a:stretch>
            <a:fillRect/>
          </a:stretch>
        </p:blipFill>
        <p:spPr>
          <a:xfrm>
            <a:off x="8387218" y="3519016"/>
            <a:ext cx="8354097" cy="2268855"/>
          </a:xfrm>
          <a:prstGeom prst="rect">
            <a:avLst/>
          </a:prstGeom>
        </p:spPr>
      </p:pic>
      <p:pic>
        <p:nvPicPr>
          <p:cNvPr id="12" name="Picture 11">
            <a:extLst>
              <a:ext uri="{FF2B5EF4-FFF2-40B4-BE49-F238E27FC236}">
                <a16:creationId xmlns:a16="http://schemas.microsoft.com/office/drawing/2014/main" id="{ECA2F183-44AF-C619-053D-0C26A817B9D2}"/>
              </a:ext>
            </a:extLst>
          </p:cNvPr>
          <p:cNvPicPr>
            <a:picLocks noChangeAspect="1"/>
          </p:cNvPicPr>
          <p:nvPr/>
        </p:nvPicPr>
        <p:blipFill>
          <a:blip r:embed="rId5"/>
          <a:stretch>
            <a:fillRect/>
          </a:stretch>
        </p:blipFill>
        <p:spPr>
          <a:xfrm>
            <a:off x="8616425" y="6608217"/>
            <a:ext cx="7895685" cy="2268855"/>
          </a:xfrm>
          <a:prstGeom prst="rect">
            <a:avLst/>
          </a:prstGeom>
        </p:spPr>
      </p:pic>
    </p:spTree>
    <p:extLst>
      <p:ext uri="{BB962C8B-B14F-4D97-AF65-F5344CB8AC3E}">
        <p14:creationId xmlns:p14="http://schemas.microsoft.com/office/powerpoint/2010/main" val="27729386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2079A-8C61-CC23-3B20-55AD08BE528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24D2236-8F9B-DE0A-481F-8B6B807634E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E09E24A-F645-0F86-0BBB-520F888E1CA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48E675A-EC05-9F65-167E-1BACD9F297D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7" name="TextBox 7">
            <a:extLst>
              <a:ext uri="{FF2B5EF4-FFF2-40B4-BE49-F238E27FC236}">
                <a16:creationId xmlns:a16="http://schemas.microsoft.com/office/drawing/2014/main" id="{5E12287B-2E9A-9D42-BCDF-757FAB0EAE2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TextBox 6">
            <a:extLst>
              <a:ext uri="{FF2B5EF4-FFF2-40B4-BE49-F238E27FC236}">
                <a16:creationId xmlns:a16="http://schemas.microsoft.com/office/drawing/2014/main" id="{D8E68976-D1E7-0125-FDB6-108A510AFD5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8" name="Freeform 5">
            <a:extLst>
              <a:ext uri="{FF2B5EF4-FFF2-40B4-BE49-F238E27FC236}">
                <a16:creationId xmlns:a16="http://schemas.microsoft.com/office/drawing/2014/main" id="{52B1FBAD-4633-D763-ECED-E307DAC8119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F067183-ECE9-8273-868D-61291201193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MATRICES DEFINITIONS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37D29DAC-71A6-9BFC-4BC1-367CB4231F41}"/>
              </a:ext>
            </a:extLst>
          </p:cNvPr>
          <p:cNvPicPr>
            <a:picLocks noChangeAspect="1"/>
          </p:cNvPicPr>
          <p:nvPr/>
        </p:nvPicPr>
        <p:blipFill>
          <a:blip r:embed="rId3"/>
          <a:stretch>
            <a:fillRect/>
          </a:stretch>
        </p:blipFill>
        <p:spPr>
          <a:xfrm>
            <a:off x="2177208" y="5963041"/>
            <a:ext cx="2599982" cy="3169090"/>
          </a:xfrm>
          <a:prstGeom prst="rect">
            <a:avLst/>
          </a:prstGeom>
        </p:spPr>
      </p:pic>
      <p:sp>
        <p:nvSpPr>
          <p:cNvPr id="9" name="TextBox 8">
            <a:extLst>
              <a:ext uri="{FF2B5EF4-FFF2-40B4-BE49-F238E27FC236}">
                <a16:creationId xmlns:a16="http://schemas.microsoft.com/office/drawing/2014/main" id="{A03B2DB6-F18B-16C0-9984-DFC1973B9F03}"/>
              </a:ext>
            </a:extLst>
          </p:cNvPr>
          <p:cNvSpPr txBox="1"/>
          <p:nvPr/>
        </p:nvSpPr>
        <p:spPr>
          <a:xfrm>
            <a:off x="2217976" y="1173919"/>
            <a:ext cx="14106182" cy="4019305"/>
          </a:xfrm>
          <a:prstGeom prst="rect">
            <a:avLst/>
          </a:prstGeom>
          <a:noFill/>
        </p:spPr>
        <p:txBody>
          <a:bodyPr wrap="square">
            <a:spAutoFit/>
          </a:bodyPr>
          <a:lstStyle/>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Matrices are written inside square or curved brackets. </a:t>
            </a:r>
          </a:p>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You can label the axis to provide more information, or if you know what each element means you can leave the labels off. </a:t>
            </a:r>
          </a:p>
          <a:p>
            <a:pPr>
              <a:spcAft>
                <a:spcPts val="1000"/>
              </a:spcAft>
              <a:buNone/>
            </a:pPr>
            <a:endParaRPr lang="en-AU"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previous real life matrices examples could be represented by:</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id="{8A9D51EE-6274-27D1-3771-F1892123B6B2}"/>
              </a:ext>
            </a:extLst>
          </p:cNvPr>
          <p:cNvPicPr>
            <a:picLocks noChangeAspect="1"/>
          </p:cNvPicPr>
          <p:nvPr/>
        </p:nvPicPr>
        <p:blipFill>
          <a:blip r:embed="rId4"/>
          <a:stretch>
            <a:fillRect/>
          </a:stretch>
        </p:blipFill>
        <p:spPr>
          <a:xfrm>
            <a:off x="5555527" y="6172200"/>
            <a:ext cx="1473323" cy="3022714"/>
          </a:xfrm>
          <a:prstGeom prst="rect">
            <a:avLst/>
          </a:prstGeom>
        </p:spPr>
      </p:pic>
      <p:sp>
        <p:nvSpPr>
          <p:cNvPr id="14" name="Right Arrow 13">
            <a:extLst>
              <a:ext uri="{FF2B5EF4-FFF2-40B4-BE49-F238E27FC236}">
                <a16:creationId xmlns:a16="http://schemas.microsoft.com/office/drawing/2014/main" id="{B656DF3F-80E0-94B9-B838-168DC3F37594}"/>
              </a:ext>
            </a:extLst>
          </p:cNvPr>
          <p:cNvSpPr/>
          <p:nvPr/>
        </p:nvSpPr>
        <p:spPr>
          <a:xfrm>
            <a:off x="4907827" y="7504279"/>
            <a:ext cx="609600" cy="358555"/>
          </a:xfrm>
          <a:prstGeom prst="rightArrow">
            <a:avLst/>
          </a:prstGeom>
          <a:solidFill>
            <a:srgbClr val="28466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A8EB07F-98D8-671B-744E-32A2CBD3DE43}"/>
              </a:ext>
            </a:extLst>
          </p:cNvPr>
          <p:cNvPicPr>
            <a:picLocks noChangeAspect="1"/>
          </p:cNvPicPr>
          <p:nvPr/>
        </p:nvPicPr>
        <p:blipFill>
          <a:blip r:embed="rId5"/>
          <a:stretch>
            <a:fillRect/>
          </a:stretch>
        </p:blipFill>
        <p:spPr>
          <a:xfrm>
            <a:off x="7467600" y="6128076"/>
            <a:ext cx="5094859" cy="1383692"/>
          </a:xfrm>
          <a:prstGeom prst="rect">
            <a:avLst/>
          </a:prstGeom>
        </p:spPr>
      </p:pic>
      <p:pic>
        <p:nvPicPr>
          <p:cNvPr id="16" name="Picture 15">
            <a:extLst>
              <a:ext uri="{FF2B5EF4-FFF2-40B4-BE49-F238E27FC236}">
                <a16:creationId xmlns:a16="http://schemas.microsoft.com/office/drawing/2014/main" id="{22514E03-2E61-236C-2BEC-96AF92677F5B}"/>
              </a:ext>
            </a:extLst>
          </p:cNvPr>
          <p:cNvPicPr>
            <a:picLocks noChangeAspect="1"/>
          </p:cNvPicPr>
          <p:nvPr/>
        </p:nvPicPr>
        <p:blipFill>
          <a:blip r:embed="rId6"/>
          <a:stretch>
            <a:fillRect/>
          </a:stretch>
        </p:blipFill>
        <p:spPr>
          <a:xfrm>
            <a:off x="8390360" y="8115300"/>
            <a:ext cx="2960803" cy="1383692"/>
          </a:xfrm>
          <a:prstGeom prst="rect">
            <a:avLst/>
          </a:prstGeom>
        </p:spPr>
      </p:pic>
      <p:pic>
        <p:nvPicPr>
          <p:cNvPr id="19" name="Picture 18">
            <a:extLst>
              <a:ext uri="{FF2B5EF4-FFF2-40B4-BE49-F238E27FC236}">
                <a16:creationId xmlns:a16="http://schemas.microsoft.com/office/drawing/2014/main" id="{D898CEDE-1CCD-468F-7F00-4E5BA026F71E}"/>
              </a:ext>
            </a:extLst>
          </p:cNvPr>
          <p:cNvPicPr>
            <a:picLocks noChangeAspect="1"/>
          </p:cNvPicPr>
          <p:nvPr/>
        </p:nvPicPr>
        <p:blipFill>
          <a:blip r:embed="rId7"/>
          <a:stretch>
            <a:fillRect/>
          </a:stretch>
        </p:blipFill>
        <p:spPr>
          <a:xfrm>
            <a:off x="13001209" y="5372100"/>
            <a:ext cx="4815291" cy="1383692"/>
          </a:xfrm>
          <a:prstGeom prst="rect">
            <a:avLst/>
          </a:prstGeom>
        </p:spPr>
      </p:pic>
      <p:pic>
        <p:nvPicPr>
          <p:cNvPr id="20" name="Picture 19">
            <a:extLst>
              <a:ext uri="{FF2B5EF4-FFF2-40B4-BE49-F238E27FC236}">
                <a16:creationId xmlns:a16="http://schemas.microsoft.com/office/drawing/2014/main" id="{EB6392BC-8D5E-23C6-E42B-8DBE6274F575}"/>
              </a:ext>
            </a:extLst>
          </p:cNvPr>
          <p:cNvPicPr>
            <a:picLocks noChangeAspect="1"/>
          </p:cNvPicPr>
          <p:nvPr/>
        </p:nvPicPr>
        <p:blipFill>
          <a:blip r:embed="rId8"/>
          <a:stretch>
            <a:fillRect/>
          </a:stretch>
        </p:blipFill>
        <p:spPr>
          <a:xfrm>
            <a:off x="14658982" y="7417408"/>
            <a:ext cx="1788550" cy="1383692"/>
          </a:xfrm>
          <a:prstGeom prst="rect">
            <a:avLst/>
          </a:prstGeom>
        </p:spPr>
      </p:pic>
      <p:sp>
        <p:nvSpPr>
          <p:cNvPr id="21" name="Down Arrow 20">
            <a:extLst>
              <a:ext uri="{FF2B5EF4-FFF2-40B4-BE49-F238E27FC236}">
                <a16:creationId xmlns:a16="http://schemas.microsoft.com/office/drawing/2014/main" id="{9CEBC2EC-35FF-4291-DE6E-80D04BB70DBB}"/>
              </a:ext>
            </a:extLst>
          </p:cNvPr>
          <p:cNvSpPr/>
          <p:nvPr/>
        </p:nvSpPr>
        <p:spPr>
          <a:xfrm>
            <a:off x="9617645" y="7547586"/>
            <a:ext cx="397384" cy="567714"/>
          </a:xfrm>
          <a:prstGeom prst="downArrow">
            <a:avLst/>
          </a:prstGeom>
          <a:solidFill>
            <a:srgbClr val="28466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a:extLst>
              <a:ext uri="{FF2B5EF4-FFF2-40B4-BE49-F238E27FC236}">
                <a16:creationId xmlns:a16="http://schemas.microsoft.com/office/drawing/2014/main" id="{263B9F2B-2836-30F3-747D-C45F4BE5BA21}"/>
              </a:ext>
            </a:extLst>
          </p:cNvPr>
          <p:cNvSpPr/>
          <p:nvPr/>
        </p:nvSpPr>
        <p:spPr>
          <a:xfrm>
            <a:off x="15354565" y="6859466"/>
            <a:ext cx="397384" cy="567714"/>
          </a:xfrm>
          <a:prstGeom prst="downArrow">
            <a:avLst/>
          </a:prstGeom>
          <a:solidFill>
            <a:srgbClr val="28466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05851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3D0A2-D68A-5126-C1F3-950DCF4C036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BC226A2-7263-289A-DA16-B16D4D53697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4B01A5F-DA6D-CECF-D96D-BF66511973E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9A6E8E7-B46D-357C-FD31-6FB311DE479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7" name="TextBox 7">
            <a:extLst>
              <a:ext uri="{FF2B5EF4-FFF2-40B4-BE49-F238E27FC236}">
                <a16:creationId xmlns:a16="http://schemas.microsoft.com/office/drawing/2014/main" id="{76D41BB9-D4A2-B8B0-12E5-A26BB8692C0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TextBox 6">
            <a:extLst>
              <a:ext uri="{FF2B5EF4-FFF2-40B4-BE49-F238E27FC236}">
                <a16:creationId xmlns:a16="http://schemas.microsoft.com/office/drawing/2014/main" id="{44D8E880-510D-DC5E-571E-5C13E7690BC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8" name="Freeform 5">
            <a:extLst>
              <a:ext uri="{FF2B5EF4-FFF2-40B4-BE49-F238E27FC236}">
                <a16:creationId xmlns:a16="http://schemas.microsoft.com/office/drawing/2014/main" id="{6AC5AF55-8BDD-119A-7D2D-182F57D17E3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70D45F2E-5F49-BD52-0CAD-3D8C5792AF2B}"/>
              </a:ext>
            </a:extLst>
          </p:cNvPr>
          <p:cNvSpPr txBox="1"/>
          <p:nvPr/>
        </p:nvSpPr>
        <p:spPr>
          <a:xfrm>
            <a:off x="2217976" y="1859697"/>
            <a:ext cx="14791982" cy="861774"/>
          </a:xfrm>
          <a:prstGeom prst="rect">
            <a:avLst/>
          </a:prstGeom>
          <a:noFill/>
        </p:spPr>
        <p:txBody>
          <a:bodyPr wrap="square">
            <a:spAutoFit/>
          </a:bodyPr>
          <a:lstStyle/>
          <a:p>
            <a:pPr>
              <a:buNone/>
            </a:pPr>
            <a:r>
              <a:rPr lang="en-AU" sz="5000" b="1" kern="100" dirty="0">
                <a:solidFill>
                  <a:srgbClr val="28466A"/>
                </a:solidFill>
                <a:latin typeface="Arial" panose="020B0604020202020204" pitchFamily="34" charset="0"/>
                <a:ea typeface="Aptos" panose="020B0004020202020204" pitchFamily="34" charset="0"/>
                <a:cs typeface="Times New Roman" panose="02020603050405020304" pitchFamily="18" charset="0"/>
              </a:rPr>
              <a:t>Order of a matrix</a:t>
            </a:r>
            <a:endParaRPr lang="en-AU" sz="5000" kern="100" dirty="0">
              <a:solidFill>
                <a:srgbClr val="28466A"/>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1361EE58-7836-C361-15E3-C61F6DF5DB6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MATRICES DEFINITIONS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D201F3DE-3E8B-6636-E2A9-E5A546D79CFC}"/>
              </a:ext>
            </a:extLst>
          </p:cNvPr>
          <p:cNvSpPr txBox="1"/>
          <p:nvPr/>
        </p:nvSpPr>
        <p:spPr>
          <a:xfrm>
            <a:off x="2429218" y="2797960"/>
            <a:ext cx="13792200" cy="6848157"/>
          </a:xfrm>
          <a:prstGeom prst="rect">
            <a:avLst/>
          </a:prstGeom>
          <a:noFill/>
        </p:spPr>
        <p:txBody>
          <a:bodyPr wrap="square">
            <a:spAutoFit/>
          </a:bodyPr>
          <a:lstStyle/>
          <a:p>
            <a:pPr>
              <a:lnSpc>
                <a:spcPct val="150000"/>
              </a:lnSpc>
              <a:spcAft>
                <a:spcPts val="1000"/>
              </a:spcAft>
              <a:buNone/>
            </a:pPr>
            <a:r>
              <a:rPr lang="en-AU" sz="3600" dirty="0">
                <a:effectLst/>
                <a:latin typeface="Arial" panose="020B0604020202020204" pitchFamily="34" charset="0"/>
                <a:ea typeface="MS Mincho" panose="02020609040205080304" pitchFamily="49" charset="-128"/>
                <a:cs typeface="Arial" panose="020B0604020202020204" pitchFamily="34" charset="0"/>
              </a:rPr>
              <a:t>The </a:t>
            </a:r>
            <a:r>
              <a:rPr lang="en-AU" sz="3600" b="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order</a:t>
            </a:r>
            <a:r>
              <a:rPr lang="en-AU" sz="3600" dirty="0">
                <a:effectLst/>
                <a:latin typeface="Arial" panose="020B0604020202020204" pitchFamily="34" charset="0"/>
                <a:ea typeface="MS Mincho" panose="02020609040205080304" pitchFamily="49" charset="-128"/>
                <a:cs typeface="Arial" panose="020B0604020202020204" pitchFamily="34" charset="0"/>
              </a:rPr>
              <a:t> (or </a:t>
            </a:r>
            <a:r>
              <a:rPr lang="en-AU" sz="3600" b="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size</a:t>
            </a:r>
            <a:r>
              <a:rPr lang="en-AU" sz="3600" dirty="0">
                <a:effectLst/>
                <a:latin typeface="Arial" panose="020B0604020202020204" pitchFamily="34" charset="0"/>
                <a:ea typeface="MS Mincho" panose="02020609040205080304" pitchFamily="49" charset="-128"/>
                <a:cs typeface="Arial" panose="020B0604020202020204" pitchFamily="34" charset="0"/>
              </a:rPr>
              <a:t>) of a matrix describes its size — how many rows and columns it has. </a:t>
            </a:r>
          </a:p>
          <a:p>
            <a:pPr>
              <a:lnSpc>
                <a:spcPct val="150000"/>
              </a:lnSpc>
              <a:spcAft>
                <a:spcPts val="1000"/>
              </a:spcAft>
              <a:buNone/>
            </a:pPr>
            <a:r>
              <a:rPr lang="en-AU" sz="3600" dirty="0">
                <a:effectLst/>
                <a:latin typeface="Arial" panose="020B0604020202020204" pitchFamily="34" charset="0"/>
                <a:ea typeface="MS Mincho" panose="02020609040205080304" pitchFamily="49" charset="-128"/>
                <a:cs typeface="Arial" panose="020B0604020202020204" pitchFamily="34" charset="0"/>
              </a:rPr>
              <a:t>	write the number of rows first, </a:t>
            </a:r>
          </a:p>
          <a:p>
            <a:pPr>
              <a:lnSpc>
                <a:spcPct val="150000"/>
              </a:lnSpc>
              <a:spcAft>
                <a:spcPts val="1000"/>
              </a:spcAft>
              <a:buNone/>
            </a:pPr>
            <a:r>
              <a:rPr lang="en-AU" sz="3600" dirty="0">
                <a:effectLst/>
                <a:latin typeface="Arial" panose="020B0604020202020204" pitchFamily="34" charset="0"/>
                <a:ea typeface="MS Mincho" panose="02020609040205080304" pitchFamily="49" charset="-128"/>
                <a:cs typeface="Arial" panose="020B0604020202020204" pitchFamily="34" charset="0"/>
              </a:rPr>
              <a:t>	followed by the number of columns.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spcAft>
                <a:spcPts val="1000"/>
              </a:spcAft>
              <a:buNone/>
            </a:pPr>
            <a:r>
              <a:rPr lang="en-AU" sz="3600" dirty="0">
                <a:solidFill>
                  <a:srgbClr val="28466A"/>
                </a:solidFill>
                <a:effectLst/>
                <a:latin typeface="Arial" panose="020B0604020202020204" pitchFamily="34" charset="0"/>
                <a:ea typeface="MS Mincho" panose="02020609040205080304" pitchFamily="49" charset="-128"/>
                <a:cs typeface="Arial" panose="020B0604020202020204" pitchFamily="34" charset="0"/>
              </a:rPr>
              <a:t> </a:t>
            </a:r>
            <a:endParaRPr lang="en-AU" sz="3600" dirty="0">
              <a:solidFill>
                <a:srgbClr val="28466A"/>
              </a:solidFill>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spcAft>
                <a:spcPts val="1000"/>
              </a:spcAft>
              <a:buSzPts val="1000"/>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A matrix with </a:t>
            </a:r>
            <a:r>
              <a:rPr lang="en-AU" sz="3600" b="1" dirty="0">
                <a:effectLst/>
                <a:latin typeface="Arial" panose="020B0604020202020204" pitchFamily="34" charset="0"/>
                <a:ea typeface="MS Mincho" panose="02020609040205080304" pitchFamily="49" charset="-128"/>
                <a:cs typeface="Arial" panose="020B0604020202020204" pitchFamily="34" charset="0"/>
              </a:rPr>
              <a:t>2</a:t>
            </a:r>
            <a:r>
              <a:rPr lang="en-AU" sz="3600" dirty="0">
                <a:effectLst/>
                <a:latin typeface="Arial" panose="020B0604020202020204" pitchFamily="34" charset="0"/>
                <a:ea typeface="MS Mincho" panose="02020609040205080304" pitchFamily="49" charset="-128"/>
                <a:cs typeface="Arial" panose="020B0604020202020204" pitchFamily="34" charset="0"/>
              </a:rPr>
              <a:t> rows and </a:t>
            </a:r>
            <a:r>
              <a:rPr lang="en-AU" sz="3600" b="1" dirty="0">
                <a:effectLst/>
                <a:latin typeface="Arial" panose="020B0604020202020204" pitchFamily="34" charset="0"/>
                <a:ea typeface="MS Mincho" panose="02020609040205080304" pitchFamily="49" charset="-128"/>
                <a:cs typeface="Arial" panose="020B0604020202020204" pitchFamily="34" charset="0"/>
              </a:rPr>
              <a:t>3</a:t>
            </a:r>
            <a:r>
              <a:rPr lang="en-AU" sz="3600" dirty="0">
                <a:effectLst/>
                <a:latin typeface="Arial" panose="020B0604020202020204" pitchFamily="34" charset="0"/>
                <a:ea typeface="MS Mincho" panose="02020609040205080304" pitchFamily="49" charset="-128"/>
                <a:cs typeface="Arial" panose="020B0604020202020204" pitchFamily="34" charset="0"/>
              </a:rPr>
              <a:t> columns has order </a:t>
            </a:r>
            <a:r>
              <a:rPr lang="en-AU" sz="3600" b="1" dirty="0">
                <a:effectLst/>
                <a:latin typeface="Arial" panose="020B0604020202020204" pitchFamily="34" charset="0"/>
                <a:ea typeface="MS Mincho" panose="02020609040205080304" pitchFamily="49" charset="-128"/>
                <a:cs typeface="Arial" panose="020B0604020202020204" pitchFamily="34" charset="0"/>
              </a:rPr>
              <a:t>2</a:t>
            </a:r>
            <a:r>
              <a:rPr lang="en-AU" sz="3600" dirty="0">
                <a:effectLst/>
                <a:latin typeface="Arial" panose="020B0604020202020204" pitchFamily="34" charset="0"/>
                <a:ea typeface="MS Mincho" panose="02020609040205080304" pitchFamily="49" charset="-128"/>
                <a:cs typeface="Arial" panose="020B0604020202020204" pitchFamily="34" charset="0"/>
              </a:rPr>
              <a:t> × </a:t>
            </a:r>
            <a:r>
              <a:rPr lang="en-AU" sz="3600" b="1" dirty="0">
                <a:effectLst/>
                <a:latin typeface="Arial" panose="020B0604020202020204" pitchFamily="34" charset="0"/>
                <a:ea typeface="MS Mincho" panose="02020609040205080304" pitchFamily="49" charset="-128"/>
                <a:cs typeface="Arial" panose="020B0604020202020204" pitchFamily="34" charset="0"/>
              </a:rPr>
              <a:t>3</a:t>
            </a:r>
          </a:p>
          <a:p>
            <a:pPr lvl="0">
              <a:spcAft>
                <a:spcPts val="1000"/>
              </a:spcAft>
              <a:buSzPts val="1000"/>
              <a:tabLst>
                <a:tab pos="457200" algn="l"/>
              </a:tabLst>
            </a:pPr>
            <a:endParaRPr lang="en-AU" sz="3600" b="1"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spcAft>
                <a:spcPts val="1000"/>
              </a:spcAft>
              <a:buSzPts val="1000"/>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A matrix with </a:t>
            </a:r>
            <a:r>
              <a:rPr lang="en-AU" sz="3600" b="1" dirty="0">
                <a:effectLst/>
                <a:latin typeface="Arial" panose="020B0604020202020204" pitchFamily="34" charset="0"/>
                <a:ea typeface="MS Mincho" panose="02020609040205080304" pitchFamily="49" charset="-128"/>
                <a:cs typeface="Arial" panose="020B0604020202020204" pitchFamily="34" charset="0"/>
              </a:rPr>
              <a:t>4</a:t>
            </a:r>
            <a:r>
              <a:rPr lang="en-AU" sz="3600" dirty="0">
                <a:effectLst/>
                <a:latin typeface="Arial" panose="020B0604020202020204" pitchFamily="34" charset="0"/>
                <a:ea typeface="MS Mincho" panose="02020609040205080304" pitchFamily="49" charset="-128"/>
                <a:cs typeface="Arial" panose="020B0604020202020204" pitchFamily="34" charset="0"/>
              </a:rPr>
              <a:t> rows and </a:t>
            </a:r>
            <a:r>
              <a:rPr lang="en-AU" sz="3600" b="1" dirty="0">
                <a:effectLst/>
                <a:latin typeface="Arial" panose="020B0604020202020204" pitchFamily="34" charset="0"/>
                <a:ea typeface="MS Mincho" panose="02020609040205080304" pitchFamily="49" charset="-128"/>
                <a:cs typeface="Arial" panose="020B0604020202020204" pitchFamily="34" charset="0"/>
              </a:rPr>
              <a:t>1</a:t>
            </a:r>
            <a:r>
              <a:rPr lang="en-AU" sz="3600" dirty="0">
                <a:effectLst/>
                <a:latin typeface="Arial" panose="020B0604020202020204" pitchFamily="34" charset="0"/>
                <a:ea typeface="MS Mincho" panose="02020609040205080304" pitchFamily="49" charset="-128"/>
                <a:cs typeface="Arial" panose="020B0604020202020204" pitchFamily="34" charset="0"/>
              </a:rPr>
              <a:t> column has order </a:t>
            </a:r>
            <a:r>
              <a:rPr lang="en-AU" sz="3600" b="1" dirty="0">
                <a:effectLst/>
                <a:latin typeface="Arial" panose="020B0604020202020204" pitchFamily="34" charset="0"/>
                <a:ea typeface="MS Mincho" panose="02020609040205080304" pitchFamily="49" charset="-128"/>
                <a:cs typeface="Arial" panose="020B0604020202020204" pitchFamily="34" charset="0"/>
              </a:rPr>
              <a:t>4</a:t>
            </a:r>
            <a:r>
              <a:rPr lang="en-AU" sz="3600" dirty="0">
                <a:effectLst/>
                <a:latin typeface="Arial" panose="020B0604020202020204" pitchFamily="34" charset="0"/>
                <a:ea typeface="MS Mincho" panose="02020609040205080304" pitchFamily="49" charset="-128"/>
                <a:cs typeface="Arial" panose="020B0604020202020204" pitchFamily="34" charset="0"/>
              </a:rPr>
              <a:t> × </a:t>
            </a:r>
            <a:r>
              <a:rPr lang="en-AU" sz="3600" b="1" dirty="0">
                <a:effectLst/>
                <a:latin typeface="Arial" panose="020B0604020202020204" pitchFamily="34" charset="0"/>
                <a:ea typeface="MS Mincho" panose="02020609040205080304" pitchFamily="49" charset="-128"/>
                <a:cs typeface="Arial" panose="020B0604020202020204" pitchFamily="34" charset="0"/>
              </a:rPr>
              <a:t>1</a:t>
            </a:r>
            <a:endParaRPr lang="en-AU" sz="3600" b="1"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3" name="Picture 12">
            <a:extLst>
              <a:ext uri="{FF2B5EF4-FFF2-40B4-BE49-F238E27FC236}">
                <a16:creationId xmlns:a16="http://schemas.microsoft.com/office/drawing/2014/main" id="{C1B46085-1711-6A5F-FEEA-3EEA8ADFA113}"/>
              </a:ext>
            </a:extLst>
          </p:cNvPr>
          <p:cNvPicPr>
            <a:picLocks noChangeAspect="1"/>
          </p:cNvPicPr>
          <p:nvPr/>
        </p:nvPicPr>
        <p:blipFill>
          <a:blip r:embed="rId3"/>
          <a:stretch>
            <a:fillRect/>
          </a:stretch>
        </p:blipFill>
        <p:spPr>
          <a:xfrm>
            <a:off x="14198435" y="7200900"/>
            <a:ext cx="2022983" cy="945414"/>
          </a:xfrm>
          <a:prstGeom prst="rect">
            <a:avLst/>
          </a:prstGeom>
        </p:spPr>
      </p:pic>
      <p:sp>
        <p:nvSpPr>
          <p:cNvPr id="14" name="Right Arrow 13">
            <a:extLst>
              <a:ext uri="{FF2B5EF4-FFF2-40B4-BE49-F238E27FC236}">
                <a16:creationId xmlns:a16="http://schemas.microsoft.com/office/drawing/2014/main" id="{1B635E11-157A-58E1-D8A3-AA7ECB3A411F}"/>
              </a:ext>
            </a:extLst>
          </p:cNvPr>
          <p:cNvSpPr/>
          <p:nvPr/>
        </p:nvSpPr>
        <p:spPr>
          <a:xfrm>
            <a:off x="13411200" y="7505700"/>
            <a:ext cx="609600" cy="358555"/>
          </a:xfrm>
          <a:prstGeom prst="rightArrow">
            <a:avLst/>
          </a:prstGeom>
          <a:solidFill>
            <a:srgbClr val="28466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white rectangular sign with black numbers&#10;&#10;AI-generated content may be incorrect.">
            <a:extLst>
              <a:ext uri="{FF2B5EF4-FFF2-40B4-BE49-F238E27FC236}">
                <a16:creationId xmlns:a16="http://schemas.microsoft.com/office/drawing/2014/main" id="{8F7A2EC4-D8CA-392F-7F6E-5F4FE5232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35315" y="8561428"/>
            <a:ext cx="660311" cy="1358900"/>
          </a:xfrm>
          <a:prstGeom prst="rect">
            <a:avLst/>
          </a:prstGeom>
        </p:spPr>
      </p:pic>
      <p:sp>
        <p:nvSpPr>
          <p:cNvPr id="19" name="Right Arrow 18">
            <a:extLst>
              <a:ext uri="{FF2B5EF4-FFF2-40B4-BE49-F238E27FC236}">
                <a16:creationId xmlns:a16="http://schemas.microsoft.com/office/drawing/2014/main" id="{D43BEDD1-E3E2-79AA-8376-1235870B8DB2}"/>
              </a:ext>
            </a:extLst>
          </p:cNvPr>
          <p:cNvSpPr/>
          <p:nvPr/>
        </p:nvSpPr>
        <p:spPr>
          <a:xfrm>
            <a:off x="13411200" y="9105900"/>
            <a:ext cx="609600" cy="358555"/>
          </a:xfrm>
          <a:prstGeom prst="rightArrow">
            <a:avLst/>
          </a:prstGeom>
          <a:solidFill>
            <a:srgbClr val="28466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45793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B9AA9-18F4-6CCE-2AA0-1AACDE7AAED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1EA36F8-D532-8290-3CD3-66A0B394CA2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A4BFB46-5918-16AF-6184-2DFAF0C3379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0A1F357-D5D7-1069-AD1E-27B238BE47F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024F7C58-4BA5-5F66-9868-70C6B7A91A7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2005D1BD-3058-DD77-7F56-7ED30A3C52A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24" name="Freeform 5">
            <a:extLst>
              <a:ext uri="{FF2B5EF4-FFF2-40B4-BE49-F238E27FC236}">
                <a16:creationId xmlns:a16="http://schemas.microsoft.com/office/drawing/2014/main" id="{CDF87985-7DAE-E253-FF1C-5B5BA86E466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8" name="Picture 7" descr="A black and white logo of a person reading a book&#10;&#10;AI-generated content may be incorrect.">
            <a:extLst>
              <a:ext uri="{FF2B5EF4-FFF2-40B4-BE49-F238E27FC236}">
                <a16:creationId xmlns:a16="http://schemas.microsoft.com/office/drawing/2014/main" id="{FBB7D763-7A9D-C8E0-BD66-E5FB5F345C1C}"/>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5" name="TextBox 14">
            <a:extLst>
              <a:ext uri="{FF2B5EF4-FFF2-40B4-BE49-F238E27FC236}">
                <a16:creationId xmlns:a16="http://schemas.microsoft.com/office/drawing/2014/main" id="{3914F119-85DD-6678-B466-FA6820D703FE}"/>
              </a:ext>
            </a:extLst>
          </p:cNvPr>
          <p:cNvSpPr txBox="1"/>
          <p:nvPr/>
        </p:nvSpPr>
        <p:spPr>
          <a:xfrm>
            <a:off x="2253372" y="235847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5C13878-CB26-D31C-1B0E-3A7BDE9F649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MATRICES DEFINITIONS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DC7BED89-C0C6-4B33-F8E9-ABF364456093}"/>
              </a:ext>
            </a:extLst>
          </p:cNvPr>
          <p:cNvSpPr txBox="1"/>
          <p:nvPr/>
        </p:nvSpPr>
        <p:spPr>
          <a:xfrm>
            <a:off x="2253372" y="3398341"/>
            <a:ext cx="12039600" cy="688394"/>
          </a:xfrm>
          <a:prstGeom prst="rect">
            <a:avLst/>
          </a:prstGeom>
          <a:noFill/>
        </p:spPr>
        <p:txBody>
          <a:bodyPr wrap="square">
            <a:spAutoFit/>
          </a:bodyPr>
          <a:lstStyle/>
          <a:p>
            <a:pPr>
              <a:lnSpc>
                <a:spcPct val="115000"/>
              </a:lnSpc>
              <a:spcAft>
                <a:spcPts val="1000"/>
              </a:spcAft>
              <a:buNone/>
            </a:pPr>
            <a:r>
              <a:rPr lang="en-AU" sz="3600" dirty="0">
                <a:effectLst/>
                <a:latin typeface="Arial" panose="020B0604020202020204" pitchFamily="34" charset="0"/>
                <a:ea typeface="MS Mincho" panose="02020609040205080304" pitchFamily="49" charset="-128"/>
                <a:cs typeface="Times New Roman" panose="02020603050405020304" pitchFamily="18" charset="0"/>
              </a:rPr>
              <a:t>Give the </a:t>
            </a:r>
            <a:r>
              <a:rPr lang="en-AU" sz="3600" b="1" dirty="0">
                <a:effectLst/>
                <a:latin typeface="Arial" panose="020B0604020202020204" pitchFamily="34" charset="0"/>
                <a:ea typeface="MS Mincho" panose="02020609040205080304" pitchFamily="49" charset="-128"/>
                <a:cs typeface="Times New Roman" panose="02020603050405020304" pitchFamily="18" charset="0"/>
              </a:rPr>
              <a:t>order</a:t>
            </a:r>
            <a:r>
              <a:rPr lang="en-AU" sz="3600" dirty="0">
                <a:effectLst/>
                <a:latin typeface="Arial" panose="020B0604020202020204" pitchFamily="34" charset="0"/>
                <a:ea typeface="MS Mincho" panose="02020609040205080304" pitchFamily="49" charset="-128"/>
                <a:cs typeface="Times New Roman" panose="02020603050405020304" pitchFamily="18" charset="0"/>
              </a:rPr>
              <a:t> of each of the following matrices.</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22" name="Picture 21" descr="A number of rows and columns&#10;&#10;AI-generated content may be incorrect.">
            <a:extLst>
              <a:ext uri="{FF2B5EF4-FFF2-40B4-BE49-F238E27FC236}">
                <a16:creationId xmlns:a16="http://schemas.microsoft.com/office/drawing/2014/main" id="{8C4B8ED7-5614-950C-405F-0E988F0AA1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7051" y="4533900"/>
            <a:ext cx="15617405" cy="3347613"/>
          </a:xfrm>
          <a:prstGeom prst="rect">
            <a:avLst/>
          </a:prstGeom>
        </p:spPr>
      </p:pic>
    </p:spTree>
    <p:extLst>
      <p:ext uri="{BB962C8B-B14F-4D97-AF65-F5344CB8AC3E}">
        <p14:creationId xmlns:p14="http://schemas.microsoft.com/office/powerpoint/2010/main" val="2196601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7FA2A-EE4D-B9E6-6D87-F4DCF103984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EE22499-4601-E29E-AC48-EF5D7CD9D36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95BADC7-91F5-E372-D9FA-2B111176E7A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891B523-1983-8CEA-BD0A-610A798AF77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8EEEFC97-A10C-5E12-F9EE-AF9C31445B2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4D646BDA-34E3-0EE0-882E-DED413D7294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a:t>
            </a:r>
          </a:p>
        </p:txBody>
      </p:sp>
      <p:sp>
        <p:nvSpPr>
          <p:cNvPr id="24" name="Freeform 5">
            <a:extLst>
              <a:ext uri="{FF2B5EF4-FFF2-40B4-BE49-F238E27FC236}">
                <a16:creationId xmlns:a16="http://schemas.microsoft.com/office/drawing/2014/main" id="{00D55DDF-5BEF-B60A-26D6-055FE63F59B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D68922B1-3F87-26E3-BE11-E2437348C0D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DIRECTED NUMBERS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8F1D8BEF-ECCE-393B-0D5B-F41F1860F7A3}"/>
              </a:ext>
            </a:extLst>
          </p:cNvPr>
          <p:cNvSpPr txBox="1"/>
          <p:nvPr/>
        </p:nvSpPr>
        <p:spPr>
          <a:xfrm>
            <a:off x="2257768" y="876300"/>
            <a:ext cx="12677432" cy="400110"/>
          </a:xfrm>
          <a:prstGeom prst="rect">
            <a:avLst/>
          </a:prstGeom>
          <a:noFill/>
        </p:spPr>
        <p:txBody>
          <a:bodyPr wrap="square">
            <a:spAutoFit/>
          </a:bodyPr>
          <a:lstStyle/>
          <a:p>
            <a:r>
              <a:rPr lang="en-AU" sz="2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Adding and subtracting negative numbers</a:t>
            </a:r>
            <a:endParaRPr lang="en-US" sz="2000" dirty="0">
              <a:solidFill>
                <a:srgbClr val="FF000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17948D68-A1F4-239B-FA7C-C16D7A3F35E5}"/>
              </a:ext>
            </a:extLst>
          </p:cNvPr>
          <p:cNvSpPr txBox="1"/>
          <p:nvPr/>
        </p:nvSpPr>
        <p:spPr>
          <a:xfrm>
            <a:off x="2303168" y="1917031"/>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FF8371CF-F69B-9A82-AD7A-F448394B93D4}"/>
              </a:ext>
            </a:extLst>
          </p:cNvPr>
          <p:cNvPicPr>
            <a:picLocks noChangeAspect="1"/>
          </p:cNvPicPr>
          <p:nvPr/>
        </p:nvPicPr>
        <p:blipFill>
          <a:blip r:embed="rId3"/>
          <a:stretch>
            <a:fillRect/>
          </a:stretch>
        </p:blipFill>
        <p:spPr>
          <a:xfrm>
            <a:off x="16306800" y="88548"/>
            <a:ext cx="1866583" cy="1866583"/>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C3BBE59E-EAA5-954A-3730-17B86D887D42}"/>
                  </a:ext>
                </a:extLst>
              </p:cNvPr>
              <p:cNvSpPr txBox="1"/>
              <p:nvPr/>
            </p:nvSpPr>
            <p:spPr>
              <a:xfrm>
                <a:off x="2333968" y="2963652"/>
                <a:ext cx="12677432" cy="6186309"/>
              </a:xfrm>
              <a:prstGeom prst="rect">
                <a:avLst/>
              </a:prstGeom>
              <a:noFill/>
            </p:spPr>
            <p:txBody>
              <a:bodyPr wrap="square">
                <a:spAutoFit/>
              </a:bodyPr>
              <a:lstStyle/>
              <a:p>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a:t>
                </a: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en-AU" sz="3600" i="1">
                        <a:latin typeface="Cambria Math" panose="02040503050406030204" pitchFamily="18" charset="0"/>
                        <a:ea typeface="Times New Roman" panose="02020603050405020304" pitchFamily="18" charset="0"/>
                        <a:cs typeface="Arial" panose="020B0604020202020204" pitchFamily="34" charset="0"/>
                      </a:rPr>
                      <m:t>5</m:t>
                    </m:r>
                    <m:r>
                      <a:rPr lang="en-AU" sz="3600" b="0" i="1" smtClean="0">
                        <a:latin typeface="Cambria Math" panose="02040503050406030204" pitchFamily="18" charset="0"/>
                        <a:ea typeface="Times New Roman" panose="02020603050405020304" pitchFamily="18" charset="0"/>
                        <a:cs typeface="Arial" panose="020B0604020202020204" pitchFamily="34" charset="0"/>
                      </a:rPr>
                      <m:t>−9</m:t>
                    </m:r>
                    <m:r>
                      <a:rPr lang="en-AU" sz="3600" b="0" i="1" smtClean="0">
                        <a:solidFill>
                          <a:schemeClr val="tx1"/>
                        </a:solidFill>
                        <a:effectLst/>
                        <a:latin typeface="Cambria Math" panose="02040503050406030204" pitchFamily="18" charset="0"/>
                        <a:ea typeface="Times New Roman" panose="02020603050405020304" pitchFamily="18" charset="0"/>
                        <a:cs typeface="Arial" panose="020B0604020202020204" pitchFamily="34" charset="0"/>
                      </a:rPr>
                      <m:t>=</m:t>
                    </m:r>
                  </m:oMath>
                </a14:m>
                <a:r>
                  <a:rPr lang="en-AU" sz="3600" dirty="0">
                    <a:effectLst/>
                    <a:latin typeface="Arial" panose="020B0604020202020204" pitchFamily="34" charset="0"/>
                    <a:ea typeface="Times New Roman" panose="02020603050405020304" pitchFamily="18" charset="0"/>
                    <a:cs typeface="Arial" panose="020B0604020202020204" pitchFamily="34" charset="0"/>
                  </a:rPr>
                  <a:t>					</a:t>
                </a: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b.</a:t>
                </a:r>
                <a:r>
                  <a:rPr lang="en-AU" sz="3600" dirty="0">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en-AU" sz="3600" b="0" i="0" smtClean="0">
                        <a:latin typeface="Cambria Math" panose="02040503050406030204" pitchFamily="18" charset="0"/>
                        <a:ea typeface="Times New Roman" panose="02020603050405020304" pitchFamily="18" charset="0"/>
                        <a:cs typeface="Arial" panose="020B0604020202020204" pitchFamily="34" charset="0"/>
                      </a:rPr>
                      <m:t>−4+6</m:t>
                    </m:r>
                    <m:r>
                      <a:rPr lang="en-AU" sz="3600" b="1" i="1">
                        <a:latin typeface="Cambria Math" panose="02040503050406030204" pitchFamily="18" charset="0"/>
                        <a:ea typeface="Times New Roman" panose="02020603050405020304" pitchFamily="18" charset="0"/>
                        <a:cs typeface="Arial" panose="020B0604020202020204" pitchFamily="34" charset="0"/>
                      </a:rPr>
                      <m:t>= </m:t>
                    </m:r>
                  </m:oMath>
                </a14:m>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endParaRPr lang="en-AU" sz="3600" dirty="0">
                  <a:latin typeface="Arial" panose="020B0604020202020204" pitchFamily="34" charset="0"/>
                  <a:ea typeface="Times New Roman" panose="02020603050405020304" pitchFamily="18" charset="0"/>
                  <a:cs typeface="Arial" panose="020B0604020202020204" pitchFamily="34" charset="0"/>
                </a:endParaRPr>
              </a:p>
              <a:p>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endParaRPr lang="en-AU" sz="3600" dirty="0">
                  <a:latin typeface="Arial" panose="020B0604020202020204" pitchFamily="34" charset="0"/>
                  <a:ea typeface="Times New Roman" panose="02020603050405020304" pitchFamily="18" charset="0"/>
                  <a:cs typeface="Arial" panose="020B0604020202020204" pitchFamily="34" charset="0"/>
                </a:endParaRPr>
              </a:p>
              <a:p>
                <a:endParaRPr lang="en-AU" sz="3600" dirty="0">
                  <a:latin typeface="Arial" panose="020B0604020202020204" pitchFamily="34" charset="0"/>
                  <a:ea typeface="Times New Roman" panose="02020603050405020304" pitchFamily="18" charset="0"/>
                  <a:cs typeface="Arial" panose="020B0604020202020204" pitchFamily="34" charset="0"/>
                </a:endParaRPr>
              </a:p>
              <a:p>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c.</a:t>
                </a: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en-AU" sz="3600" b="0" i="1" smtClean="0">
                        <a:latin typeface="Cambria Math" panose="02040503050406030204" pitchFamily="18" charset="0"/>
                        <a:ea typeface="Times New Roman" panose="02020603050405020304" pitchFamily="18" charset="0"/>
                        <a:cs typeface="Arial" panose="020B0604020202020204" pitchFamily="34" charset="0"/>
                      </a:rPr>
                      <m:t>11+</m:t>
                    </m:r>
                    <m:d>
                      <m:dPr>
                        <m:ctrlPr>
                          <a:rPr lang="en-AU" sz="3600" i="1" smtClean="0">
                            <a:latin typeface="Cambria Math" panose="02040503050406030204" pitchFamily="18" charset="0"/>
                            <a:ea typeface="Times New Roman" panose="02020603050405020304" pitchFamily="18" charset="0"/>
                            <a:cs typeface="Arial" panose="020B0604020202020204" pitchFamily="34" charset="0"/>
                          </a:rPr>
                        </m:ctrlPr>
                      </m:dPr>
                      <m:e>
                        <m:r>
                          <a:rPr lang="en-AU" sz="3600" b="0" i="1" smtClean="0">
                            <a:latin typeface="Cambria Math" panose="02040503050406030204" pitchFamily="18" charset="0"/>
                            <a:ea typeface="Times New Roman" panose="02020603050405020304" pitchFamily="18" charset="0"/>
                            <a:cs typeface="Arial" panose="020B0604020202020204" pitchFamily="34" charset="0"/>
                          </a:rPr>
                          <m:t>−3</m:t>
                        </m:r>
                      </m:e>
                    </m:d>
                    <m:r>
                      <a:rPr lang="en-AU" sz="3600" b="0" i="1" smtClean="0">
                        <a:latin typeface="Cambria Math" panose="02040503050406030204" pitchFamily="18" charset="0"/>
                        <a:ea typeface="Times New Roman" panose="02020603050405020304" pitchFamily="18" charset="0"/>
                        <a:cs typeface="Arial" panose="020B0604020202020204" pitchFamily="34" charset="0"/>
                      </a:rPr>
                      <m:t>=</m:t>
                    </m:r>
                    <m:r>
                      <a:rPr lang="en-AU" sz="3600" b="0" i="1">
                        <a:latin typeface="Cambria Math" panose="02040503050406030204" pitchFamily="18" charset="0"/>
                        <a:ea typeface="Times New Roman" panose="02020603050405020304" pitchFamily="18" charset="0"/>
                        <a:cs typeface="Arial" panose="020B0604020202020204" pitchFamily="34" charset="0"/>
                      </a:rPr>
                      <m:t> </m:t>
                    </m:r>
                  </m:oMath>
                </a14:m>
                <a:r>
                  <a:rPr lang="en-AU" sz="3600" dirty="0">
                    <a:effectLst/>
                    <a:latin typeface="Arial" panose="020B0604020202020204" pitchFamily="34" charset="0"/>
                    <a:ea typeface="Times New Roman" panose="02020603050405020304" pitchFamily="18" charset="0"/>
                    <a:cs typeface="Arial" panose="020B0604020202020204" pitchFamily="34" charset="0"/>
                  </a:rPr>
                  <a:t>					</a:t>
                </a: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d.</a:t>
                </a:r>
                <a:r>
                  <a:rPr lang="en-AU" sz="3600" dirty="0">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en-AU" sz="3600" b="0" i="1" smtClean="0">
                        <a:latin typeface="Cambria Math" panose="02040503050406030204" pitchFamily="18" charset="0"/>
                        <a:ea typeface="Times New Roman" panose="02020603050405020304" pitchFamily="18" charset="0"/>
                        <a:cs typeface="Arial" panose="020B0604020202020204" pitchFamily="34" charset="0"/>
                      </a:rPr>
                      <m:t>18+−22=</m:t>
                    </m:r>
                  </m:oMath>
                </a14:m>
                <a:endParaRPr lang="en-US" sz="3600" dirty="0">
                  <a:latin typeface="Arial" panose="020B0604020202020204" pitchFamily="34" charset="0"/>
                  <a:cs typeface="Arial" panose="020B0604020202020204" pitchFamily="34" charset="0"/>
                </a:endParaRPr>
              </a:p>
              <a:p>
                <a:endParaRPr lang="en-US" sz="3600" dirty="0">
                  <a:latin typeface="Arial" panose="020B0604020202020204" pitchFamily="34" charset="0"/>
                  <a:cs typeface="Arial" panose="020B0604020202020204" pitchFamily="34" charset="0"/>
                </a:endParaRPr>
              </a:p>
              <a:p>
                <a:endParaRPr lang="en-US" sz="3600" dirty="0">
                  <a:latin typeface="Arial" panose="020B0604020202020204" pitchFamily="34" charset="0"/>
                  <a:cs typeface="Arial" panose="020B0604020202020204" pitchFamily="34" charset="0"/>
                </a:endParaRPr>
              </a:p>
              <a:p>
                <a:endParaRPr lang="en-US" sz="3600" dirty="0">
                  <a:latin typeface="Arial" panose="020B0604020202020204" pitchFamily="34" charset="0"/>
                  <a:cs typeface="Arial" panose="020B0604020202020204" pitchFamily="34" charset="0"/>
                </a:endParaRPr>
              </a:p>
              <a:p>
                <a:endParaRPr lang="en-US" sz="3600" dirty="0">
                  <a:latin typeface="Arial" panose="020B0604020202020204" pitchFamily="34" charset="0"/>
                  <a:cs typeface="Arial" panose="020B0604020202020204" pitchFamily="34" charset="0"/>
                </a:endParaRPr>
              </a:p>
            </p:txBody>
          </p:sp>
        </mc:Choice>
        <mc:Fallback xmlns="">
          <p:sp>
            <p:nvSpPr>
              <p:cNvPr id="14" name="TextBox 13">
                <a:extLst>
                  <a:ext uri="{FF2B5EF4-FFF2-40B4-BE49-F238E27FC236}">
                    <a16:creationId xmlns:a16="http://schemas.microsoft.com/office/drawing/2014/main" id="{C3BBE59E-EAA5-954A-3730-17B86D887D42}"/>
                  </a:ext>
                </a:extLst>
              </p:cNvPr>
              <p:cNvSpPr txBox="1">
                <a:spLocks noRot="1" noChangeAspect="1" noMove="1" noResize="1" noEditPoints="1" noAdjustHandles="1" noChangeArrowheads="1" noChangeShapeType="1" noTextEdit="1"/>
              </p:cNvSpPr>
              <p:nvPr/>
            </p:nvSpPr>
            <p:spPr>
              <a:xfrm>
                <a:off x="2333968" y="2963652"/>
                <a:ext cx="12677432" cy="6186309"/>
              </a:xfrm>
              <a:prstGeom prst="rect">
                <a:avLst/>
              </a:prstGeom>
              <a:blipFill>
                <a:blip r:embed="rId4"/>
                <a:stretch>
                  <a:fillRect l="-1400" t="-1434"/>
                </a:stretch>
              </a:blipFill>
            </p:spPr>
            <p:txBody>
              <a:bodyPr/>
              <a:lstStyle/>
              <a:p>
                <a:r>
                  <a:rPr lang="en-US">
                    <a:noFill/>
                  </a:rPr>
                  <a:t> </a:t>
                </a:r>
              </a:p>
            </p:txBody>
          </p:sp>
        </mc:Fallback>
      </mc:AlternateContent>
    </p:spTree>
    <p:extLst>
      <p:ext uri="{BB962C8B-B14F-4D97-AF65-F5344CB8AC3E}">
        <p14:creationId xmlns:p14="http://schemas.microsoft.com/office/powerpoint/2010/main" val="21119120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0E1CE9-0C87-AFFA-7070-006A7372731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A4E2B12-F210-3096-392C-8C18BD4F27D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B93A3E9-26E7-EFA1-0EB7-1345496817D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959D312-1448-E0E1-9BE5-1F83AE2CAC2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8" descr="A black and white circle with two people&#10;&#10;AI-generated content may be incorrect.">
            <a:extLst>
              <a:ext uri="{FF2B5EF4-FFF2-40B4-BE49-F238E27FC236}">
                <a16:creationId xmlns:a16="http://schemas.microsoft.com/office/drawing/2014/main" id="{D7613936-A704-4438-D0D9-C9EC8B330694}"/>
              </a:ext>
            </a:extLst>
          </p:cNvPr>
          <p:cNvPicPr>
            <a:picLocks noChangeAspect="1"/>
          </p:cNvPicPr>
          <p:nvPr/>
        </p:nvPicPr>
        <p:blipFill>
          <a:blip r:embed="rId2"/>
          <a:stretch>
            <a:fillRect/>
          </a:stretch>
        </p:blipFill>
        <p:spPr>
          <a:xfrm>
            <a:off x="16306800" y="88548"/>
            <a:ext cx="1866583" cy="1866583"/>
          </a:xfrm>
          <a:prstGeom prst="rect">
            <a:avLst/>
          </a:prstGeom>
        </p:spPr>
      </p:pic>
      <p:sp>
        <p:nvSpPr>
          <p:cNvPr id="14" name="TextBox 13">
            <a:extLst>
              <a:ext uri="{FF2B5EF4-FFF2-40B4-BE49-F238E27FC236}">
                <a16:creationId xmlns:a16="http://schemas.microsoft.com/office/drawing/2014/main" id="{0D074FAE-04ED-A676-4516-02122F090C24}"/>
              </a:ext>
            </a:extLst>
          </p:cNvPr>
          <p:cNvSpPr txBox="1"/>
          <p:nvPr/>
        </p:nvSpPr>
        <p:spPr>
          <a:xfrm>
            <a:off x="2269659" y="945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1" name="TextBox 6">
            <a:extLst>
              <a:ext uri="{FF2B5EF4-FFF2-40B4-BE49-F238E27FC236}">
                <a16:creationId xmlns:a16="http://schemas.microsoft.com/office/drawing/2014/main" id="{B4328B2B-50DE-CD3C-D966-D031EF53CC3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C8688D5A-DE4F-E27E-BF82-02AE51ADF62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24" name="Freeform 5">
            <a:extLst>
              <a:ext uri="{FF2B5EF4-FFF2-40B4-BE49-F238E27FC236}">
                <a16:creationId xmlns:a16="http://schemas.microsoft.com/office/drawing/2014/main" id="{79B5BF32-E1FF-60DD-3764-871961C9A4D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CB758CD8-DA1B-A9F3-2924-A12D9F789E1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MATRICES DEFINITIONS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3F6916D5-F109-AA26-6AF6-1151414350A1}"/>
              </a:ext>
            </a:extLst>
          </p:cNvPr>
          <p:cNvSpPr txBox="1"/>
          <p:nvPr/>
        </p:nvSpPr>
        <p:spPr>
          <a:xfrm>
            <a:off x="2269659" y="2781300"/>
            <a:ext cx="11201400" cy="688394"/>
          </a:xfrm>
          <a:prstGeom prst="rect">
            <a:avLst/>
          </a:prstGeom>
          <a:noFill/>
        </p:spPr>
        <p:txBody>
          <a:bodyPr wrap="square">
            <a:spAutoFit/>
          </a:bodyPr>
          <a:lstStyle/>
          <a:p>
            <a:pPr lvl="0">
              <a:lnSpc>
                <a:spcPct val="115000"/>
              </a:lnSpc>
              <a:spcAft>
                <a:spcPts val="1000"/>
              </a:spcAft>
            </a:pPr>
            <a:r>
              <a:rPr lang="en-AU" sz="3600" b="1" u="sng"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1.</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Give the </a:t>
            </a:r>
            <a:r>
              <a:rPr lang="en-AU" sz="36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size</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of each of the following matrices.</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1" name="Picture 10" descr="A number on a white background&#10;&#10;AI-generated content may be incorrect.">
            <a:extLst>
              <a:ext uri="{FF2B5EF4-FFF2-40B4-BE49-F238E27FC236}">
                <a16:creationId xmlns:a16="http://schemas.microsoft.com/office/drawing/2014/main" id="{5ADE3ABF-6427-5144-5BDA-1B2FA3CCA8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2800" y="3929275"/>
            <a:ext cx="13484691" cy="2428450"/>
          </a:xfrm>
          <a:prstGeom prst="rect">
            <a:avLst/>
          </a:prstGeom>
        </p:spPr>
      </p:pic>
      <p:sp>
        <p:nvSpPr>
          <p:cNvPr id="13" name="TextBox 12">
            <a:extLst>
              <a:ext uri="{FF2B5EF4-FFF2-40B4-BE49-F238E27FC236}">
                <a16:creationId xmlns:a16="http://schemas.microsoft.com/office/drawing/2014/main" id="{311637E5-EF91-48E6-DFAD-C9078D9E054E}"/>
              </a:ext>
            </a:extLst>
          </p:cNvPr>
          <p:cNvSpPr txBox="1"/>
          <p:nvPr/>
        </p:nvSpPr>
        <p:spPr>
          <a:xfrm>
            <a:off x="2743200" y="3810000"/>
            <a:ext cx="609600" cy="646331"/>
          </a:xfrm>
          <a:prstGeom prst="rect">
            <a:avLst/>
          </a:prstGeom>
          <a:noFill/>
        </p:spPr>
        <p:txBody>
          <a:bodyPr wrap="square">
            <a:spAutoFit/>
          </a:bodyPr>
          <a:lstStyle/>
          <a:p>
            <a:r>
              <a:rPr lang="en-AU" sz="3600" b="1" u="sng"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3600" dirty="0"/>
          </a:p>
        </p:txBody>
      </p:sp>
      <p:sp>
        <p:nvSpPr>
          <p:cNvPr id="15" name="TextBox 14">
            <a:extLst>
              <a:ext uri="{FF2B5EF4-FFF2-40B4-BE49-F238E27FC236}">
                <a16:creationId xmlns:a16="http://schemas.microsoft.com/office/drawing/2014/main" id="{0F08F393-3328-C3D3-FFDE-C5A436E71CBA}"/>
              </a:ext>
            </a:extLst>
          </p:cNvPr>
          <p:cNvSpPr txBox="1"/>
          <p:nvPr/>
        </p:nvSpPr>
        <p:spPr>
          <a:xfrm>
            <a:off x="4572000" y="3848100"/>
            <a:ext cx="609600" cy="646331"/>
          </a:xfrm>
          <a:prstGeom prst="rect">
            <a:avLst/>
          </a:prstGeom>
          <a:noFill/>
        </p:spPr>
        <p:txBody>
          <a:bodyPr wrap="square">
            <a:spAutoFit/>
          </a:bodyPr>
          <a:lstStyle/>
          <a:p>
            <a:r>
              <a:rPr lang="en-AU" sz="3600" b="1" u="sng"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b</a:t>
            </a:r>
            <a:r>
              <a:rPr lang="en-AU" sz="3600" b="1" u="sng"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3600" dirty="0"/>
          </a:p>
        </p:txBody>
      </p:sp>
      <p:sp>
        <p:nvSpPr>
          <p:cNvPr id="16" name="TextBox 15">
            <a:extLst>
              <a:ext uri="{FF2B5EF4-FFF2-40B4-BE49-F238E27FC236}">
                <a16:creationId xmlns:a16="http://schemas.microsoft.com/office/drawing/2014/main" id="{AE8486B7-274D-59DE-E28D-F5BE23E9A4A2}"/>
              </a:ext>
            </a:extLst>
          </p:cNvPr>
          <p:cNvSpPr txBox="1"/>
          <p:nvPr/>
        </p:nvSpPr>
        <p:spPr>
          <a:xfrm>
            <a:off x="8077200" y="3809315"/>
            <a:ext cx="609600" cy="646331"/>
          </a:xfrm>
          <a:prstGeom prst="rect">
            <a:avLst/>
          </a:prstGeom>
          <a:noFill/>
        </p:spPr>
        <p:txBody>
          <a:bodyPr wrap="square">
            <a:spAutoFit/>
          </a:bodyPr>
          <a:lstStyle/>
          <a:p>
            <a:r>
              <a:rPr lang="en-AU" sz="3600" b="1" u="sng"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c.</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3600" dirty="0"/>
          </a:p>
        </p:txBody>
      </p:sp>
      <p:sp>
        <p:nvSpPr>
          <p:cNvPr id="18" name="TextBox 17">
            <a:extLst>
              <a:ext uri="{FF2B5EF4-FFF2-40B4-BE49-F238E27FC236}">
                <a16:creationId xmlns:a16="http://schemas.microsoft.com/office/drawing/2014/main" id="{41E7D24B-2712-E70E-2FAD-80999F6A26FD}"/>
              </a:ext>
            </a:extLst>
          </p:cNvPr>
          <p:cNvSpPr txBox="1"/>
          <p:nvPr/>
        </p:nvSpPr>
        <p:spPr>
          <a:xfrm>
            <a:off x="13639800" y="3807261"/>
            <a:ext cx="609600" cy="646331"/>
          </a:xfrm>
          <a:prstGeom prst="rect">
            <a:avLst/>
          </a:prstGeom>
          <a:noFill/>
        </p:spPr>
        <p:txBody>
          <a:bodyPr wrap="square">
            <a:spAutoFit/>
          </a:bodyPr>
          <a:lstStyle/>
          <a:p>
            <a:r>
              <a:rPr lang="en-AU" sz="3600" b="1" u="sng"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d</a:t>
            </a:r>
            <a:r>
              <a:rPr lang="en-AU" sz="3600" b="1" u="sng"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3600" dirty="0"/>
          </a:p>
        </p:txBody>
      </p:sp>
    </p:spTree>
    <p:extLst>
      <p:ext uri="{BB962C8B-B14F-4D97-AF65-F5344CB8AC3E}">
        <p14:creationId xmlns:p14="http://schemas.microsoft.com/office/powerpoint/2010/main" val="6584322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CF6C4-9F0C-99A8-C30B-D840F81407D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1106311-8B29-54F5-9058-AE7612B8CE1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D2CF1FD-9EF7-B9F2-E934-870D2ED9638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FF0C035-894B-9E04-808E-6F7C7E5FCC0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8" descr="A black and white circle with two people&#10;&#10;AI-generated content may be incorrect.">
            <a:extLst>
              <a:ext uri="{FF2B5EF4-FFF2-40B4-BE49-F238E27FC236}">
                <a16:creationId xmlns:a16="http://schemas.microsoft.com/office/drawing/2014/main" id="{63C3E256-F1E7-DD4B-88A3-FF32861E25DD}"/>
              </a:ext>
            </a:extLst>
          </p:cNvPr>
          <p:cNvPicPr>
            <a:picLocks noChangeAspect="1"/>
          </p:cNvPicPr>
          <p:nvPr/>
        </p:nvPicPr>
        <p:blipFill>
          <a:blip r:embed="rId2"/>
          <a:stretch>
            <a:fillRect/>
          </a:stretch>
        </p:blipFill>
        <p:spPr>
          <a:xfrm>
            <a:off x="16306800" y="88548"/>
            <a:ext cx="1866583" cy="1866583"/>
          </a:xfrm>
          <a:prstGeom prst="rect">
            <a:avLst/>
          </a:prstGeom>
        </p:spPr>
      </p:pic>
      <p:sp>
        <p:nvSpPr>
          <p:cNvPr id="14" name="TextBox 13">
            <a:extLst>
              <a:ext uri="{FF2B5EF4-FFF2-40B4-BE49-F238E27FC236}">
                <a16:creationId xmlns:a16="http://schemas.microsoft.com/office/drawing/2014/main" id="{CEEB5539-E597-43A7-3B96-134520ACE024}"/>
              </a:ext>
            </a:extLst>
          </p:cNvPr>
          <p:cNvSpPr txBox="1"/>
          <p:nvPr/>
        </p:nvSpPr>
        <p:spPr>
          <a:xfrm>
            <a:off x="2269659" y="945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1" name="TextBox 6">
            <a:extLst>
              <a:ext uri="{FF2B5EF4-FFF2-40B4-BE49-F238E27FC236}">
                <a16:creationId xmlns:a16="http://schemas.microsoft.com/office/drawing/2014/main" id="{FFA5CD59-D42C-9378-C973-7F2D982968D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F4A5983C-2C27-E69F-0912-78C70235633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24" name="Freeform 5">
            <a:extLst>
              <a:ext uri="{FF2B5EF4-FFF2-40B4-BE49-F238E27FC236}">
                <a16:creationId xmlns:a16="http://schemas.microsoft.com/office/drawing/2014/main" id="{E2B8A4B0-D390-FC81-0232-D2C65632FA7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3E0DACE1-61C9-5841-AC4C-C0674A6891B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MATRICES DEFINITIONS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3E54F0FD-872E-3BAD-1D9D-BC56A08BD717}"/>
              </a:ext>
            </a:extLst>
          </p:cNvPr>
          <p:cNvSpPr txBox="1"/>
          <p:nvPr/>
        </p:nvSpPr>
        <p:spPr>
          <a:xfrm>
            <a:off x="2066422" y="1859697"/>
            <a:ext cx="15060374" cy="6894131"/>
          </a:xfrm>
          <a:prstGeom prst="rect">
            <a:avLst/>
          </a:prstGeom>
          <a:noFill/>
        </p:spPr>
        <p:txBody>
          <a:bodyPr wrap="square">
            <a:spAutoFit/>
          </a:bodyPr>
          <a:lstStyle/>
          <a:p>
            <a:pPr>
              <a:lnSpc>
                <a:spcPct val="150000"/>
              </a:lnSpc>
            </a:pPr>
            <a:r>
              <a:rPr lang="en-AU" sz="3600" b="1" dirty="0">
                <a:solidFill>
                  <a:srgbClr val="FF0000"/>
                </a:solidFill>
                <a:latin typeface="Arial" panose="020B0604020202020204" pitchFamily="34" charset="0"/>
                <a:cs typeface="Arial" panose="020B0604020202020204" pitchFamily="34" charset="0"/>
              </a:rPr>
              <a:t>2.</a:t>
            </a:r>
            <a:r>
              <a:rPr lang="en-AU" sz="3600" b="1" dirty="0">
                <a:latin typeface="Arial" panose="020B0604020202020204" pitchFamily="34" charset="0"/>
                <a:cs typeface="Arial" panose="020B0604020202020204" pitchFamily="34" charset="0"/>
              </a:rPr>
              <a:t> For the matrix on the right, answer the following:</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a:t>
            </a:r>
            <a:r>
              <a:rPr lang="en-AU" sz="3600" dirty="0">
                <a:effectLst/>
                <a:latin typeface="Arial" panose="020B0604020202020204" pitchFamily="34" charset="0"/>
                <a:ea typeface="Times New Roman" panose="02020603050405020304" pitchFamily="18" charset="0"/>
                <a:cs typeface="Arial" panose="020B0604020202020204" pitchFamily="34" charset="0"/>
              </a:rPr>
              <a:t> What is the size of the matrix?</a:t>
            </a:r>
          </a:p>
          <a:p>
            <a:pPr marL="685800">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lvl="0">
              <a:lnSpc>
                <a:spcPct val="150000"/>
              </a:lnSpc>
              <a:spcAft>
                <a:spcPts val="1000"/>
              </a:spcAft>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b.</a:t>
            </a:r>
            <a:r>
              <a:rPr lang="en-AU" sz="3600" dirty="0">
                <a:effectLst/>
                <a:latin typeface="Arial" panose="020B0604020202020204" pitchFamily="34" charset="0"/>
                <a:ea typeface="Times New Roman" panose="02020603050405020304" pitchFamily="18" charset="0"/>
                <a:cs typeface="Arial" panose="020B0604020202020204" pitchFamily="34" charset="0"/>
              </a:rPr>
              <a:t> What element is in row 2, column 4?</a:t>
            </a:r>
          </a:p>
          <a:p>
            <a:pPr marL="228600">
              <a:lnSpc>
                <a:spcPct val="150000"/>
              </a:lnSpc>
              <a:spcAft>
                <a:spcPts val="1000"/>
              </a:spcAft>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lvl="0">
              <a:lnSpc>
                <a:spcPct val="150000"/>
              </a:lnSpc>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c.</a:t>
            </a:r>
            <a:r>
              <a:rPr lang="en-AU" sz="3600" dirty="0">
                <a:effectLst/>
                <a:latin typeface="Arial" panose="020B0604020202020204" pitchFamily="34" charset="0"/>
                <a:ea typeface="Times New Roman" panose="02020603050405020304" pitchFamily="18" charset="0"/>
                <a:cs typeface="Arial" panose="020B0604020202020204" pitchFamily="34" charset="0"/>
              </a:rPr>
              <a:t> What is the location of the element 2.5?</a:t>
            </a:r>
          </a:p>
          <a:p>
            <a:pPr lvl="0">
              <a:lnSpc>
                <a:spcPct val="150000"/>
              </a:lnSpc>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lvl="0">
              <a:lnSpc>
                <a:spcPct val="150000"/>
              </a:lnSpc>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d.</a:t>
            </a:r>
            <a:r>
              <a:rPr lang="en-AU" sz="3600" dirty="0">
                <a:effectLst/>
                <a:latin typeface="Arial" panose="020B0604020202020204" pitchFamily="34" charset="0"/>
                <a:ea typeface="Times New Roman" panose="02020603050405020304" pitchFamily="18" charset="0"/>
                <a:cs typeface="Arial" panose="020B0604020202020204" pitchFamily="34" charset="0"/>
              </a:rPr>
              <a:t> What element is in column 3, row 5?</a:t>
            </a:r>
          </a:p>
        </p:txBody>
      </p:sp>
      <p:pic>
        <p:nvPicPr>
          <p:cNvPr id="17" name="Picture 16">
            <a:extLst>
              <a:ext uri="{FF2B5EF4-FFF2-40B4-BE49-F238E27FC236}">
                <a16:creationId xmlns:a16="http://schemas.microsoft.com/office/drawing/2014/main" id="{8693D39D-3458-1E08-3CC6-D7775D609578}"/>
              </a:ext>
            </a:extLst>
          </p:cNvPr>
          <p:cNvPicPr>
            <a:picLocks noChangeAspect="1"/>
          </p:cNvPicPr>
          <p:nvPr/>
        </p:nvPicPr>
        <p:blipFill>
          <a:blip r:embed="rId4"/>
          <a:stretch>
            <a:fillRect/>
          </a:stretch>
        </p:blipFill>
        <p:spPr>
          <a:xfrm>
            <a:off x="12192000" y="3688180"/>
            <a:ext cx="5869364" cy="3886200"/>
          </a:xfrm>
          <a:prstGeom prst="rect">
            <a:avLst/>
          </a:prstGeom>
        </p:spPr>
      </p:pic>
    </p:spTree>
    <p:extLst>
      <p:ext uri="{BB962C8B-B14F-4D97-AF65-F5344CB8AC3E}">
        <p14:creationId xmlns:p14="http://schemas.microsoft.com/office/powerpoint/2010/main" val="10545494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4182D-79A9-EAC7-A326-9E2FED404F1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39EEBC8-58E8-E2EB-5E75-C7DA2C0AB2F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6F03F0C-215F-600E-5518-FC79080BFB5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018999B-F290-FAA1-C310-DD99DD20E1B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8" descr="A black and white circle with two people&#10;&#10;AI-generated content may be incorrect.">
            <a:extLst>
              <a:ext uri="{FF2B5EF4-FFF2-40B4-BE49-F238E27FC236}">
                <a16:creationId xmlns:a16="http://schemas.microsoft.com/office/drawing/2014/main" id="{6A646B7A-81B6-EC24-023D-DA0FBE45C40E}"/>
              </a:ext>
            </a:extLst>
          </p:cNvPr>
          <p:cNvPicPr>
            <a:picLocks noChangeAspect="1"/>
          </p:cNvPicPr>
          <p:nvPr/>
        </p:nvPicPr>
        <p:blipFill>
          <a:blip r:embed="rId2"/>
          <a:stretch>
            <a:fillRect/>
          </a:stretch>
        </p:blipFill>
        <p:spPr>
          <a:xfrm>
            <a:off x="16306800" y="88548"/>
            <a:ext cx="1866583" cy="1866583"/>
          </a:xfrm>
          <a:prstGeom prst="rect">
            <a:avLst/>
          </a:prstGeom>
        </p:spPr>
      </p:pic>
      <p:sp>
        <p:nvSpPr>
          <p:cNvPr id="14" name="TextBox 13">
            <a:extLst>
              <a:ext uri="{FF2B5EF4-FFF2-40B4-BE49-F238E27FC236}">
                <a16:creationId xmlns:a16="http://schemas.microsoft.com/office/drawing/2014/main" id="{C0DA235F-2B16-5A3E-928C-E292BD14FCAE}"/>
              </a:ext>
            </a:extLst>
          </p:cNvPr>
          <p:cNvSpPr txBox="1"/>
          <p:nvPr/>
        </p:nvSpPr>
        <p:spPr>
          <a:xfrm>
            <a:off x="2269659" y="945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1" name="TextBox 6">
            <a:extLst>
              <a:ext uri="{FF2B5EF4-FFF2-40B4-BE49-F238E27FC236}">
                <a16:creationId xmlns:a16="http://schemas.microsoft.com/office/drawing/2014/main" id="{9811A131-6C33-EDF6-A5CF-36E23B3B152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0380326D-B341-15A4-1DB9-E9F0EE20268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24" name="Freeform 5">
            <a:extLst>
              <a:ext uri="{FF2B5EF4-FFF2-40B4-BE49-F238E27FC236}">
                <a16:creationId xmlns:a16="http://schemas.microsoft.com/office/drawing/2014/main" id="{AE1F5715-06A6-56E7-80DB-04B058AA9C6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449730E1-7740-D24B-5F5A-DA21ECDB2A9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MATRICES DEFINITIONS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3C256846-15B3-F9D4-B74F-3936AE7B7D18}"/>
              </a:ext>
            </a:extLst>
          </p:cNvPr>
          <p:cNvSpPr txBox="1"/>
          <p:nvPr/>
        </p:nvSpPr>
        <p:spPr>
          <a:xfrm>
            <a:off x="2429218" y="2189354"/>
            <a:ext cx="14334782" cy="5763629"/>
          </a:xfrm>
          <a:prstGeom prst="rect">
            <a:avLst/>
          </a:prstGeom>
          <a:noFill/>
        </p:spPr>
        <p:txBody>
          <a:bodyPr wrap="square">
            <a:spAutoFit/>
          </a:bodyPr>
          <a:lstStyle/>
          <a:p>
            <a:pPr lvl="0">
              <a:lnSpc>
                <a:spcPct val="115000"/>
              </a:lnSpc>
              <a:spcBef>
                <a:spcPts val="800"/>
              </a:spcBef>
              <a:spcAft>
                <a:spcPts val="400"/>
              </a:spcAft>
            </a:pPr>
            <a:r>
              <a:rPr lang="en-AU" sz="3600" b="1" dirty="0">
                <a:solidFill>
                  <a:srgbClr val="FF0000"/>
                </a:solidFill>
                <a:effectLst/>
                <a:latin typeface="Arial" panose="020B0604020202020204" pitchFamily="34" charset="0"/>
                <a:ea typeface="MS Gothic" panose="020B0609070205080204" pitchFamily="49" charset="-128"/>
                <a:cs typeface="Times New Roman" panose="02020603050405020304" pitchFamily="18" charset="0"/>
              </a:rPr>
              <a:t>3.</a:t>
            </a:r>
            <a:r>
              <a:rPr lang="en-AU" sz="3600" dirty="0">
                <a:solidFill>
                  <a:srgbClr val="000000"/>
                </a:solidFill>
                <a:effectLst/>
                <a:latin typeface="Arial" panose="020B0604020202020204" pitchFamily="34" charset="0"/>
                <a:ea typeface="MS Gothic" panose="020B0609070205080204" pitchFamily="49" charset="-128"/>
                <a:cs typeface="Times New Roman" panose="02020603050405020304" pitchFamily="18" charset="0"/>
              </a:rPr>
              <a:t> A fitness centre offers five different classes: </a:t>
            </a:r>
          </a:p>
          <a:p>
            <a:pPr lvl="0">
              <a:lnSpc>
                <a:spcPct val="115000"/>
              </a:lnSpc>
              <a:spcBef>
                <a:spcPts val="800"/>
              </a:spcBef>
              <a:spcAft>
                <a:spcPts val="400"/>
              </a:spcAft>
            </a:pPr>
            <a:r>
              <a:rPr lang="en-AU" sz="3600" dirty="0">
                <a:solidFill>
                  <a:srgbClr val="000000"/>
                </a:solidFill>
                <a:effectLst/>
                <a:latin typeface="Arial" panose="020B0604020202020204" pitchFamily="34" charset="0"/>
                <a:ea typeface="MS Gothic" panose="020B0609070205080204" pitchFamily="49" charset="-128"/>
                <a:cs typeface="Times New Roman" panose="02020603050405020304" pitchFamily="18" charset="0"/>
              </a:rPr>
              <a:t>	</a:t>
            </a:r>
            <a:r>
              <a:rPr lang="en-AU" sz="3600" b="1" dirty="0">
                <a:solidFill>
                  <a:srgbClr val="28466A"/>
                </a:solidFill>
                <a:effectLst/>
                <a:latin typeface="Arial" panose="020B0604020202020204" pitchFamily="34" charset="0"/>
                <a:ea typeface="MS Gothic" panose="020B0609070205080204" pitchFamily="49" charset="-128"/>
                <a:cs typeface="Times New Roman" panose="02020603050405020304" pitchFamily="18" charset="0"/>
              </a:rPr>
              <a:t>yoga, </a:t>
            </a:r>
            <a:r>
              <a:rPr lang="en-AU" sz="3600" b="1" dirty="0" err="1">
                <a:solidFill>
                  <a:srgbClr val="28466A"/>
                </a:solidFill>
                <a:effectLst/>
                <a:latin typeface="Arial" panose="020B0604020202020204" pitchFamily="34" charset="0"/>
                <a:ea typeface="MS Gothic" panose="020B0609070205080204" pitchFamily="49" charset="-128"/>
                <a:cs typeface="Times New Roman" panose="02020603050405020304" pitchFamily="18" charset="0"/>
              </a:rPr>
              <a:t>pilates</a:t>
            </a:r>
            <a:r>
              <a:rPr lang="en-AU" sz="3600" b="1" dirty="0">
                <a:solidFill>
                  <a:srgbClr val="28466A"/>
                </a:solidFill>
                <a:effectLst/>
                <a:latin typeface="Arial" panose="020B0604020202020204" pitchFamily="34" charset="0"/>
                <a:ea typeface="MS Gothic" panose="020B0609070205080204" pitchFamily="49" charset="-128"/>
                <a:cs typeface="Times New Roman" panose="02020603050405020304" pitchFamily="18" charset="0"/>
              </a:rPr>
              <a:t>, spin, </a:t>
            </a:r>
            <a:r>
              <a:rPr lang="en-AU" sz="3600" b="1" dirty="0" err="1">
                <a:solidFill>
                  <a:srgbClr val="28466A"/>
                </a:solidFill>
                <a:effectLst/>
                <a:latin typeface="Arial" panose="020B0604020202020204" pitchFamily="34" charset="0"/>
                <a:ea typeface="MS Gothic" panose="020B0609070205080204" pitchFamily="49" charset="-128"/>
                <a:cs typeface="Times New Roman" panose="02020603050405020304" pitchFamily="18" charset="0"/>
              </a:rPr>
              <a:t>zumba</a:t>
            </a:r>
            <a:r>
              <a:rPr lang="en-AU" sz="3600" b="1" dirty="0">
                <a:solidFill>
                  <a:srgbClr val="28466A"/>
                </a:solidFill>
                <a:effectLst/>
                <a:latin typeface="Arial" panose="020B0604020202020204" pitchFamily="34" charset="0"/>
                <a:ea typeface="MS Gothic" panose="020B0609070205080204" pitchFamily="49" charset="-128"/>
                <a:cs typeface="Times New Roman" panose="02020603050405020304" pitchFamily="18" charset="0"/>
              </a:rPr>
              <a:t>, and boxing. </a:t>
            </a:r>
          </a:p>
          <a:p>
            <a:pPr lvl="0">
              <a:lnSpc>
                <a:spcPct val="115000"/>
              </a:lnSpc>
              <a:spcBef>
                <a:spcPts val="800"/>
              </a:spcBef>
              <a:spcAft>
                <a:spcPts val="400"/>
              </a:spcAft>
            </a:pPr>
            <a:r>
              <a:rPr lang="en-AU" sz="3600" dirty="0">
                <a:solidFill>
                  <a:srgbClr val="000000"/>
                </a:solidFill>
                <a:effectLst/>
                <a:latin typeface="Arial" panose="020B0604020202020204" pitchFamily="34" charset="0"/>
                <a:ea typeface="MS Gothic" panose="020B0609070205080204" pitchFamily="49" charset="-128"/>
                <a:cs typeface="Times New Roman" panose="02020603050405020304" pitchFamily="18" charset="0"/>
              </a:rPr>
              <a:t>There are two gym instructors (Anthony and Benedict) who take these classes. </a:t>
            </a:r>
          </a:p>
          <a:p>
            <a:pPr lvl="0">
              <a:lnSpc>
                <a:spcPct val="115000"/>
              </a:lnSpc>
              <a:spcBef>
                <a:spcPts val="800"/>
              </a:spcBef>
              <a:spcAft>
                <a:spcPts val="400"/>
              </a:spcAft>
            </a:pPr>
            <a:r>
              <a:rPr lang="en-AU" sz="3600" dirty="0">
                <a:solidFill>
                  <a:srgbClr val="000000"/>
                </a:solidFill>
                <a:effectLst/>
                <a:latin typeface="Arial" panose="020B0604020202020204" pitchFamily="34" charset="0"/>
                <a:ea typeface="MS Gothic" panose="020B0609070205080204" pitchFamily="49" charset="-128"/>
                <a:cs typeface="Times New Roman" panose="02020603050405020304" pitchFamily="18" charset="0"/>
              </a:rPr>
              <a:t>Anthony teaches 4 yoga classes, 2 Pilates classes, 8 spin classes, 3 Zumba classes, and 10 boxing classes. </a:t>
            </a:r>
          </a:p>
          <a:p>
            <a:pPr lvl="0">
              <a:lnSpc>
                <a:spcPct val="115000"/>
              </a:lnSpc>
              <a:spcBef>
                <a:spcPts val="800"/>
              </a:spcBef>
              <a:spcAft>
                <a:spcPts val="400"/>
              </a:spcAft>
            </a:pPr>
            <a:r>
              <a:rPr lang="en-AU" sz="3600" dirty="0">
                <a:solidFill>
                  <a:srgbClr val="000000"/>
                </a:solidFill>
                <a:effectLst/>
                <a:latin typeface="Arial" panose="020B0604020202020204" pitchFamily="34" charset="0"/>
                <a:ea typeface="MS Gothic" panose="020B0609070205080204" pitchFamily="49" charset="-128"/>
                <a:cs typeface="Times New Roman" panose="02020603050405020304" pitchFamily="18" charset="0"/>
              </a:rPr>
              <a:t>Benedict teaches 7 yoga classes, 2 Pilates classes, 5 spin classes, 1 Zumba class and 6 boxing classes. </a:t>
            </a:r>
            <a:endParaRPr lang="en-AU" sz="3600" dirty="0">
              <a:solidFill>
                <a:srgbClr val="365F91"/>
              </a:solidFill>
              <a:effectLst/>
              <a:latin typeface="Calibri" panose="020F0502020204030204" pitchFamily="34" charset="0"/>
              <a:ea typeface="MS Gothic" panose="020B0609070205080204" pitchFamily="49" charset="-128"/>
              <a:cs typeface="Times New Roman" panose="02020603050405020304" pitchFamily="18" charset="0"/>
            </a:endParaRPr>
          </a:p>
        </p:txBody>
      </p:sp>
      <p:pic>
        <p:nvPicPr>
          <p:cNvPr id="10" name="Picture 9" descr="A cartoon of a gym&#10;&#10;AI-generated content may be incorrect.">
            <a:extLst>
              <a:ext uri="{FF2B5EF4-FFF2-40B4-BE49-F238E27FC236}">
                <a16:creationId xmlns:a16="http://schemas.microsoft.com/office/drawing/2014/main" id="{A65B3F66-0B99-1189-EB7B-95DB862F8E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63999" y="8805640"/>
            <a:ext cx="1409383" cy="1371583"/>
          </a:xfrm>
          <a:prstGeom prst="rect">
            <a:avLst/>
          </a:prstGeom>
        </p:spPr>
      </p:pic>
    </p:spTree>
    <p:extLst>
      <p:ext uri="{BB962C8B-B14F-4D97-AF65-F5344CB8AC3E}">
        <p14:creationId xmlns:p14="http://schemas.microsoft.com/office/powerpoint/2010/main" val="24877746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27A0B-0B34-E1B4-D581-18F654E88E0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A819FC7-82F2-F563-DC31-1CF5629BE92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1FAAE07-5B70-EBED-9385-FAB54A0EAF6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957B91F-1CDB-3320-AAA9-7B47CD1A563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8" descr="A black and white circle with two people&#10;&#10;AI-generated content may be incorrect.">
            <a:extLst>
              <a:ext uri="{FF2B5EF4-FFF2-40B4-BE49-F238E27FC236}">
                <a16:creationId xmlns:a16="http://schemas.microsoft.com/office/drawing/2014/main" id="{B4AEC939-ADF3-75BD-6217-8492E0E323CD}"/>
              </a:ext>
            </a:extLst>
          </p:cNvPr>
          <p:cNvPicPr>
            <a:picLocks noChangeAspect="1"/>
          </p:cNvPicPr>
          <p:nvPr/>
        </p:nvPicPr>
        <p:blipFill>
          <a:blip r:embed="rId2"/>
          <a:stretch>
            <a:fillRect/>
          </a:stretch>
        </p:blipFill>
        <p:spPr>
          <a:xfrm>
            <a:off x="16306800" y="88548"/>
            <a:ext cx="1866583" cy="1866583"/>
          </a:xfrm>
          <a:prstGeom prst="rect">
            <a:avLst/>
          </a:prstGeom>
        </p:spPr>
      </p:pic>
      <p:sp>
        <p:nvSpPr>
          <p:cNvPr id="14" name="TextBox 13">
            <a:extLst>
              <a:ext uri="{FF2B5EF4-FFF2-40B4-BE49-F238E27FC236}">
                <a16:creationId xmlns:a16="http://schemas.microsoft.com/office/drawing/2014/main" id="{9A8BD448-1152-5234-C303-5FD5019F4B27}"/>
              </a:ext>
            </a:extLst>
          </p:cNvPr>
          <p:cNvSpPr txBox="1"/>
          <p:nvPr/>
        </p:nvSpPr>
        <p:spPr>
          <a:xfrm>
            <a:off x="2269659" y="945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1" name="TextBox 6">
            <a:extLst>
              <a:ext uri="{FF2B5EF4-FFF2-40B4-BE49-F238E27FC236}">
                <a16:creationId xmlns:a16="http://schemas.microsoft.com/office/drawing/2014/main" id="{63B4BC0E-F133-A149-B9F6-51909E87CFA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D49C5979-5F6F-8FDB-8D26-37E8388FE10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24" name="Freeform 5">
            <a:extLst>
              <a:ext uri="{FF2B5EF4-FFF2-40B4-BE49-F238E27FC236}">
                <a16:creationId xmlns:a16="http://schemas.microsoft.com/office/drawing/2014/main" id="{5F87D467-A1EB-7AC4-541F-5D01CA92254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23D23FFB-20D3-AEAE-5B1B-EC2BA0458F2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MATRICES DEFINITIONS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58AC025-B521-08A2-E423-A92DE80FABAB}"/>
              </a:ext>
            </a:extLst>
          </p:cNvPr>
          <p:cNvSpPr txBox="1"/>
          <p:nvPr/>
        </p:nvSpPr>
        <p:spPr>
          <a:xfrm>
            <a:off x="2269658" y="1859697"/>
            <a:ext cx="15180141" cy="1068369"/>
          </a:xfrm>
          <a:prstGeom prst="rect">
            <a:avLst/>
          </a:prstGeom>
          <a:noFill/>
        </p:spPr>
        <p:txBody>
          <a:bodyPr wrap="square">
            <a:spAutoFit/>
          </a:bodyPr>
          <a:lstStyle/>
          <a:p>
            <a:pPr lvl="0">
              <a:lnSpc>
                <a:spcPct val="115000"/>
              </a:lnSpc>
              <a:spcBef>
                <a:spcPts val="800"/>
              </a:spcBef>
              <a:spcAft>
                <a:spcPts val="400"/>
              </a:spcAft>
            </a:pPr>
            <a:r>
              <a:rPr lang="en-AU" sz="2400" i="1" dirty="0">
                <a:solidFill>
                  <a:srgbClr val="000000"/>
                </a:solidFill>
                <a:effectLst/>
                <a:latin typeface="Arial" panose="020B0604020202020204" pitchFamily="34" charset="0"/>
                <a:ea typeface="MS Gothic" panose="020B0609070205080204" pitchFamily="49" charset="-128"/>
                <a:cs typeface="Times New Roman" panose="02020603050405020304" pitchFamily="18" charset="0"/>
              </a:rPr>
              <a:t>Anthony teaches 4 yoga classes, 2 Pilates classes, 8 spin classes, 3 Zumba classes, and 10 boxing classes. </a:t>
            </a:r>
          </a:p>
          <a:p>
            <a:pPr lvl="0">
              <a:lnSpc>
                <a:spcPct val="115000"/>
              </a:lnSpc>
              <a:spcBef>
                <a:spcPts val="800"/>
              </a:spcBef>
              <a:spcAft>
                <a:spcPts val="400"/>
              </a:spcAft>
            </a:pPr>
            <a:r>
              <a:rPr lang="en-AU" sz="2400" i="1" dirty="0">
                <a:solidFill>
                  <a:srgbClr val="000000"/>
                </a:solidFill>
                <a:effectLst/>
                <a:latin typeface="Arial" panose="020B0604020202020204" pitchFamily="34" charset="0"/>
                <a:ea typeface="MS Gothic" panose="020B0609070205080204" pitchFamily="49" charset="-128"/>
                <a:cs typeface="Times New Roman" panose="02020603050405020304" pitchFamily="18" charset="0"/>
              </a:rPr>
              <a:t>Benedict teaches 7 yoga classes, 2 Pilates classes, 5 spin classes, 1 Zumba class and 6 boxing classes. </a:t>
            </a:r>
            <a:endParaRPr lang="en-AU" sz="2400" i="1" dirty="0">
              <a:solidFill>
                <a:srgbClr val="365F91"/>
              </a:solidFill>
              <a:effectLst/>
              <a:latin typeface="Calibri" panose="020F0502020204030204" pitchFamily="34" charset="0"/>
              <a:ea typeface="MS Gothic" panose="020B0609070205080204" pitchFamily="49" charset="-128"/>
              <a:cs typeface="Times New Roman" panose="02020603050405020304" pitchFamily="18" charset="0"/>
            </a:endParaRPr>
          </a:p>
        </p:txBody>
      </p:sp>
      <p:pic>
        <p:nvPicPr>
          <p:cNvPr id="10" name="Picture 9" descr="A cartoon of a gym&#10;&#10;AI-generated content may be incorrect.">
            <a:extLst>
              <a:ext uri="{FF2B5EF4-FFF2-40B4-BE49-F238E27FC236}">
                <a16:creationId xmlns:a16="http://schemas.microsoft.com/office/drawing/2014/main" id="{E09F9CB3-DFE4-7EEC-F98B-17188B8FC4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63999" y="8805640"/>
            <a:ext cx="1409383" cy="1371583"/>
          </a:xfrm>
          <a:prstGeom prst="rect">
            <a:avLst/>
          </a:prstGeom>
        </p:spPr>
      </p:pic>
      <p:sp>
        <p:nvSpPr>
          <p:cNvPr id="8" name="TextBox 7">
            <a:extLst>
              <a:ext uri="{FF2B5EF4-FFF2-40B4-BE49-F238E27FC236}">
                <a16:creationId xmlns:a16="http://schemas.microsoft.com/office/drawing/2014/main" id="{78D9F45A-372C-76C9-9FB8-4C65EDD9EE60}"/>
              </a:ext>
            </a:extLst>
          </p:cNvPr>
          <p:cNvSpPr txBox="1"/>
          <p:nvPr/>
        </p:nvSpPr>
        <p:spPr>
          <a:xfrm>
            <a:off x="2819400" y="3111363"/>
            <a:ext cx="9258300" cy="833818"/>
          </a:xfrm>
          <a:prstGeom prst="rect">
            <a:avLst/>
          </a:prstGeom>
          <a:noFill/>
        </p:spPr>
        <p:txBody>
          <a:bodyPr wrap="square">
            <a:spAutoFit/>
          </a:bodyPr>
          <a:lstStyle/>
          <a:p>
            <a:pPr lvl="0">
              <a:lnSpc>
                <a:spcPct val="150000"/>
              </a:lnSpc>
              <a:spcAft>
                <a:spcPts val="1000"/>
              </a:spcAft>
            </a:pPr>
            <a:r>
              <a:rPr lang="en-AU" sz="36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a:t>
            </a:r>
            <a:r>
              <a:rPr lang="en-AU" sz="3600" dirty="0">
                <a:effectLst/>
                <a:latin typeface="Arial" panose="020B0604020202020204" pitchFamily="34" charset="0"/>
                <a:ea typeface="Times New Roman" panose="02020603050405020304" pitchFamily="18" charset="0"/>
                <a:cs typeface="Times New Roman" panose="02020603050405020304" pitchFamily="18" charset="0"/>
              </a:rPr>
              <a:t> Represent this data in a 2 x 5 matrix</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11" name="Table 10">
            <a:extLst>
              <a:ext uri="{FF2B5EF4-FFF2-40B4-BE49-F238E27FC236}">
                <a16:creationId xmlns:a16="http://schemas.microsoft.com/office/drawing/2014/main" id="{12AA40AF-F5BC-743C-72A9-FFC845E42539}"/>
              </a:ext>
            </a:extLst>
          </p:cNvPr>
          <p:cNvGraphicFramePr>
            <a:graphicFrameLocks noGrp="1"/>
          </p:cNvGraphicFramePr>
          <p:nvPr/>
        </p:nvGraphicFramePr>
        <p:xfrm>
          <a:off x="6353177" y="4390281"/>
          <a:ext cx="6313720" cy="3903078"/>
        </p:xfrm>
        <a:graphic>
          <a:graphicData uri="http://schemas.openxmlformats.org/drawingml/2006/table">
            <a:tbl>
              <a:tblPr firstRow="1" bandRow="1">
                <a:tableStyleId>{5C22544A-7EE6-4342-B048-85BDC9FD1C3A}</a:tableStyleId>
              </a:tblPr>
              <a:tblGrid>
                <a:gridCol w="1262744">
                  <a:extLst>
                    <a:ext uri="{9D8B030D-6E8A-4147-A177-3AD203B41FA5}">
                      <a16:colId xmlns:a16="http://schemas.microsoft.com/office/drawing/2014/main" val="4095367947"/>
                    </a:ext>
                  </a:extLst>
                </a:gridCol>
                <a:gridCol w="1262744">
                  <a:extLst>
                    <a:ext uri="{9D8B030D-6E8A-4147-A177-3AD203B41FA5}">
                      <a16:colId xmlns:a16="http://schemas.microsoft.com/office/drawing/2014/main" val="1025574708"/>
                    </a:ext>
                  </a:extLst>
                </a:gridCol>
                <a:gridCol w="1262744">
                  <a:extLst>
                    <a:ext uri="{9D8B030D-6E8A-4147-A177-3AD203B41FA5}">
                      <a16:colId xmlns:a16="http://schemas.microsoft.com/office/drawing/2014/main" val="849888299"/>
                    </a:ext>
                  </a:extLst>
                </a:gridCol>
                <a:gridCol w="1262744">
                  <a:extLst>
                    <a:ext uri="{9D8B030D-6E8A-4147-A177-3AD203B41FA5}">
                      <a16:colId xmlns:a16="http://schemas.microsoft.com/office/drawing/2014/main" val="892520121"/>
                    </a:ext>
                  </a:extLst>
                </a:gridCol>
                <a:gridCol w="1262744">
                  <a:extLst>
                    <a:ext uri="{9D8B030D-6E8A-4147-A177-3AD203B41FA5}">
                      <a16:colId xmlns:a16="http://schemas.microsoft.com/office/drawing/2014/main" val="3148702359"/>
                    </a:ext>
                  </a:extLst>
                </a:gridCol>
              </a:tblGrid>
              <a:tr h="1951539">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3600" b="0" dirty="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3600" b="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566184"/>
                  </a:ext>
                </a:extLst>
              </a:tr>
              <a:tr h="1951539">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3600" b="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3600" b="0">
                        <a:solidFill>
                          <a:schemeClr val="tx1"/>
                        </a:solidFill>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3457189"/>
                  </a:ext>
                </a:extLst>
              </a:tr>
            </a:tbl>
          </a:graphicData>
        </a:graphic>
      </p:graphicFrame>
    </p:spTree>
    <p:extLst>
      <p:ext uri="{BB962C8B-B14F-4D97-AF65-F5344CB8AC3E}">
        <p14:creationId xmlns:p14="http://schemas.microsoft.com/office/powerpoint/2010/main" val="22760814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1C1BA-DC54-F418-0540-9132A267C2C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20C1DE1-A716-E4D7-8D7F-7ADE7DA3FC7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56D0608-7C1B-BB0F-5EAF-AE7C0FAF552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18F3BCA-7A16-7CF2-4AF0-F2C6FEE64D4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8" descr="A black and white circle with two people&#10;&#10;AI-generated content may be incorrect.">
            <a:extLst>
              <a:ext uri="{FF2B5EF4-FFF2-40B4-BE49-F238E27FC236}">
                <a16:creationId xmlns:a16="http://schemas.microsoft.com/office/drawing/2014/main" id="{73D6F1B9-135F-D7DF-C21E-D70716D3BB25}"/>
              </a:ext>
            </a:extLst>
          </p:cNvPr>
          <p:cNvPicPr>
            <a:picLocks noChangeAspect="1"/>
          </p:cNvPicPr>
          <p:nvPr/>
        </p:nvPicPr>
        <p:blipFill>
          <a:blip r:embed="rId2"/>
          <a:stretch>
            <a:fillRect/>
          </a:stretch>
        </p:blipFill>
        <p:spPr>
          <a:xfrm>
            <a:off x="16306800" y="88548"/>
            <a:ext cx="1866583" cy="1866583"/>
          </a:xfrm>
          <a:prstGeom prst="rect">
            <a:avLst/>
          </a:prstGeom>
        </p:spPr>
      </p:pic>
      <p:sp>
        <p:nvSpPr>
          <p:cNvPr id="14" name="TextBox 13">
            <a:extLst>
              <a:ext uri="{FF2B5EF4-FFF2-40B4-BE49-F238E27FC236}">
                <a16:creationId xmlns:a16="http://schemas.microsoft.com/office/drawing/2014/main" id="{6C0CE317-73CB-6247-5A34-A396B1C2C91C}"/>
              </a:ext>
            </a:extLst>
          </p:cNvPr>
          <p:cNvSpPr txBox="1"/>
          <p:nvPr/>
        </p:nvSpPr>
        <p:spPr>
          <a:xfrm>
            <a:off x="2269659" y="945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1" name="TextBox 6">
            <a:extLst>
              <a:ext uri="{FF2B5EF4-FFF2-40B4-BE49-F238E27FC236}">
                <a16:creationId xmlns:a16="http://schemas.microsoft.com/office/drawing/2014/main" id="{05D0102F-976F-FA16-D733-E3BCE94628B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0C3DF212-8591-F486-D3CB-C301FA0F506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24" name="Freeform 5">
            <a:extLst>
              <a:ext uri="{FF2B5EF4-FFF2-40B4-BE49-F238E27FC236}">
                <a16:creationId xmlns:a16="http://schemas.microsoft.com/office/drawing/2014/main" id="{4E1F5D15-7D8C-454A-1822-5164A6459E5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0DE2DBA9-8767-18EF-0553-D5EBBD0B5C4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MATRICES DEFINITIONS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76659D1-25BC-FD2A-1DE8-0B09269331AB}"/>
              </a:ext>
            </a:extLst>
          </p:cNvPr>
          <p:cNvSpPr txBox="1"/>
          <p:nvPr/>
        </p:nvSpPr>
        <p:spPr>
          <a:xfrm>
            <a:off x="2269658" y="1859697"/>
            <a:ext cx="15180141" cy="1068369"/>
          </a:xfrm>
          <a:prstGeom prst="rect">
            <a:avLst/>
          </a:prstGeom>
          <a:noFill/>
        </p:spPr>
        <p:txBody>
          <a:bodyPr wrap="square">
            <a:spAutoFit/>
          </a:bodyPr>
          <a:lstStyle/>
          <a:p>
            <a:pPr lvl="0">
              <a:lnSpc>
                <a:spcPct val="115000"/>
              </a:lnSpc>
              <a:spcBef>
                <a:spcPts val="800"/>
              </a:spcBef>
              <a:spcAft>
                <a:spcPts val="400"/>
              </a:spcAft>
            </a:pPr>
            <a:r>
              <a:rPr lang="en-AU" sz="2400" i="1" dirty="0">
                <a:solidFill>
                  <a:srgbClr val="000000"/>
                </a:solidFill>
                <a:effectLst/>
                <a:latin typeface="Arial" panose="020B0604020202020204" pitchFamily="34" charset="0"/>
                <a:ea typeface="MS Gothic" panose="020B0609070205080204" pitchFamily="49" charset="-128"/>
                <a:cs typeface="Times New Roman" panose="02020603050405020304" pitchFamily="18" charset="0"/>
              </a:rPr>
              <a:t>Anthony teaches 4 yoga classes, 2 Pilates classes, 8 spin classes, 3 Zumba classes, and 10 boxing classes. </a:t>
            </a:r>
          </a:p>
          <a:p>
            <a:pPr lvl="0">
              <a:lnSpc>
                <a:spcPct val="115000"/>
              </a:lnSpc>
              <a:spcBef>
                <a:spcPts val="800"/>
              </a:spcBef>
              <a:spcAft>
                <a:spcPts val="400"/>
              </a:spcAft>
            </a:pPr>
            <a:r>
              <a:rPr lang="en-AU" sz="2400" i="1" dirty="0">
                <a:solidFill>
                  <a:srgbClr val="000000"/>
                </a:solidFill>
                <a:effectLst/>
                <a:latin typeface="Arial" panose="020B0604020202020204" pitchFamily="34" charset="0"/>
                <a:ea typeface="MS Gothic" panose="020B0609070205080204" pitchFamily="49" charset="-128"/>
                <a:cs typeface="Times New Roman" panose="02020603050405020304" pitchFamily="18" charset="0"/>
              </a:rPr>
              <a:t>Benedict teaches 7 yoga classes, 2 Pilates classes, 5 spin classes, 1 Zumba class and 6 boxing classes. </a:t>
            </a:r>
            <a:endParaRPr lang="en-AU" sz="2400" i="1" dirty="0">
              <a:solidFill>
                <a:srgbClr val="365F91"/>
              </a:solidFill>
              <a:effectLst/>
              <a:latin typeface="Calibri" panose="020F0502020204030204" pitchFamily="34" charset="0"/>
              <a:ea typeface="MS Gothic" panose="020B0609070205080204" pitchFamily="49" charset="-128"/>
              <a:cs typeface="Times New Roman" panose="02020603050405020304" pitchFamily="18" charset="0"/>
            </a:endParaRPr>
          </a:p>
        </p:txBody>
      </p:sp>
      <p:pic>
        <p:nvPicPr>
          <p:cNvPr id="10" name="Picture 9" descr="A cartoon of a gym&#10;&#10;AI-generated content may be incorrect.">
            <a:extLst>
              <a:ext uri="{FF2B5EF4-FFF2-40B4-BE49-F238E27FC236}">
                <a16:creationId xmlns:a16="http://schemas.microsoft.com/office/drawing/2014/main" id="{3C2A369B-1157-D91C-903E-D6364088F5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63999" y="8805640"/>
            <a:ext cx="1409383" cy="1371583"/>
          </a:xfrm>
          <a:prstGeom prst="rect">
            <a:avLst/>
          </a:prstGeom>
        </p:spPr>
      </p:pic>
      <p:sp>
        <p:nvSpPr>
          <p:cNvPr id="8" name="TextBox 7">
            <a:extLst>
              <a:ext uri="{FF2B5EF4-FFF2-40B4-BE49-F238E27FC236}">
                <a16:creationId xmlns:a16="http://schemas.microsoft.com/office/drawing/2014/main" id="{B0C1BE60-4CF4-2360-D7A4-ADD39064FB23}"/>
              </a:ext>
            </a:extLst>
          </p:cNvPr>
          <p:cNvSpPr txBox="1"/>
          <p:nvPr/>
        </p:nvSpPr>
        <p:spPr>
          <a:xfrm>
            <a:off x="2819400" y="3111363"/>
            <a:ext cx="9258300" cy="820674"/>
          </a:xfrm>
          <a:prstGeom prst="rect">
            <a:avLst/>
          </a:prstGeom>
          <a:noFill/>
        </p:spPr>
        <p:txBody>
          <a:bodyPr wrap="square">
            <a:spAutoFit/>
          </a:bodyPr>
          <a:lstStyle/>
          <a:p>
            <a:pPr>
              <a:lnSpc>
                <a:spcPct val="150000"/>
              </a:lnSpc>
              <a:spcAft>
                <a:spcPts val="1000"/>
              </a:spcAft>
            </a:pPr>
            <a:r>
              <a:rPr lang="en-AU" sz="3600" b="1" dirty="0">
                <a:solidFill>
                  <a:srgbClr val="FF0000"/>
                </a:solidFill>
                <a:latin typeface="Arial" panose="020B0604020202020204" pitchFamily="34" charset="0"/>
                <a:ea typeface="Times New Roman" panose="02020603050405020304" pitchFamily="18" charset="0"/>
                <a:cs typeface="Arial" panose="020B0604020202020204" pitchFamily="34" charset="0"/>
              </a:rPr>
              <a:t>b</a:t>
            </a: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r>
              <a:rPr lang="en-AU" sz="3600" dirty="0">
                <a:effectLst/>
                <a:latin typeface="Arial" panose="020B0604020202020204" pitchFamily="34" charset="0"/>
                <a:ea typeface="Times New Roman" panose="02020603050405020304" pitchFamily="18" charset="0"/>
                <a:cs typeface="Arial" panose="020B0604020202020204" pitchFamily="34" charset="0"/>
              </a:rPr>
              <a:t> </a:t>
            </a:r>
            <a:r>
              <a:rPr lang="en-AU" sz="3600" dirty="0">
                <a:latin typeface="Arial" panose="020B0604020202020204" pitchFamily="34" charset="0"/>
                <a:cs typeface="Arial" panose="020B0604020202020204" pitchFamily="34" charset="0"/>
              </a:rPr>
              <a:t>Rewrite this data as a 5 x 2 matrix</a:t>
            </a:r>
          </a:p>
        </p:txBody>
      </p:sp>
      <p:graphicFrame>
        <p:nvGraphicFramePr>
          <p:cNvPr id="5" name="Table 4">
            <a:extLst>
              <a:ext uri="{FF2B5EF4-FFF2-40B4-BE49-F238E27FC236}">
                <a16:creationId xmlns:a16="http://schemas.microsoft.com/office/drawing/2014/main" id="{FF78A356-4BCA-04F8-CD6F-F24CF1B62EED}"/>
              </a:ext>
            </a:extLst>
          </p:cNvPr>
          <p:cNvGraphicFramePr>
            <a:graphicFrameLocks noGrp="1"/>
          </p:cNvGraphicFramePr>
          <p:nvPr/>
        </p:nvGraphicFramePr>
        <p:xfrm>
          <a:off x="5754122" y="4134384"/>
          <a:ext cx="8123472" cy="5575300"/>
        </p:xfrm>
        <a:graphic>
          <a:graphicData uri="http://schemas.openxmlformats.org/drawingml/2006/table">
            <a:tbl>
              <a:tblPr firstRow="1" bandRow="1">
                <a:tableStyleId>{5C22544A-7EE6-4342-B048-85BDC9FD1C3A}</a:tableStyleId>
              </a:tblPr>
              <a:tblGrid>
                <a:gridCol w="4061736">
                  <a:extLst>
                    <a:ext uri="{9D8B030D-6E8A-4147-A177-3AD203B41FA5}">
                      <a16:colId xmlns:a16="http://schemas.microsoft.com/office/drawing/2014/main" val="742613520"/>
                    </a:ext>
                  </a:extLst>
                </a:gridCol>
                <a:gridCol w="4061736">
                  <a:extLst>
                    <a:ext uri="{9D8B030D-6E8A-4147-A177-3AD203B41FA5}">
                      <a16:colId xmlns:a16="http://schemas.microsoft.com/office/drawing/2014/main" val="3025905128"/>
                    </a:ext>
                  </a:extLst>
                </a:gridCol>
              </a:tblGrid>
              <a:tr h="1115060">
                <a:tc>
                  <a:txBody>
                    <a:bodyPr/>
                    <a:lstStyle/>
                    <a:p>
                      <a:pPr algn="ctr"/>
                      <a:r>
                        <a:rPr lang="en-US" sz="3600" b="0" dirty="0">
                          <a:solidFill>
                            <a:sysClr val="windowText" lastClr="000000"/>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noFill/>
                  </a:tcPr>
                </a:tc>
                <a:tc>
                  <a:txBody>
                    <a:bodyPr/>
                    <a:lstStyle/>
                    <a:p>
                      <a:pPr algn="ctr"/>
                      <a:r>
                        <a:rPr lang="en-US" sz="3600" b="0" dirty="0">
                          <a:solidFill>
                            <a:sysClr val="windowText" lastClr="000000"/>
                          </a:solidFill>
                          <a:latin typeface="Arial" panose="020B0604020202020204" pitchFamily="34" charset="0"/>
                          <a:cs typeface="Arial" panose="020B0604020202020204" pitchFamily="34" charset="0"/>
                        </a:rPr>
                        <a:t>?</a:t>
                      </a:r>
                    </a:p>
                  </a:txBody>
                  <a:tcPr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286802366"/>
                  </a:ext>
                </a:extLst>
              </a:tr>
              <a:tr h="1115060">
                <a:tc>
                  <a:txBody>
                    <a:bodyPr/>
                    <a:lstStyle/>
                    <a:p>
                      <a:pPr algn="ctr"/>
                      <a:r>
                        <a:rPr lang="en-US" sz="3600" b="0" dirty="0">
                          <a:solidFill>
                            <a:sysClr val="windowText" lastClr="000000"/>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noFill/>
                  </a:tcPr>
                </a:tc>
                <a:tc>
                  <a:txBody>
                    <a:bodyPr/>
                    <a:lstStyle/>
                    <a:p>
                      <a:pPr algn="ctr"/>
                      <a:r>
                        <a:rPr lang="en-US" sz="3600" b="0" dirty="0">
                          <a:solidFill>
                            <a:sysClr val="windowText" lastClr="000000"/>
                          </a:solidFill>
                          <a:latin typeface="Arial" panose="020B0604020202020204" pitchFamily="34" charset="0"/>
                          <a:cs typeface="Arial" panose="020B0604020202020204" pitchFamily="34" charset="0"/>
                        </a:rPr>
                        <a:t>?</a:t>
                      </a:r>
                    </a:p>
                  </a:txBody>
                  <a:tcPr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99145456"/>
                  </a:ext>
                </a:extLst>
              </a:tr>
              <a:tr h="1115060">
                <a:tc>
                  <a:txBody>
                    <a:bodyPr/>
                    <a:lstStyle/>
                    <a:p>
                      <a:pPr algn="ctr"/>
                      <a:r>
                        <a:rPr lang="en-US" sz="3600" b="0" dirty="0">
                          <a:solidFill>
                            <a:sysClr val="windowText" lastClr="000000"/>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noFill/>
                  </a:tcPr>
                </a:tc>
                <a:tc>
                  <a:txBody>
                    <a:bodyPr/>
                    <a:lstStyle/>
                    <a:p>
                      <a:pPr algn="ctr"/>
                      <a:r>
                        <a:rPr lang="en-US" sz="3600" b="0" dirty="0">
                          <a:solidFill>
                            <a:sysClr val="windowText" lastClr="000000"/>
                          </a:solidFill>
                          <a:latin typeface="Arial" panose="020B0604020202020204" pitchFamily="34" charset="0"/>
                          <a:cs typeface="Arial" panose="020B0604020202020204" pitchFamily="34" charset="0"/>
                        </a:rPr>
                        <a:t>?</a:t>
                      </a:r>
                    </a:p>
                  </a:txBody>
                  <a:tcPr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628667035"/>
                  </a:ext>
                </a:extLst>
              </a:tr>
              <a:tr h="1115060">
                <a:tc>
                  <a:txBody>
                    <a:bodyPr/>
                    <a:lstStyle/>
                    <a:p>
                      <a:pPr algn="ctr"/>
                      <a:r>
                        <a:rPr lang="en-US" sz="3600" b="0" dirty="0">
                          <a:solidFill>
                            <a:sysClr val="windowText" lastClr="000000"/>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noFill/>
                  </a:tcPr>
                </a:tc>
                <a:tc>
                  <a:txBody>
                    <a:bodyPr/>
                    <a:lstStyle/>
                    <a:p>
                      <a:pPr algn="ctr"/>
                      <a:r>
                        <a:rPr lang="en-US" sz="3600" b="0" dirty="0">
                          <a:solidFill>
                            <a:sysClr val="windowText" lastClr="000000"/>
                          </a:solidFill>
                          <a:latin typeface="Arial" panose="020B0604020202020204" pitchFamily="34" charset="0"/>
                          <a:cs typeface="Arial" panose="020B0604020202020204" pitchFamily="34" charset="0"/>
                        </a:rPr>
                        <a:t>?</a:t>
                      </a:r>
                    </a:p>
                  </a:txBody>
                  <a:tcPr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00311919"/>
                  </a:ext>
                </a:extLst>
              </a:tr>
              <a:tr h="1115060">
                <a:tc>
                  <a:txBody>
                    <a:bodyPr/>
                    <a:lstStyle/>
                    <a:p>
                      <a:pPr algn="ctr"/>
                      <a:r>
                        <a:rPr lang="en-US" sz="3600" b="0" dirty="0">
                          <a:solidFill>
                            <a:sysClr val="windowText" lastClr="000000"/>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noFill/>
                  </a:tcPr>
                </a:tc>
                <a:tc>
                  <a:txBody>
                    <a:bodyPr/>
                    <a:lstStyle/>
                    <a:p>
                      <a:pPr algn="ctr"/>
                      <a:r>
                        <a:rPr lang="en-US" sz="3600" b="0" dirty="0">
                          <a:solidFill>
                            <a:sysClr val="windowText" lastClr="000000"/>
                          </a:solidFill>
                          <a:latin typeface="Arial" panose="020B0604020202020204" pitchFamily="34" charset="0"/>
                          <a:cs typeface="Arial" panose="020B0604020202020204" pitchFamily="34" charset="0"/>
                        </a:rPr>
                        <a:t>?</a:t>
                      </a:r>
                    </a:p>
                  </a:txBody>
                  <a:tcPr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37635737"/>
                  </a:ext>
                </a:extLst>
              </a:tr>
            </a:tbl>
          </a:graphicData>
        </a:graphic>
      </p:graphicFrame>
    </p:spTree>
    <p:extLst>
      <p:ext uri="{BB962C8B-B14F-4D97-AF65-F5344CB8AC3E}">
        <p14:creationId xmlns:p14="http://schemas.microsoft.com/office/powerpoint/2010/main" val="5743852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AC4C5-6AD4-A144-2D67-490D4832C83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2D54C36-CDF3-D57A-EF48-E2BE81FCC2A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D9A307C-BF99-6550-87AD-18864A388A3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1EEB92D-A50C-F95B-688D-1C0F6AB2DAE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E5D9115-E3F0-344A-48C4-E1EFEAE5AA5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39AC383C-3CFC-569A-E709-9A71BA78FCA7}"/>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FA16E557-A183-FA92-B307-A125E271AAB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2CDCEEA7-4982-A962-C670-2E75188F5BB3}"/>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19 and 20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775240E6-7332-0C4D-B26E-E23C918268DE}"/>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F86132B3-DC80-730B-B69F-6E71433B4F8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8B7C847-0E15-5DB0-3331-48E7CF096BE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19</a:t>
            </a:r>
          </a:p>
        </p:txBody>
      </p:sp>
      <p:sp>
        <p:nvSpPr>
          <p:cNvPr id="17" name="Freeform 5">
            <a:extLst>
              <a:ext uri="{FF2B5EF4-FFF2-40B4-BE49-F238E27FC236}">
                <a16:creationId xmlns:a16="http://schemas.microsoft.com/office/drawing/2014/main" id="{0E3CA2BB-982D-5E43-D2E7-A0102F9D069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DC3D9579-58D1-C7ED-5777-7083A43BE8B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MATRICES DEFINITIONS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611030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EF32A-CB22-DD7B-59BA-1DB56768D6B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64496CF-E4A6-A305-027D-41C8D254DED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A31839D-686B-13CA-F630-10FB7E3A4D9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3979DC9-CEF2-B7CA-C89C-ACBEF5E7D53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F8BF80D-94AC-D90F-3464-E235ACBD8D5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E1CCBED-18E0-385F-8FFE-6F032F6AAF1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8F19836-6C40-7CD0-58D9-BEA975848FA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150D662-05BD-8407-C900-4644CF0634E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FCAFB9CC-DFDD-6CA2-BA6E-065C5D0C835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9C9C95AA-8154-9961-EE87-704C3C971A6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ADDING AND SUBTRACTING MATRICES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DE82FAE-14C0-5E03-A96F-2E0331E552CB}"/>
              </a:ext>
            </a:extLst>
          </p:cNvPr>
          <p:cNvSpPr txBox="1"/>
          <p:nvPr/>
        </p:nvSpPr>
        <p:spPr>
          <a:xfrm>
            <a:off x="2324100" y="2247900"/>
            <a:ext cx="13639800" cy="5045099"/>
          </a:xfrm>
          <a:prstGeom prst="rect">
            <a:avLst/>
          </a:prstGeom>
          <a:noFill/>
        </p:spPr>
        <p:txBody>
          <a:bodyPr wrap="square">
            <a:spAutoFit/>
          </a:bodyPr>
          <a:lstStyle/>
          <a:p>
            <a:pPr>
              <a:lnSpc>
                <a:spcPct val="150000"/>
              </a:lnSpc>
            </a:pPr>
            <a:r>
              <a:rPr lang="en-AU"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You can only </a:t>
            </a:r>
            <a:r>
              <a:rPr lang="en-AU" sz="4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add</a:t>
            </a:r>
            <a:r>
              <a:rPr lang="en-AU"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or </a:t>
            </a:r>
            <a:r>
              <a:rPr lang="en-AU" sz="4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subtract</a:t>
            </a:r>
            <a:r>
              <a:rPr lang="en-AU"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matrices if they have the </a:t>
            </a:r>
            <a:r>
              <a:rPr lang="en-AU" sz="4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same order</a:t>
            </a:r>
            <a:r>
              <a:rPr lang="en-AU"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(same number of rows and columns). </a:t>
            </a:r>
          </a:p>
          <a:p>
            <a:pPr>
              <a:lnSpc>
                <a:spcPct val="150000"/>
              </a:lnSpc>
            </a:pPr>
            <a:endParaRPr lang="en-AU"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pPr>
            <a:r>
              <a:rPr lang="en-AU" sz="4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To add or subtract, perform the operation on the elements with matching positions.</a:t>
            </a:r>
            <a:r>
              <a:rPr lang="en-AU" sz="4400" dirty="0">
                <a:effectLst/>
                <a:latin typeface="Arial" panose="020B0604020202020204" pitchFamily="34" charset="0"/>
                <a:cs typeface="Arial" panose="020B0604020202020204" pitchFamily="34" charset="0"/>
              </a:rPr>
              <a:t> </a:t>
            </a:r>
            <a:endParaRPr lang="en-US"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34843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7D274-385D-931B-4926-A4EA645B8DC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3354817-B11F-A06B-8419-2685964CB92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B64B3A1-E520-2B64-0411-DC52ED74118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E45C90E-B39C-ED2B-C229-0DC9AE7041D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0A1182B-A37E-90E0-4252-D869335FBF0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BC83EBC-64E9-B1F5-7A76-B4AB03A90A4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C288337-0F7D-40B6-652B-2DBA6AAFA93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DB8E36A-0437-1417-F427-91474CA4503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1E8A7FA7-E414-114F-19C0-AA713130D3F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52F79C7E-4048-3C10-38FA-CE2CE4C0286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ADDING AND SUBTRACTING MATRICES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A5AF70FB-1D31-E01F-89A3-72F0FF5BDEDA}"/>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1" name="TextBox 10">
            <a:extLst>
              <a:ext uri="{FF2B5EF4-FFF2-40B4-BE49-F238E27FC236}">
                <a16:creationId xmlns:a16="http://schemas.microsoft.com/office/drawing/2014/main" id="{53C3778E-A437-A843-7DB9-F06C3887EB5F}"/>
              </a:ext>
            </a:extLst>
          </p:cNvPr>
          <p:cNvSpPr txBox="1"/>
          <p:nvPr/>
        </p:nvSpPr>
        <p:spPr>
          <a:xfrm>
            <a:off x="2269658" y="1943100"/>
            <a:ext cx="14265741" cy="1664815"/>
          </a:xfrm>
          <a:prstGeom prst="rect">
            <a:avLst/>
          </a:prstGeom>
          <a:noFill/>
        </p:spPr>
        <p:txBody>
          <a:bodyPr wrap="square">
            <a:spAutoFit/>
          </a:bodyPr>
          <a:lstStyle/>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 fitness centre tracks how many people attend two different gyms; Alpha Fitness (gym A) and Beast Workouts (gym B), over two days.</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A667C2ED-B18C-10B8-CEC7-E8798EC745F7}"/>
              </a:ext>
            </a:extLst>
          </p:cNvPr>
          <p:cNvSpPr txBox="1"/>
          <p:nvPr/>
        </p:nvSpPr>
        <p:spPr>
          <a:xfrm>
            <a:off x="2269659" y="945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BDA8DCB6-9BA4-A9A9-FB05-56F4F129F3BB}"/>
              </a:ext>
            </a:extLst>
          </p:cNvPr>
          <p:cNvSpPr txBox="1"/>
          <p:nvPr/>
        </p:nvSpPr>
        <p:spPr>
          <a:xfrm>
            <a:off x="2269658" y="4003675"/>
            <a:ext cx="13201650" cy="2610843"/>
          </a:xfrm>
          <a:prstGeom prst="rect">
            <a:avLst/>
          </a:prstGeom>
          <a:noFill/>
        </p:spPr>
        <p:txBody>
          <a:bodyPr wrap="square">
            <a:spAutoFit/>
          </a:bodyPr>
          <a:lstStyle/>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 number of attendees is recorded in matrices where;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Font typeface="Wingdings" pitchFamily="2" charset="2"/>
              <a:buChar char=""/>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rows represent days (Monday and Tuesday)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spcAft>
                <a:spcPts val="1000"/>
              </a:spcAft>
              <a:buFont typeface="Wingdings" pitchFamily="2" charset="2"/>
              <a:buChar char=""/>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columns are morning and afternoon sessions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21" name="Picture 20" descr="A white background with blue text&#10;&#10;AI-generated content may be incorrect.">
            <a:extLst>
              <a:ext uri="{FF2B5EF4-FFF2-40B4-BE49-F238E27FC236}">
                <a16:creationId xmlns:a16="http://schemas.microsoft.com/office/drawing/2014/main" id="{BC196499-D50C-B769-0E58-5713F37A0C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5309" y="7202512"/>
            <a:ext cx="12800324" cy="2057701"/>
          </a:xfrm>
          <a:prstGeom prst="rect">
            <a:avLst/>
          </a:prstGeom>
        </p:spPr>
      </p:pic>
      <p:pic>
        <p:nvPicPr>
          <p:cNvPr id="22" name="Picture 21">
            <a:extLst>
              <a:ext uri="{FF2B5EF4-FFF2-40B4-BE49-F238E27FC236}">
                <a16:creationId xmlns:a16="http://schemas.microsoft.com/office/drawing/2014/main" id="{FB496A98-44B8-3AB5-5DEF-8FE60566BE56}"/>
              </a:ext>
            </a:extLst>
          </p:cNvPr>
          <p:cNvPicPr>
            <a:picLocks noChangeAspect="1"/>
          </p:cNvPicPr>
          <p:nvPr/>
        </p:nvPicPr>
        <p:blipFill>
          <a:blip r:embed="rId5">
            <a:extLst>
              <a:ext uri="{BEBA8EAE-BF5A-486C-A8C5-ECC9F3942E4B}">
                <a14:imgProps xmlns:a14="http://schemas.microsoft.com/office/drawing/2010/main">
                  <a14:imgLayer r:embed="rId6">
                    <a14:imgEffect>
                      <a14:saturation sat="200000"/>
                    </a14:imgEffect>
                  </a14:imgLayer>
                </a14:imgProps>
              </a:ext>
            </a:extLst>
          </a:blip>
          <a:stretch>
            <a:fillRect/>
          </a:stretch>
        </p:blipFill>
        <p:spPr>
          <a:xfrm>
            <a:off x="16247110" y="8742680"/>
            <a:ext cx="2002790" cy="1506220"/>
          </a:xfrm>
          <a:prstGeom prst="rect">
            <a:avLst/>
          </a:prstGeom>
        </p:spPr>
      </p:pic>
    </p:spTree>
    <p:extLst>
      <p:ext uri="{BB962C8B-B14F-4D97-AF65-F5344CB8AC3E}">
        <p14:creationId xmlns:p14="http://schemas.microsoft.com/office/powerpoint/2010/main" val="6028684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194A13-F289-873C-4518-971BBD865E5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BAE4A79-1F4C-B00B-21EA-B543C067A18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3C99E23-5257-5602-EDDC-E940CE47C14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221907D-5748-2E23-B643-C4D1CAD489D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725782E-FB48-5A70-C22D-732D711D18C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D930A1E9-3751-CB69-99B8-3DD26678E8A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92D90AB-DF72-9DF3-3A33-0D78416E894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298DE4B1-EC37-BB8B-7988-3B4A3B248B9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D0B28DB5-3BA4-6A57-6769-9893B1EFF4A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ADDING AND SUBTRACTING MATRICES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378293AD-663C-F70D-9E70-917BC08C3B34}"/>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2" name="TextBox 11">
            <a:extLst>
              <a:ext uri="{FF2B5EF4-FFF2-40B4-BE49-F238E27FC236}">
                <a16:creationId xmlns:a16="http://schemas.microsoft.com/office/drawing/2014/main" id="{53EA233A-EA20-401B-8CAA-223A6DB42ABD}"/>
              </a:ext>
            </a:extLst>
          </p:cNvPr>
          <p:cNvSpPr txBox="1"/>
          <p:nvPr/>
        </p:nvSpPr>
        <p:spPr>
          <a:xfrm>
            <a:off x="2269659" y="945059"/>
            <a:ext cx="9236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5357E6FD-B59C-9406-289C-C57EAC50FFDC}"/>
              </a:ext>
            </a:extLst>
          </p:cNvPr>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Lst>
          </a:blip>
          <a:stretch>
            <a:fillRect/>
          </a:stretch>
        </p:blipFill>
        <p:spPr>
          <a:xfrm>
            <a:off x="16247110" y="8742680"/>
            <a:ext cx="2002790" cy="1506220"/>
          </a:xfrm>
          <a:prstGeom prst="rect">
            <a:avLst/>
          </a:prstGeom>
        </p:spPr>
      </p:pic>
      <p:pic>
        <p:nvPicPr>
          <p:cNvPr id="9" name="Picture 8">
            <a:extLst>
              <a:ext uri="{FF2B5EF4-FFF2-40B4-BE49-F238E27FC236}">
                <a16:creationId xmlns:a16="http://schemas.microsoft.com/office/drawing/2014/main" id="{23245454-69D9-2C65-EF3C-D30BB86950A4}"/>
              </a:ext>
            </a:extLst>
          </p:cNvPr>
          <p:cNvPicPr>
            <a:picLocks noChangeAspect="1"/>
          </p:cNvPicPr>
          <p:nvPr/>
        </p:nvPicPr>
        <p:blipFill>
          <a:blip r:embed="rId6"/>
          <a:stretch>
            <a:fillRect/>
          </a:stretch>
        </p:blipFill>
        <p:spPr>
          <a:xfrm>
            <a:off x="3121233" y="4861952"/>
            <a:ext cx="12950751" cy="2329180"/>
          </a:xfrm>
          <a:prstGeom prst="rect">
            <a:avLst/>
          </a:prstGeom>
        </p:spPr>
      </p:pic>
      <p:sp>
        <p:nvSpPr>
          <p:cNvPr id="18" name="TextBox 17">
            <a:extLst>
              <a:ext uri="{FF2B5EF4-FFF2-40B4-BE49-F238E27FC236}">
                <a16:creationId xmlns:a16="http://schemas.microsoft.com/office/drawing/2014/main" id="{998A6A5C-E146-42EA-D827-366B19789E70}"/>
              </a:ext>
            </a:extLst>
          </p:cNvPr>
          <p:cNvSpPr txBox="1"/>
          <p:nvPr/>
        </p:nvSpPr>
        <p:spPr>
          <a:xfrm>
            <a:off x="2237026" y="2789281"/>
            <a:ext cx="14339094" cy="1651606"/>
          </a:xfrm>
          <a:prstGeom prst="rect">
            <a:avLst/>
          </a:prstGeom>
          <a:noFill/>
        </p:spPr>
        <p:txBody>
          <a:bodyPr wrap="square">
            <a:spAutoFit/>
          </a:bodyPr>
          <a:lstStyle/>
          <a:p>
            <a:pPr>
              <a:lnSpc>
                <a:spcPct val="150000"/>
              </a:lnSpc>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We can add the matrices (Matrix A + Matrix B) to find the total number of people attending both gyms each day, at each session.</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5D3840BB-2F1B-B668-F530-EF502169014B}"/>
              </a:ext>
            </a:extLst>
          </p:cNvPr>
          <p:cNvSpPr txBox="1"/>
          <p:nvPr/>
        </p:nvSpPr>
        <p:spPr>
          <a:xfrm>
            <a:off x="2410168" y="7785373"/>
            <a:ext cx="14706600" cy="1140697"/>
          </a:xfrm>
          <a:prstGeom prst="rect">
            <a:avLst/>
          </a:prstGeom>
          <a:noFill/>
        </p:spPr>
        <p:txBody>
          <a:bodyPr wrap="square">
            <a:spAutoFit/>
          </a:bodyPr>
          <a:lstStyle/>
          <a:p>
            <a:pPr>
              <a:lnSpc>
                <a:spcPct val="150000"/>
              </a:lnSpc>
              <a:spcAft>
                <a:spcPts val="1000"/>
              </a:spcAft>
              <a:buNone/>
            </a:pPr>
            <a:r>
              <a:rPr lang="en-AU" sz="2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This results in matrix C, which tells us things such as 22 people attended in the Monday morning session across both gyms, and that 36 people came in for the Tuesday afternoon session.</a:t>
            </a:r>
            <a:endParaRPr lang="en-AU"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917232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ABBF2-090A-5466-307E-D75CF32CE4C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DAB6B48-C4E4-D6D6-65BF-199F80D4688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C265672-D7FD-FAE7-E97A-6BB12E01323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139F66B-082F-4678-D52E-1A658E53EBE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35956F7-7259-0485-646E-D40A85522F0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583DA717-A804-2548-5DBB-D1AFA641038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39B640D-4E26-19E2-3A48-B5695EA702E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FCC53061-B338-9B86-F2F8-6CC238A06AE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8A3383F3-3967-932A-38B2-E50AD967C27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ADDING AND SUBTRACTING MATRICES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29BFC312-C6FD-8450-2E2A-C24F0DDAAA5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2" name="TextBox 11">
            <a:extLst>
              <a:ext uri="{FF2B5EF4-FFF2-40B4-BE49-F238E27FC236}">
                <a16:creationId xmlns:a16="http://schemas.microsoft.com/office/drawing/2014/main" id="{57AC29F4-674E-4C9F-6BD6-82A175D433BC}"/>
              </a:ext>
            </a:extLst>
          </p:cNvPr>
          <p:cNvSpPr txBox="1"/>
          <p:nvPr/>
        </p:nvSpPr>
        <p:spPr>
          <a:xfrm>
            <a:off x="2269659" y="945059"/>
            <a:ext cx="9236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FE123506-623A-E818-5E9F-405D6BD64C4D}"/>
              </a:ext>
            </a:extLst>
          </p:cNvPr>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Lst>
          </a:blip>
          <a:stretch>
            <a:fillRect/>
          </a:stretch>
        </p:blipFill>
        <p:spPr>
          <a:xfrm>
            <a:off x="16247110" y="8742680"/>
            <a:ext cx="2002790" cy="1506220"/>
          </a:xfrm>
          <a:prstGeom prst="rect">
            <a:avLst/>
          </a:prstGeom>
        </p:spPr>
      </p:pic>
      <p:pic>
        <p:nvPicPr>
          <p:cNvPr id="11" name="Picture 10">
            <a:extLst>
              <a:ext uri="{FF2B5EF4-FFF2-40B4-BE49-F238E27FC236}">
                <a16:creationId xmlns:a16="http://schemas.microsoft.com/office/drawing/2014/main" id="{CC4707F3-8FD1-21DE-7781-85075E3A88F1}"/>
              </a:ext>
            </a:extLst>
          </p:cNvPr>
          <p:cNvPicPr>
            <a:picLocks noChangeAspect="1"/>
          </p:cNvPicPr>
          <p:nvPr/>
        </p:nvPicPr>
        <p:blipFill>
          <a:blip r:embed="rId6"/>
          <a:stretch>
            <a:fillRect/>
          </a:stretch>
        </p:blipFill>
        <p:spPr>
          <a:xfrm>
            <a:off x="3188194" y="5143500"/>
            <a:ext cx="13020816" cy="1943072"/>
          </a:xfrm>
          <a:prstGeom prst="rect">
            <a:avLst/>
          </a:prstGeom>
        </p:spPr>
      </p:pic>
      <p:sp>
        <p:nvSpPr>
          <p:cNvPr id="15" name="TextBox 14">
            <a:extLst>
              <a:ext uri="{FF2B5EF4-FFF2-40B4-BE49-F238E27FC236}">
                <a16:creationId xmlns:a16="http://schemas.microsoft.com/office/drawing/2014/main" id="{C63AFD54-F42D-AB6B-4F06-88B0EFD4227B}"/>
              </a:ext>
            </a:extLst>
          </p:cNvPr>
          <p:cNvSpPr txBox="1"/>
          <p:nvPr/>
        </p:nvSpPr>
        <p:spPr>
          <a:xfrm>
            <a:off x="3700330" y="4114754"/>
            <a:ext cx="12584880" cy="688394"/>
          </a:xfrm>
          <a:prstGeom prst="rect">
            <a:avLst/>
          </a:prstGeom>
          <a:noFill/>
        </p:spPr>
        <p:txBody>
          <a:bodyPr wrap="square">
            <a:spAutoFit/>
          </a:bodyPr>
          <a:lstStyle/>
          <a:p>
            <a:pPr>
              <a:lnSpc>
                <a:spcPct val="115000"/>
              </a:lnSpc>
              <a:spcAft>
                <a:spcPts val="1000"/>
              </a:spcAft>
              <a:buNone/>
            </a:pPr>
            <a:r>
              <a:rPr lang="en-AU" sz="36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The same method is used for subtracting matrices.</a:t>
            </a:r>
            <a:endParaRPr lang="en-AU" sz="36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6695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3F925-4399-DCF4-7D63-2F5701635CA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9628456-E36F-A2B8-ACFE-FE1ED55544A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BA4B29E-E136-126B-DAD8-20148D202F3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EE9690B-6AF8-8DC0-2262-1537D782540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FC4222F4-3506-A222-7B84-F2182243F6C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1B4383BA-0FB4-B02F-FCCC-F1CEF3CA990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a:t>
            </a:r>
          </a:p>
        </p:txBody>
      </p:sp>
      <p:sp>
        <p:nvSpPr>
          <p:cNvPr id="24" name="Freeform 5">
            <a:extLst>
              <a:ext uri="{FF2B5EF4-FFF2-40B4-BE49-F238E27FC236}">
                <a16:creationId xmlns:a16="http://schemas.microsoft.com/office/drawing/2014/main" id="{FF6DEA93-AB83-BCE1-DA63-E7DDB17B1E9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BFC6CF1-4B7A-8A23-FDEC-F1DCC80D98C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DIRECTED NUMBERS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2ADDC819-7B84-B07D-72B6-46BA3BA1E671}"/>
              </a:ext>
            </a:extLst>
          </p:cNvPr>
          <p:cNvSpPr txBox="1"/>
          <p:nvPr/>
        </p:nvSpPr>
        <p:spPr>
          <a:xfrm>
            <a:off x="2257768" y="876300"/>
            <a:ext cx="12677432" cy="400110"/>
          </a:xfrm>
          <a:prstGeom prst="rect">
            <a:avLst/>
          </a:prstGeom>
          <a:noFill/>
        </p:spPr>
        <p:txBody>
          <a:bodyPr wrap="square">
            <a:spAutoFit/>
          </a:bodyPr>
          <a:lstStyle/>
          <a:p>
            <a:r>
              <a:rPr lang="en-AU" sz="2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Multiplying and dividing negative numbers</a:t>
            </a:r>
            <a:endParaRPr lang="en-US" sz="2000" dirty="0">
              <a:solidFill>
                <a:srgbClr val="FF0000"/>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543B9200-2867-6F1C-16D1-2C366500BBD3}"/>
              </a:ext>
            </a:extLst>
          </p:cNvPr>
          <p:cNvSpPr txBox="1"/>
          <p:nvPr/>
        </p:nvSpPr>
        <p:spPr>
          <a:xfrm>
            <a:off x="2438400" y="2183020"/>
            <a:ext cx="13687082" cy="3570080"/>
          </a:xfrm>
          <a:prstGeom prst="rect">
            <a:avLst/>
          </a:prstGeom>
          <a:noFill/>
        </p:spPr>
        <p:txBody>
          <a:bodyPr wrap="square">
            <a:spAutoFit/>
          </a:bodyPr>
          <a:lstStyle/>
          <a:p>
            <a:pPr>
              <a:lnSpc>
                <a:spcPct val="150000"/>
              </a:lnSpc>
              <a:spcAft>
                <a:spcPts val="1000"/>
              </a:spcAft>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When </a:t>
            </a:r>
            <a:r>
              <a:rPr lang="en-AU" sz="3600" b="1"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multiplying or dividing</a:t>
            </a:r>
            <a:r>
              <a:rPr lang="en-AU" sz="3600" dirty="0">
                <a:solidFill>
                  <a:srgbClr val="FF0000"/>
                </a:solidFill>
                <a:effectLst/>
                <a:latin typeface="Arial" panose="020B0604020202020204" pitchFamily="34" charset="0"/>
                <a:ea typeface="MS Mincho" panose="02020609040205080304" pitchFamily="49" charset="-128"/>
                <a:cs typeface="Arial" panose="020B0604020202020204" pitchFamily="34" charset="0"/>
              </a:rPr>
              <a:t> </a:t>
            </a: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the rules are different. </a:t>
            </a:r>
          </a:p>
          <a:p>
            <a:pPr>
              <a:lnSpc>
                <a:spcPct val="150000"/>
              </a:lnSpc>
              <a:spcAft>
                <a:spcPts val="1000"/>
              </a:spcAft>
              <a:buNone/>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To multiply or divide directed numbers follow these steps: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1. Ignore the signs and complete the calculation first</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spcAft>
                <a:spcPts val="1000"/>
              </a:spcAft>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2. Then apply these sign rules: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1" name="Picture 10" descr="A math equations and symbols&#10;&#10;AI-generated content may be incorrect.">
            <a:extLst>
              <a:ext uri="{FF2B5EF4-FFF2-40B4-BE49-F238E27FC236}">
                <a16:creationId xmlns:a16="http://schemas.microsoft.com/office/drawing/2014/main" id="{014927AD-C760-04E8-3F86-8F19D582D2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400" y="6057900"/>
            <a:ext cx="14554200" cy="2655722"/>
          </a:xfrm>
          <a:prstGeom prst="rect">
            <a:avLst/>
          </a:prstGeom>
        </p:spPr>
      </p:pic>
    </p:spTree>
    <p:extLst>
      <p:ext uri="{BB962C8B-B14F-4D97-AF65-F5344CB8AC3E}">
        <p14:creationId xmlns:p14="http://schemas.microsoft.com/office/powerpoint/2010/main" val="383740340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F3FF8-7441-AFA7-074C-9B3D913DA64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256316E-3DFD-14FE-ADF4-BB370533751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10437FA-54DF-72B1-D3A1-B9314EC307E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E52F6E0-F878-A575-17CB-C06057E834E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928CB9D-3221-9FE1-F9DE-0A06DBF2CA0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5F1F4E4C-2F64-1114-F050-64F2D8220F0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F5E27F5-8880-0B38-0BBB-B453B577A56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BCFFD841-F9C2-0E16-CE80-395E029007E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014BC001-49FF-E396-9C3D-E2B50DE23D1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ADDING AND SUBTRACTING MATRICES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7B36FAC0-9DCD-C5CF-30E0-2C275640F5C4}"/>
              </a:ext>
            </a:extLst>
          </p:cNvPr>
          <p:cNvSpPr txBox="1"/>
          <p:nvPr/>
        </p:nvSpPr>
        <p:spPr>
          <a:xfrm>
            <a:off x="2269659" y="1554659"/>
            <a:ext cx="9236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5A2D0E56-E3B1-FF05-1073-86C68B06F722}"/>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6" name="TextBox 15">
            <a:extLst>
              <a:ext uri="{FF2B5EF4-FFF2-40B4-BE49-F238E27FC236}">
                <a16:creationId xmlns:a16="http://schemas.microsoft.com/office/drawing/2014/main" id="{57BAA540-823A-BA39-DABA-2C286FC85A41}"/>
              </a:ext>
            </a:extLst>
          </p:cNvPr>
          <p:cNvSpPr txBox="1"/>
          <p:nvPr/>
        </p:nvSpPr>
        <p:spPr>
          <a:xfrm>
            <a:off x="2362200" y="2363569"/>
            <a:ext cx="10591800" cy="646331"/>
          </a:xfrm>
          <a:prstGeom prst="rect">
            <a:avLst/>
          </a:prstGeom>
          <a:noFill/>
        </p:spPr>
        <p:txBody>
          <a:bodyPr wrap="square">
            <a:spAutoFit/>
          </a:bodyPr>
          <a:lstStyle/>
          <a:p>
            <a:r>
              <a:rPr lang="en-AU" sz="3600" b="1" dirty="0">
                <a:effectLst/>
                <a:latin typeface="Arial" panose="020B0604020202020204" pitchFamily="34" charset="0"/>
                <a:ea typeface="Times New Roman" panose="02020603050405020304" pitchFamily="18" charset="0"/>
                <a:cs typeface="Arial" panose="020B0604020202020204" pitchFamily="34" charset="0"/>
              </a:rPr>
              <a:t>Add</a:t>
            </a:r>
            <a:r>
              <a:rPr lang="en-AU" sz="3600" dirty="0">
                <a:effectLst/>
                <a:latin typeface="Arial" panose="020B0604020202020204" pitchFamily="34" charset="0"/>
                <a:ea typeface="Times New Roman" panose="02020603050405020304" pitchFamily="18" charset="0"/>
                <a:cs typeface="Arial" panose="020B0604020202020204" pitchFamily="34" charset="0"/>
              </a:rPr>
              <a:t> the pair of matrices, then </a:t>
            </a:r>
            <a:r>
              <a:rPr lang="en-AU" sz="3600" b="1" dirty="0">
                <a:effectLst/>
                <a:latin typeface="Arial" panose="020B0604020202020204" pitchFamily="34" charset="0"/>
                <a:ea typeface="Times New Roman" panose="02020603050405020304" pitchFamily="18" charset="0"/>
                <a:cs typeface="Arial" panose="020B0604020202020204" pitchFamily="34" charset="0"/>
              </a:rPr>
              <a:t>subtract</a:t>
            </a:r>
            <a:r>
              <a:rPr lang="en-AU" sz="3600" dirty="0">
                <a:effectLst/>
                <a:latin typeface="Arial" panose="020B0604020202020204" pitchFamily="34" charset="0"/>
                <a:ea typeface="Times New Roman" panose="02020603050405020304" pitchFamily="18" charset="0"/>
                <a:cs typeface="Arial" panose="020B0604020202020204" pitchFamily="34" charset="0"/>
              </a:rPr>
              <a:t> them</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9" name="Picture 18" descr="A number and a plus symbol&#10;&#10;AI-generated content may be incorrect.">
            <a:extLst>
              <a:ext uri="{FF2B5EF4-FFF2-40B4-BE49-F238E27FC236}">
                <a16:creationId xmlns:a16="http://schemas.microsoft.com/office/drawing/2014/main" id="{5E3CA6F0-8B09-3C66-696B-A0E0691DE3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62200" y="3454400"/>
            <a:ext cx="7848600" cy="1973277"/>
          </a:xfrm>
          <a:prstGeom prst="rect">
            <a:avLst/>
          </a:prstGeom>
        </p:spPr>
      </p:pic>
    </p:spTree>
    <p:extLst>
      <p:ext uri="{BB962C8B-B14F-4D97-AF65-F5344CB8AC3E}">
        <p14:creationId xmlns:p14="http://schemas.microsoft.com/office/powerpoint/2010/main" val="34181147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8A7A1-FE99-9389-DD4F-08ECDACF843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64702F2-732E-76A0-FD8F-A7B2661D75B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AD7D400-2604-C6ED-7188-A1212A08766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6344689-D809-D151-FC0D-37B27151DE8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EBC2BA4-C2AD-DC5E-6CF3-5CEB389EABD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D4B259D6-290F-A83F-5A78-BC38D37F645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AE3DC20-0D81-8547-1E93-B2F0AEBA06A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22</a:t>
            </a:r>
          </a:p>
        </p:txBody>
      </p:sp>
      <p:sp>
        <p:nvSpPr>
          <p:cNvPr id="17" name="Freeform 5">
            <a:extLst>
              <a:ext uri="{FF2B5EF4-FFF2-40B4-BE49-F238E27FC236}">
                <a16:creationId xmlns:a16="http://schemas.microsoft.com/office/drawing/2014/main" id="{6058E898-FAC0-C441-8AF5-AD23BD0A9D8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935BB7E3-F351-1124-8FFF-F32C487CB50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ADDING AND SUBTRACTING MATRICES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440B8C45-D297-A2EE-D16E-05E71C45D440}"/>
              </a:ext>
            </a:extLst>
          </p:cNvPr>
          <p:cNvSpPr txBox="1"/>
          <p:nvPr/>
        </p:nvSpPr>
        <p:spPr>
          <a:xfrm>
            <a:off x="2269659" y="952500"/>
            <a:ext cx="9236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A8B77C8F-6F03-162F-D2D1-C8C23186AF94}"/>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65618D73-BC90-A3A5-D4B9-2B7F63033861}"/>
              </a:ext>
            </a:extLst>
          </p:cNvPr>
          <p:cNvSpPr txBox="1"/>
          <p:nvPr/>
        </p:nvSpPr>
        <p:spPr>
          <a:xfrm>
            <a:off x="2304733" y="1859697"/>
            <a:ext cx="15849600" cy="4144596"/>
          </a:xfrm>
          <a:prstGeom prst="rect">
            <a:avLst/>
          </a:prstGeom>
          <a:noFill/>
        </p:spPr>
        <p:txBody>
          <a:bodyPr wrap="square">
            <a:spAutoFit/>
          </a:bodyPr>
          <a:lstStyle/>
          <a:p>
            <a:pPr>
              <a:lnSpc>
                <a:spcPct val="150000"/>
              </a:lnSpc>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1.</a:t>
            </a:r>
            <a:r>
              <a:rPr lang="en-AU" sz="3600" b="1" dirty="0">
                <a:effectLst/>
                <a:latin typeface="Arial" panose="020B0604020202020204" pitchFamily="34" charset="0"/>
                <a:ea typeface="Times New Roman" panose="02020603050405020304" pitchFamily="18" charset="0"/>
                <a:cs typeface="Arial" panose="020B0604020202020204" pitchFamily="34" charset="0"/>
              </a:rPr>
              <a:t> Matrix P</a:t>
            </a:r>
            <a:r>
              <a:rPr lang="en-AU" sz="3600" dirty="0">
                <a:effectLst/>
                <a:latin typeface="Arial" panose="020B0604020202020204" pitchFamily="34" charset="0"/>
                <a:ea typeface="Times New Roman" panose="02020603050405020304" pitchFamily="18" charset="0"/>
                <a:cs typeface="Arial" panose="020B0604020202020204" pitchFamily="34" charset="0"/>
              </a:rPr>
              <a:t> shows the number of items in two warehouses, where the rows represent the type of produce (apples and oranges) and the columns represent which shed they are in (shed A and shed B). </a:t>
            </a:r>
          </a:p>
          <a:p>
            <a:pPr>
              <a:lnSpc>
                <a:spcPct val="150000"/>
              </a:lnSpc>
            </a:pPr>
            <a:r>
              <a:rPr lang="en-AU" sz="3600" b="1" dirty="0">
                <a:effectLst/>
                <a:latin typeface="Arial" panose="020B0604020202020204" pitchFamily="34" charset="0"/>
                <a:ea typeface="Times New Roman" panose="02020603050405020304" pitchFamily="18" charset="0"/>
                <a:cs typeface="Arial" panose="020B0604020202020204" pitchFamily="34" charset="0"/>
              </a:rPr>
              <a:t>Matrix Q</a:t>
            </a:r>
            <a:r>
              <a:rPr lang="en-AU" sz="3600" dirty="0">
                <a:effectLst/>
                <a:latin typeface="Arial" panose="020B0604020202020204" pitchFamily="34" charset="0"/>
                <a:ea typeface="Times New Roman" panose="02020603050405020304" pitchFamily="18" charset="0"/>
                <a:cs typeface="Arial" panose="020B0604020202020204" pitchFamily="34" charset="0"/>
              </a:rPr>
              <a:t> shows what is being delivered today. </a:t>
            </a:r>
          </a:p>
          <a:p>
            <a:pPr>
              <a:lnSpc>
                <a:spcPct val="150000"/>
              </a:lnSpc>
            </a:pPr>
            <a:r>
              <a:rPr lang="en-AU" sz="3600" dirty="0">
                <a:effectLst/>
                <a:latin typeface="Arial" panose="020B0604020202020204" pitchFamily="34" charset="0"/>
                <a:ea typeface="Times New Roman" panose="02020603050405020304" pitchFamily="18" charset="0"/>
                <a:cs typeface="Arial" panose="020B0604020202020204" pitchFamily="34" charset="0"/>
              </a:rPr>
              <a:t>Calculate </a:t>
            </a:r>
            <a:r>
              <a:rPr lang="en-AU" sz="3600" b="1" dirty="0">
                <a:effectLst/>
                <a:latin typeface="Arial" panose="020B0604020202020204" pitchFamily="34" charset="0"/>
                <a:ea typeface="Times New Roman" panose="02020603050405020304" pitchFamily="18" charset="0"/>
                <a:cs typeface="Arial" panose="020B0604020202020204" pitchFamily="34" charset="0"/>
              </a:rPr>
              <a:t>P + Q</a:t>
            </a:r>
            <a:r>
              <a:rPr lang="en-AU" sz="3600" dirty="0">
                <a:effectLst/>
                <a:latin typeface="Arial" panose="020B0604020202020204" pitchFamily="34" charset="0"/>
                <a:ea typeface="Times New Roman" panose="02020603050405020304" pitchFamily="18" charset="0"/>
                <a:cs typeface="Arial" panose="020B0604020202020204" pitchFamily="34" charset="0"/>
              </a:rPr>
              <a:t> to find the updated stock levels.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3" name="Picture 12" descr="A group of fruit cut in half&#10;&#10;AI-generated content may be incorrect.">
            <a:extLst>
              <a:ext uri="{FF2B5EF4-FFF2-40B4-BE49-F238E27FC236}">
                <a16:creationId xmlns:a16="http://schemas.microsoft.com/office/drawing/2014/main" id="{69543FB4-CE5B-7D82-E45F-3FCFE1891B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92183" y="8801100"/>
            <a:ext cx="1500250" cy="1395174"/>
          </a:xfrm>
          <a:prstGeom prst="rect">
            <a:avLst/>
          </a:prstGeom>
        </p:spPr>
      </p:pic>
      <p:pic>
        <p:nvPicPr>
          <p:cNvPr id="18" name="Picture 17" descr="A number and numbers on a white background&#10;&#10;AI-generated content may be incorrect.">
            <a:extLst>
              <a:ext uri="{FF2B5EF4-FFF2-40B4-BE49-F238E27FC236}">
                <a16:creationId xmlns:a16="http://schemas.microsoft.com/office/drawing/2014/main" id="{59377F1E-8EA1-32C0-590C-3938298591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8602" y="6187565"/>
            <a:ext cx="7427015" cy="1179877"/>
          </a:xfrm>
          <a:prstGeom prst="rect">
            <a:avLst/>
          </a:prstGeom>
        </p:spPr>
      </p:pic>
      <p:graphicFrame>
        <p:nvGraphicFramePr>
          <p:cNvPr id="20" name="Table 19">
            <a:extLst>
              <a:ext uri="{FF2B5EF4-FFF2-40B4-BE49-F238E27FC236}">
                <a16:creationId xmlns:a16="http://schemas.microsoft.com/office/drawing/2014/main" id="{A2D91CA7-68C8-112F-F9E3-66D5571EEBE3}"/>
              </a:ext>
            </a:extLst>
          </p:cNvPr>
          <p:cNvGraphicFramePr>
            <a:graphicFrameLocks noGrp="1"/>
          </p:cNvGraphicFramePr>
          <p:nvPr/>
        </p:nvGraphicFramePr>
        <p:xfrm>
          <a:off x="11963400" y="6575903"/>
          <a:ext cx="2671932" cy="2399078"/>
        </p:xfrm>
        <a:graphic>
          <a:graphicData uri="http://schemas.openxmlformats.org/drawingml/2006/table">
            <a:tbl>
              <a:tblPr firstRow="1" bandRow="1">
                <a:tableStyleId>{5C22544A-7EE6-4342-B048-85BDC9FD1C3A}</a:tableStyleId>
              </a:tblPr>
              <a:tblGrid>
                <a:gridCol w="1335966">
                  <a:extLst>
                    <a:ext uri="{9D8B030D-6E8A-4147-A177-3AD203B41FA5}">
                      <a16:colId xmlns:a16="http://schemas.microsoft.com/office/drawing/2014/main" val="4095367947"/>
                    </a:ext>
                  </a:extLst>
                </a:gridCol>
                <a:gridCol w="1335966">
                  <a:extLst>
                    <a:ext uri="{9D8B030D-6E8A-4147-A177-3AD203B41FA5}">
                      <a16:colId xmlns:a16="http://schemas.microsoft.com/office/drawing/2014/main" val="3148702359"/>
                    </a:ext>
                  </a:extLst>
                </a:gridCol>
              </a:tblGrid>
              <a:tr h="1199539">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566184"/>
                  </a:ext>
                </a:extLst>
              </a:tr>
              <a:tr h="1199539">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3457189"/>
                  </a:ext>
                </a:extLst>
              </a:tr>
            </a:tbl>
          </a:graphicData>
        </a:graphic>
      </p:graphicFrame>
    </p:spTree>
    <p:extLst>
      <p:ext uri="{BB962C8B-B14F-4D97-AF65-F5344CB8AC3E}">
        <p14:creationId xmlns:p14="http://schemas.microsoft.com/office/powerpoint/2010/main" val="42257730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DEB3F-97C5-2F0C-164F-5D1DE7A97F8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F824E1A-6337-852C-20C5-AA741CEDECD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B01E085-14E0-C7D3-5725-82F3A0FE955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8FE6AA5-2E25-81D4-D887-4726598934F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25F3F89-D505-2831-F3CD-136E0191BD2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816229A3-A93B-26CD-FED6-70417159816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BB73CA8-FB36-7CDA-BDB9-2EBCC5A0829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22</a:t>
            </a:r>
          </a:p>
        </p:txBody>
      </p:sp>
      <p:sp>
        <p:nvSpPr>
          <p:cNvPr id="17" name="Freeform 5">
            <a:extLst>
              <a:ext uri="{FF2B5EF4-FFF2-40B4-BE49-F238E27FC236}">
                <a16:creationId xmlns:a16="http://schemas.microsoft.com/office/drawing/2014/main" id="{4F0089E0-11A5-FD50-47BD-95B1C761955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F095B346-6EFC-BCCE-CC2A-F3D3C2931E1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ADDING AND SUBTRACTING MATRICES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2BEA91EC-4E76-EC39-FDB3-02D8ADA0B284}"/>
              </a:ext>
            </a:extLst>
          </p:cNvPr>
          <p:cNvSpPr txBox="1"/>
          <p:nvPr/>
        </p:nvSpPr>
        <p:spPr>
          <a:xfrm>
            <a:off x="2269659" y="952500"/>
            <a:ext cx="9236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9E4DFCB7-CDE9-6B58-A0EC-DD25E16E22A5}"/>
              </a:ext>
            </a:extLst>
          </p:cNvPr>
          <p:cNvPicPr>
            <a:picLocks noChangeAspect="1"/>
          </p:cNvPicPr>
          <p:nvPr/>
        </p:nvPicPr>
        <p:blipFill>
          <a:blip r:embed="rId3"/>
          <a:stretch>
            <a:fillRect/>
          </a:stretch>
        </p:blipFill>
        <p:spPr>
          <a:xfrm>
            <a:off x="16306800" y="88548"/>
            <a:ext cx="1866583" cy="1866583"/>
          </a:xfrm>
          <a:prstGeom prst="rect">
            <a:avLst/>
          </a:prstGeom>
        </p:spPr>
      </p:pic>
      <p:graphicFrame>
        <p:nvGraphicFramePr>
          <p:cNvPr id="20" name="Table 19">
            <a:extLst>
              <a:ext uri="{FF2B5EF4-FFF2-40B4-BE49-F238E27FC236}">
                <a16:creationId xmlns:a16="http://schemas.microsoft.com/office/drawing/2014/main" id="{33F2E245-6612-6B21-E6C3-DCC666CC5725}"/>
              </a:ext>
            </a:extLst>
          </p:cNvPr>
          <p:cNvGraphicFramePr>
            <a:graphicFrameLocks noGrp="1"/>
          </p:cNvGraphicFramePr>
          <p:nvPr/>
        </p:nvGraphicFramePr>
        <p:xfrm>
          <a:off x="11963400" y="6575903"/>
          <a:ext cx="2671932" cy="2399078"/>
        </p:xfrm>
        <a:graphic>
          <a:graphicData uri="http://schemas.openxmlformats.org/drawingml/2006/table">
            <a:tbl>
              <a:tblPr firstRow="1" bandRow="1">
                <a:tableStyleId>{5C22544A-7EE6-4342-B048-85BDC9FD1C3A}</a:tableStyleId>
              </a:tblPr>
              <a:tblGrid>
                <a:gridCol w="1335966">
                  <a:extLst>
                    <a:ext uri="{9D8B030D-6E8A-4147-A177-3AD203B41FA5}">
                      <a16:colId xmlns:a16="http://schemas.microsoft.com/office/drawing/2014/main" val="4095367947"/>
                    </a:ext>
                  </a:extLst>
                </a:gridCol>
                <a:gridCol w="1335966">
                  <a:extLst>
                    <a:ext uri="{9D8B030D-6E8A-4147-A177-3AD203B41FA5}">
                      <a16:colId xmlns:a16="http://schemas.microsoft.com/office/drawing/2014/main" val="3148702359"/>
                    </a:ext>
                  </a:extLst>
                </a:gridCol>
              </a:tblGrid>
              <a:tr h="1199539">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566184"/>
                  </a:ext>
                </a:extLst>
              </a:tr>
              <a:tr h="1199539">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3457189"/>
                  </a:ext>
                </a:extLst>
              </a:tr>
            </a:tbl>
          </a:graphicData>
        </a:graphic>
      </p:graphicFrame>
      <p:sp>
        <p:nvSpPr>
          <p:cNvPr id="11" name="TextBox 10">
            <a:extLst>
              <a:ext uri="{FF2B5EF4-FFF2-40B4-BE49-F238E27FC236}">
                <a16:creationId xmlns:a16="http://schemas.microsoft.com/office/drawing/2014/main" id="{B67274A0-BBB0-ACBA-33EA-5E74E63DB9B1}"/>
              </a:ext>
            </a:extLst>
          </p:cNvPr>
          <p:cNvSpPr txBox="1"/>
          <p:nvPr/>
        </p:nvSpPr>
        <p:spPr>
          <a:xfrm>
            <a:off x="2286000" y="1714500"/>
            <a:ext cx="15591071" cy="4975593"/>
          </a:xfrm>
          <a:prstGeom prst="rect">
            <a:avLst/>
          </a:prstGeom>
          <a:noFill/>
        </p:spPr>
        <p:txBody>
          <a:bodyPr wrap="square">
            <a:spAutoFit/>
          </a:bodyPr>
          <a:lstStyle/>
          <a:p>
            <a:pPr>
              <a:lnSpc>
                <a:spcPct val="150000"/>
              </a:lnSpc>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2.</a:t>
            </a:r>
            <a:r>
              <a:rPr lang="en-AU" sz="3600" b="1" dirty="0">
                <a:effectLst/>
                <a:latin typeface="Arial" panose="020B0604020202020204" pitchFamily="34" charset="0"/>
                <a:ea typeface="Times New Roman" panose="02020603050405020304" pitchFamily="18" charset="0"/>
                <a:cs typeface="Arial" panose="020B0604020202020204" pitchFamily="34" charset="0"/>
              </a:rPr>
              <a:t> Matrix R</a:t>
            </a:r>
            <a:r>
              <a:rPr lang="en-AU" sz="3600" dirty="0">
                <a:effectLst/>
                <a:latin typeface="Arial" panose="020B0604020202020204" pitchFamily="34" charset="0"/>
                <a:ea typeface="Times New Roman" panose="02020603050405020304" pitchFamily="18" charset="0"/>
                <a:cs typeface="Arial" panose="020B0604020202020204" pitchFamily="34" charset="0"/>
              </a:rPr>
              <a:t> shows the number of adult and student tickets sold for two concerts, where the rows represent each concert (Harry Styles and Justin Bieber), and the columns represent the type of ticket (adult and student). </a:t>
            </a:r>
            <a:r>
              <a:rPr lang="en-AU" sz="3600" b="1" dirty="0">
                <a:effectLst/>
                <a:latin typeface="Arial" panose="020B0604020202020204" pitchFamily="34" charset="0"/>
                <a:ea typeface="Times New Roman" panose="02020603050405020304" pitchFamily="18" charset="0"/>
                <a:cs typeface="Arial" panose="020B0604020202020204" pitchFamily="34" charset="0"/>
              </a:rPr>
              <a:t>Matrix S</a:t>
            </a:r>
            <a:r>
              <a:rPr lang="en-AU" sz="3600" dirty="0">
                <a:effectLst/>
                <a:latin typeface="Arial" panose="020B0604020202020204" pitchFamily="34" charset="0"/>
                <a:ea typeface="Times New Roman" panose="02020603050405020304" pitchFamily="18" charset="0"/>
                <a:cs typeface="Arial" panose="020B0604020202020204" pitchFamily="34" charset="0"/>
              </a:rPr>
              <a:t> shows the number of refunds processed. </a:t>
            </a:r>
          </a:p>
          <a:p>
            <a:pPr>
              <a:lnSpc>
                <a:spcPct val="150000"/>
              </a:lnSpc>
            </a:pPr>
            <a:r>
              <a:rPr lang="en-AU" sz="3600" dirty="0">
                <a:effectLst/>
                <a:latin typeface="Arial" panose="020B0604020202020204" pitchFamily="34" charset="0"/>
                <a:ea typeface="Times New Roman" panose="02020603050405020304" pitchFamily="18" charset="0"/>
                <a:cs typeface="Arial" panose="020B0604020202020204" pitchFamily="34" charset="0"/>
              </a:rPr>
              <a:t>Calculate </a:t>
            </a:r>
            <a:r>
              <a:rPr lang="en-AU" sz="3600" b="1" dirty="0">
                <a:effectLst/>
                <a:latin typeface="Arial" panose="020B0604020202020204" pitchFamily="34" charset="0"/>
                <a:ea typeface="Times New Roman" panose="02020603050405020304" pitchFamily="18" charset="0"/>
                <a:cs typeface="Arial" panose="020B0604020202020204" pitchFamily="34" charset="0"/>
              </a:rPr>
              <a:t>R – S</a:t>
            </a:r>
            <a:r>
              <a:rPr lang="en-AU" sz="3600" dirty="0">
                <a:effectLst/>
                <a:latin typeface="Arial" panose="020B0604020202020204" pitchFamily="34" charset="0"/>
                <a:ea typeface="Times New Roman" panose="02020603050405020304" pitchFamily="18" charset="0"/>
                <a:cs typeface="Arial" panose="020B0604020202020204" pitchFamily="34" charset="0"/>
              </a:rPr>
              <a:t> to determine the final number of tickets sold of each type at each concert.</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6" name="Picture 15" descr="A cartoon of a person singing into a microphone&#10;&#10;AI-generated content may be incorrect.">
            <a:extLst>
              <a:ext uri="{FF2B5EF4-FFF2-40B4-BE49-F238E27FC236}">
                <a16:creationId xmlns:a16="http://schemas.microsoft.com/office/drawing/2014/main" id="{2DF2307C-145B-BE44-8E09-C7FA0ADD46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64000" y="8188259"/>
            <a:ext cx="1434212" cy="2067595"/>
          </a:xfrm>
          <a:prstGeom prst="rect">
            <a:avLst/>
          </a:prstGeom>
        </p:spPr>
      </p:pic>
      <p:pic>
        <p:nvPicPr>
          <p:cNvPr id="21" name="Picture 20" descr="A black numbers and a white background&#10;&#10;AI-generated content may be incorrect.">
            <a:extLst>
              <a:ext uri="{FF2B5EF4-FFF2-40B4-BE49-F238E27FC236}">
                <a16:creationId xmlns:a16="http://schemas.microsoft.com/office/drawing/2014/main" id="{6CC89AA0-00A7-64D9-D35D-AEBE691F6B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3200" y="6975626"/>
            <a:ext cx="7924800" cy="1429062"/>
          </a:xfrm>
          <a:prstGeom prst="rect">
            <a:avLst/>
          </a:prstGeom>
        </p:spPr>
      </p:pic>
    </p:spTree>
    <p:extLst>
      <p:ext uri="{BB962C8B-B14F-4D97-AF65-F5344CB8AC3E}">
        <p14:creationId xmlns:p14="http://schemas.microsoft.com/office/powerpoint/2010/main" val="37287557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0765B-4816-DA51-3C5B-411A577205A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EC8AC4A-4D8C-857C-67D4-4BACD7EB1E3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059B365-D0E3-8410-208C-54606C21932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BF2B871-A719-72A8-C746-F893B24BEB5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EA8EC1B-A263-1E59-026D-38CCF362EB6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03AABB6D-E893-F808-293A-2E487496B8E0}"/>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BE7C92B6-0CF8-5B5F-BCC8-98A10415293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E35F91C4-A765-B8F3-6877-8E7AA20C45E1}"/>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23 and 24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71D762CF-756B-7B2C-0B37-C6358C730AEE}"/>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14F357C6-466F-643B-FA2E-89422D1068F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A49A902-41A5-078E-28BC-C5D7000C1E5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23</a:t>
            </a:r>
          </a:p>
        </p:txBody>
      </p:sp>
      <p:sp>
        <p:nvSpPr>
          <p:cNvPr id="17" name="Freeform 5">
            <a:extLst>
              <a:ext uri="{FF2B5EF4-FFF2-40B4-BE49-F238E27FC236}">
                <a16:creationId xmlns:a16="http://schemas.microsoft.com/office/drawing/2014/main" id="{039FC399-A37C-375D-FF2D-431739953E0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E98910C4-D203-B1DD-EB47-E5225DF170B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ADDING AND SUBTRACTING MATRICES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139801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7B828-FD34-67FD-018C-D90503FC60D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CBBBAFB-9485-B087-6EEE-A5B8FB0ACC5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2625E60-C6A8-71A8-0051-1968D3EDB94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B4DE345-DB99-19E8-00DA-CB6869E570C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30D7742-3A35-9B58-27DB-0F812BF05FA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CB42CE0E-718F-50A9-8F04-FA1A24D834A1}"/>
              </a:ext>
            </a:extLst>
          </p:cNvPr>
          <p:cNvSpPr txBox="1"/>
          <p:nvPr/>
        </p:nvSpPr>
        <p:spPr>
          <a:xfrm>
            <a:off x="2438400" y="3187672"/>
            <a:ext cx="8284041" cy="1252843"/>
          </a:xfrm>
          <a:prstGeom prst="rect">
            <a:avLst/>
          </a:prstGeom>
          <a:noFill/>
        </p:spPr>
        <p:txBody>
          <a:bodyPr wrap="square">
            <a:spAutoFit/>
          </a:bodyPr>
          <a:lstStyle/>
          <a:p>
            <a:pPr>
              <a:lnSpc>
                <a:spcPct val="150000"/>
              </a:lnSpc>
              <a:buNone/>
            </a:pPr>
            <a:r>
              <a:rPr lang="en-AU" sz="5600" b="1"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Scalar multiplication</a:t>
            </a:r>
            <a:endParaRPr lang="en-AU" sz="56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8232F340-C156-8C0C-A4A5-0905D2B60F1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BE914D0-7D65-0F4F-60C6-39A0F2B953B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7D75437-DF17-7649-F30C-BB66371F166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25</a:t>
            </a:r>
          </a:p>
        </p:txBody>
      </p:sp>
      <p:sp>
        <p:nvSpPr>
          <p:cNvPr id="17" name="Freeform 5">
            <a:extLst>
              <a:ext uri="{FF2B5EF4-FFF2-40B4-BE49-F238E27FC236}">
                <a16:creationId xmlns:a16="http://schemas.microsoft.com/office/drawing/2014/main" id="{C962A700-8B0D-2F2B-CDE1-8DD0F06CE79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9CD9BD9F-6B5E-AED9-47FC-76C33F3A069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SCALAR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70815AEE-51E7-3736-9926-ECDD1AE20A1C}"/>
              </a:ext>
            </a:extLst>
          </p:cNvPr>
          <p:cNvSpPr txBox="1"/>
          <p:nvPr/>
        </p:nvSpPr>
        <p:spPr>
          <a:xfrm>
            <a:off x="2438400" y="4261097"/>
            <a:ext cx="13487400" cy="2482603"/>
          </a:xfrm>
          <a:prstGeom prst="rect">
            <a:avLst/>
          </a:prstGeom>
          <a:noFill/>
        </p:spPr>
        <p:txBody>
          <a:bodyPr wrap="square">
            <a:spAutoFit/>
          </a:bodyPr>
          <a:lstStyle/>
          <a:p>
            <a:pPr>
              <a:lnSpc>
                <a:spcPct val="150000"/>
              </a:lnSpc>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A scalar is a single number. </a:t>
            </a:r>
          </a:p>
          <a:p>
            <a:pPr>
              <a:lnSpc>
                <a:spcPct val="150000"/>
              </a:lnSpc>
            </a:pPr>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Scalar multiplication means multiplying every element of a matrix by that number.</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21523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11822-A5ED-6CC6-44A7-6615E9E3382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016E65A-51F9-0C33-C5B4-A854EA0C6B2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C4B8C07-1E5A-C6C2-E8D5-8985814E276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0146776-742E-F65B-BEF7-5776C0E562A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DBF2B2A-D6F6-3CDC-74D2-617D0D5D460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A448B49-424A-65F9-6C27-FC4AAB758B9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DFCEBC5-EBDC-A2B0-DFAD-B2FC3808EDB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9A2945D-5BBE-4D65-5041-41BDA36C7C9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25</a:t>
            </a:r>
          </a:p>
        </p:txBody>
      </p:sp>
      <p:sp>
        <p:nvSpPr>
          <p:cNvPr id="17" name="Freeform 5">
            <a:extLst>
              <a:ext uri="{FF2B5EF4-FFF2-40B4-BE49-F238E27FC236}">
                <a16:creationId xmlns:a16="http://schemas.microsoft.com/office/drawing/2014/main" id="{A327C9D2-D1B2-9B1A-01F1-286F59B577D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4427B9D2-DF5B-2282-90E0-57F2CE1E177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SCALAR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logo of a person reading a book&#10;&#10;AI-generated content may be incorrect.">
            <a:extLst>
              <a:ext uri="{FF2B5EF4-FFF2-40B4-BE49-F238E27FC236}">
                <a16:creationId xmlns:a16="http://schemas.microsoft.com/office/drawing/2014/main" id="{DF84CB9D-3C4D-C640-1831-72166DDC9E6D}"/>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9" name="Picture 8">
            <a:extLst>
              <a:ext uri="{FF2B5EF4-FFF2-40B4-BE49-F238E27FC236}">
                <a16:creationId xmlns:a16="http://schemas.microsoft.com/office/drawing/2014/main" id="{04D9F2D7-8C8C-35F9-3550-D6911451C731}"/>
              </a:ext>
            </a:extLst>
          </p:cNvPr>
          <p:cNvPicPr>
            <a:picLocks noChangeAspect="1"/>
          </p:cNvPicPr>
          <p:nvPr/>
        </p:nvPicPr>
        <p:blipFill>
          <a:blip r:embed="rId4"/>
          <a:stretch>
            <a:fillRect/>
          </a:stretch>
        </p:blipFill>
        <p:spPr>
          <a:xfrm>
            <a:off x="3505200" y="4486990"/>
            <a:ext cx="12238156" cy="2139967"/>
          </a:xfrm>
          <a:prstGeom prst="rect">
            <a:avLst/>
          </a:prstGeom>
        </p:spPr>
      </p:pic>
      <p:sp>
        <p:nvSpPr>
          <p:cNvPr id="12" name="TextBox 11">
            <a:extLst>
              <a:ext uri="{FF2B5EF4-FFF2-40B4-BE49-F238E27FC236}">
                <a16:creationId xmlns:a16="http://schemas.microsoft.com/office/drawing/2014/main" id="{AB3EFAA2-8BB8-BF34-D7D4-1FDE133671EA}"/>
              </a:ext>
            </a:extLst>
          </p:cNvPr>
          <p:cNvSpPr txBox="1"/>
          <p:nvPr/>
        </p:nvSpPr>
        <p:spPr>
          <a:xfrm>
            <a:off x="2438400" y="3619500"/>
            <a:ext cx="9258300" cy="646331"/>
          </a:xfrm>
          <a:prstGeom prst="rect">
            <a:avLst/>
          </a:prstGeom>
          <a:noFill/>
        </p:spPr>
        <p:txBody>
          <a:bodyPr wrap="square">
            <a:spAutoFit/>
          </a:bodyPr>
          <a:lstStyle/>
          <a:p>
            <a:r>
              <a:rPr lang="en-AU" sz="36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Multiply a matrix by 3</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4CDBB371-5AAC-246E-6579-E7D98F3FF7CB}"/>
              </a:ext>
            </a:extLst>
          </p:cNvPr>
          <p:cNvSpPr txBox="1"/>
          <p:nvPr/>
        </p:nvSpPr>
        <p:spPr>
          <a:xfrm>
            <a:off x="2231558" y="26289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874940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9DC79-9339-5027-E9BD-6E42DBB19F0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7CDC532-8E38-E100-FF8E-1EB3C58E566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0A950B8-E39B-D32F-8A8A-E762D33C9BC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BDBF2CE-C8C8-AEC2-37C0-46FB8EDEAAC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AC67836-C7AE-6FF9-2D52-0F80F3343FE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E13D7D7-2428-2A0C-D9FC-3F80DB5D85A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F2DE4CB-D0A4-C208-BCB4-27548CC738C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B546B9F-40C2-840F-3365-887CA986BC6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25</a:t>
            </a:r>
          </a:p>
        </p:txBody>
      </p:sp>
      <p:sp>
        <p:nvSpPr>
          <p:cNvPr id="17" name="Freeform 5">
            <a:extLst>
              <a:ext uri="{FF2B5EF4-FFF2-40B4-BE49-F238E27FC236}">
                <a16:creationId xmlns:a16="http://schemas.microsoft.com/office/drawing/2014/main" id="{43456376-1D98-587B-9975-21236E99EF8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A60D3137-DD37-858B-93E3-6454EDF0F70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SCALAR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logo of a person reading a book&#10;&#10;AI-generated content may be incorrect.">
            <a:extLst>
              <a:ext uri="{FF2B5EF4-FFF2-40B4-BE49-F238E27FC236}">
                <a16:creationId xmlns:a16="http://schemas.microsoft.com/office/drawing/2014/main" id="{51EA1338-A71B-8EC6-E0E4-3CAF172C3C7F}"/>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5" name="TextBox 14">
            <a:extLst>
              <a:ext uri="{FF2B5EF4-FFF2-40B4-BE49-F238E27FC236}">
                <a16:creationId xmlns:a16="http://schemas.microsoft.com/office/drawing/2014/main" id="{611CADDD-B915-0421-366C-D54DA44AB65D}"/>
              </a:ext>
            </a:extLst>
          </p:cNvPr>
          <p:cNvSpPr txBox="1"/>
          <p:nvPr/>
        </p:nvSpPr>
        <p:spPr>
          <a:xfrm>
            <a:off x="2176101" y="1307334"/>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Real world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0" name="Picture 19">
            <a:extLst>
              <a:ext uri="{FF2B5EF4-FFF2-40B4-BE49-F238E27FC236}">
                <a16:creationId xmlns:a16="http://schemas.microsoft.com/office/drawing/2014/main" id="{5E96D10B-FF0B-7A37-9746-6A4C9D211485}"/>
              </a:ext>
            </a:extLst>
          </p:cNvPr>
          <p:cNvPicPr>
            <a:picLocks noChangeAspect="1"/>
          </p:cNvPicPr>
          <p:nvPr/>
        </p:nvPicPr>
        <p:blipFill>
          <a:blip r:embed="rId4"/>
          <a:stretch>
            <a:fillRect/>
          </a:stretch>
        </p:blipFill>
        <p:spPr>
          <a:xfrm>
            <a:off x="3922604" y="3540945"/>
            <a:ext cx="11966792" cy="1453366"/>
          </a:xfrm>
          <a:prstGeom prst="rect">
            <a:avLst/>
          </a:prstGeom>
        </p:spPr>
      </p:pic>
      <p:pic>
        <p:nvPicPr>
          <p:cNvPr id="21" name="Picture 20">
            <a:extLst>
              <a:ext uri="{FF2B5EF4-FFF2-40B4-BE49-F238E27FC236}">
                <a16:creationId xmlns:a16="http://schemas.microsoft.com/office/drawing/2014/main" id="{47724EC9-1049-0507-93BF-69B5E8821109}"/>
              </a:ext>
            </a:extLst>
          </p:cNvPr>
          <p:cNvPicPr>
            <a:picLocks noChangeAspect="1"/>
          </p:cNvPicPr>
          <p:nvPr/>
        </p:nvPicPr>
        <p:blipFill>
          <a:blip r:embed="rId5"/>
          <a:stretch>
            <a:fillRect/>
          </a:stretch>
        </p:blipFill>
        <p:spPr>
          <a:xfrm>
            <a:off x="5943600" y="6402023"/>
            <a:ext cx="5773868" cy="1512316"/>
          </a:xfrm>
          <a:prstGeom prst="rect">
            <a:avLst/>
          </a:prstGeom>
        </p:spPr>
      </p:pic>
      <p:sp>
        <p:nvSpPr>
          <p:cNvPr id="23" name="TextBox 22">
            <a:extLst>
              <a:ext uri="{FF2B5EF4-FFF2-40B4-BE49-F238E27FC236}">
                <a16:creationId xmlns:a16="http://schemas.microsoft.com/office/drawing/2014/main" id="{6271CCD6-4F0A-A4DB-FFF7-4E7A2792DBBC}"/>
              </a:ext>
            </a:extLst>
          </p:cNvPr>
          <p:cNvSpPr txBox="1"/>
          <p:nvPr/>
        </p:nvSpPr>
        <p:spPr>
          <a:xfrm>
            <a:off x="2217976" y="2654287"/>
            <a:ext cx="15460424" cy="646331"/>
          </a:xfrm>
          <a:prstGeom prst="rect">
            <a:avLst/>
          </a:prstGeom>
          <a:noFill/>
        </p:spPr>
        <p:txBody>
          <a:bodyPr wrap="square">
            <a:spAutoFit/>
          </a:bodyPr>
          <a:lstStyle/>
          <a:p>
            <a:r>
              <a:rPr lang="en-AU" sz="3600" dirty="0">
                <a:effectLst/>
                <a:latin typeface="Arial" panose="020B0604020202020204" pitchFamily="34" charset="0"/>
                <a:ea typeface="MS Mincho" panose="02020609040205080304" pitchFamily="49" charset="-128"/>
                <a:cs typeface="Arial" panose="020B0604020202020204" pitchFamily="34" charset="0"/>
              </a:rPr>
              <a:t>A recipe for fruit punch makes 1 litre and requires the following ingredients: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0F1843DE-C179-56DA-6A2D-F3CB5B075D4C}"/>
              </a:ext>
            </a:extLst>
          </p:cNvPr>
          <p:cNvSpPr txBox="1"/>
          <p:nvPr/>
        </p:nvSpPr>
        <p:spPr>
          <a:xfrm>
            <a:off x="2514600" y="5176111"/>
            <a:ext cx="14782800" cy="646331"/>
          </a:xfrm>
          <a:prstGeom prst="rect">
            <a:avLst/>
          </a:prstGeom>
          <a:noFill/>
        </p:spPr>
        <p:txBody>
          <a:bodyPr wrap="square">
            <a:spAutoFit/>
          </a:bodyPr>
          <a:lstStyle/>
          <a:p>
            <a:r>
              <a:rPr lang="en-AU" sz="3600" dirty="0">
                <a:effectLst/>
                <a:latin typeface="Arial" panose="020B0604020202020204" pitchFamily="34" charset="0"/>
                <a:ea typeface="MS Mincho" panose="02020609040205080304" pitchFamily="49" charset="-128"/>
                <a:cs typeface="Arial" panose="020B0604020202020204" pitchFamily="34" charset="0"/>
              </a:rPr>
              <a:t>If you want to make 3 litres of each drink, you multiply the matrix by 3:</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DBBF3B80-E2AA-3146-A294-62DC95BEA9CE}"/>
              </a:ext>
            </a:extLst>
          </p:cNvPr>
          <p:cNvSpPr txBox="1"/>
          <p:nvPr/>
        </p:nvSpPr>
        <p:spPr>
          <a:xfrm>
            <a:off x="2533650" y="8379501"/>
            <a:ext cx="14348460" cy="1200329"/>
          </a:xfrm>
          <a:prstGeom prst="rect">
            <a:avLst/>
          </a:prstGeom>
          <a:noFill/>
        </p:spPr>
        <p:txBody>
          <a:bodyPr wrap="square">
            <a:spAutoFit/>
          </a:bodyPr>
          <a:lstStyle/>
          <a:p>
            <a:r>
              <a:rPr lang="en-AU" sz="3600" dirty="0">
                <a:effectLst/>
                <a:latin typeface="Arial" panose="020B0604020202020204" pitchFamily="34" charset="0"/>
                <a:ea typeface="MS Mincho" panose="02020609040205080304" pitchFamily="49" charset="-128"/>
                <a:cs typeface="Arial" panose="020B0604020202020204" pitchFamily="34" charset="0"/>
              </a:rPr>
              <a:t>This tells you to use 900 mL of orange juice, 600 mL of apple juice, and 1.5 L of soda water.</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29" name="Picture 28" descr="A glass with red liquid and a spoon in it&#10;&#10;AI-generated content may be incorrect.">
            <a:extLst>
              <a:ext uri="{FF2B5EF4-FFF2-40B4-BE49-F238E27FC236}">
                <a16:creationId xmlns:a16="http://schemas.microsoft.com/office/drawing/2014/main" id="{1C901FC5-6FD7-874B-8379-FB54335CFC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868544" y="8540196"/>
            <a:ext cx="1419456" cy="1708704"/>
          </a:xfrm>
          <a:prstGeom prst="rect">
            <a:avLst/>
          </a:prstGeom>
        </p:spPr>
      </p:pic>
    </p:spTree>
    <p:extLst>
      <p:ext uri="{BB962C8B-B14F-4D97-AF65-F5344CB8AC3E}">
        <p14:creationId xmlns:p14="http://schemas.microsoft.com/office/powerpoint/2010/main" val="27371772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94C7A-612D-D4D8-A946-5BC88765C62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5307A83-0AB4-8C6A-0028-3FC3A8CCC35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E00B232-4FF6-3140-C4B0-8C5F40B8E98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CC962E3-5E65-CB8A-1C73-8F28D90D3E1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DE68597-9DA8-DE8B-2647-2FA65B62485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6588EFD-E230-0BAE-81CC-ED27448AF78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F80B649-D835-86E7-38BF-CA05C999E6E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2D427D6-6AEB-5DC9-188F-D4AE832707A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25</a:t>
            </a:r>
          </a:p>
        </p:txBody>
      </p:sp>
      <p:sp>
        <p:nvSpPr>
          <p:cNvPr id="17" name="Freeform 5">
            <a:extLst>
              <a:ext uri="{FF2B5EF4-FFF2-40B4-BE49-F238E27FC236}">
                <a16:creationId xmlns:a16="http://schemas.microsoft.com/office/drawing/2014/main" id="{C3AC0BC3-F61F-E322-7211-8777C162664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A86DC761-1DA5-31D3-8845-6E04B458817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SCALAR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5DE2A67C-1AAF-64E1-7F69-7D78844C48BC}"/>
              </a:ext>
            </a:extLst>
          </p:cNvPr>
          <p:cNvSpPr txBox="1"/>
          <p:nvPr/>
        </p:nvSpPr>
        <p:spPr>
          <a:xfrm>
            <a:off x="2176101" y="1307334"/>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AF46BDBC-6189-511D-DD81-3D7C69CB94D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897BAB8D-8AF3-39BC-2108-942E2D276922}"/>
              </a:ext>
            </a:extLst>
          </p:cNvPr>
          <p:cNvSpPr txBox="1"/>
          <p:nvPr/>
        </p:nvSpPr>
        <p:spPr>
          <a:xfrm>
            <a:off x="2217976" y="2575575"/>
            <a:ext cx="12564824" cy="646331"/>
          </a:xfrm>
          <a:prstGeom prst="rect">
            <a:avLst/>
          </a:prstGeom>
          <a:noFill/>
        </p:spPr>
        <p:txBody>
          <a:bodyPr wrap="square">
            <a:spAutoFit/>
          </a:bodyPr>
          <a:lstStyle/>
          <a:p>
            <a:r>
              <a:rPr lang="en-AU" sz="3600" b="1" dirty="0">
                <a:solidFill>
                  <a:srgbClr val="FF0000"/>
                </a:solidFill>
                <a:effectLst/>
                <a:latin typeface="Arial" panose="020B0604020202020204" pitchFamily="34" charset="0"/>
                <a:ea typeface="Times New Roman" panose="02020603050405020304" pitchFamily="18" charset="0"/>
              </a:rPr>
              <a:t>1. </a:t>
            </a:r>
            <a:r>
              <a:rPr lang="en-AU" sz="3600" dirty="0">
                <a:effectLst/>
                <a:latin typeface="Arial" panose="020B0604020202020204" pitchFamily="34" charset="0"/>
                <a:ea typeface="Times New Roman" panose="02020603050405020304" pitchFamily="18" charset="0"/>
              </a:rPr>
              <a:t>Multiply by 2:					</a:t>
            </a:r>
            <a:endParaRPr lang="en-US" sz="3600" dirty="0"/>
          </a:p>
        </p:txBody>
      </p:sp>
      <p:pic>
        <p:nvPicPr>
          <p:cNvPr id="12" name="Picture 11">
            <a:extLst>
              <a:ext uri="{FF2B5EF4-FFF2-40B4-BE49-F238E27FC236}">
                <a16:creationId xmlns:a16="http://schemas.microsoft.com/office/drawing/2014/main" id="{8D017DF8-4752-9B96-D935-E39C642B7E42}"/>
              </a:ext>
            </a:extLst>
          </p:cNvPr>
          <p:cNvPicPr>
            <a:picLocks noChangeAspect="1"/>
          </p:cNvPicPr>
          <p:nvPr/>
        </p:nvPicPr>
        <p:blipFill>
          <a:blip r:embed="rId4"/>
          <a:stretch>
            <a:fillRect/>
          </a:stretch>
        </p:blipFill>
        <p:spPr>
          <a:xfrm>
            <a:off x="3963462" y="3467100"/>
            <a:ext cx="2839990" cy="2398456"/>
          </a:xfrm>
          <a:prstGeom prst="rect">
            <a:avLst/>
          </a:prstGeom>
        </p:spPr>
      </p:pic>
      <p:graphicFrame>
        <p:nvGraphicFramePr>
          <p:cNvPr id="13" name="Table 12">
            <a:extLst>
              <a:ext uri="{FF2B5EF4-FFF2-40B4-BE49-F238E27FC236}">
                <a16:creationId xmlns:a16="http://schemas.microsoft.com/office/drawing/2014/main" id="{2F363F67-51C3-EFEB-1E7A-6A14D4A018FE}"/>
              </a:ext>
            </a:extLst>
          </p:cNvPr>
          <p:cNvGraphicFramePr>
            <a:graphicFrameLocks noGrp="1"/>
          </p:cNvGraphicFramePr>
          <p:nvPr/>
        </p:nvGraphicFramePr>
        <p:xfrm>
          <a:off x="8802055" y="3279056"/>
          <a:ext cx="2613904" cy="2181710"/>
        </p:xfrm>
        <a:graphic>
          <a:graphicData uri="http://schemas.openxmlformats.org/drawingml/2006/table">
            <a:tbl>
              <a:tblPr firstRow="1" bandRow="1">
                <a:tableStyleId>{5C22544A-7EE6-4342-B048-85BDC9FD1C3A}</a:tableStyleId>
              </a:tblPr>
              <a:tblGrid>
                <a:gridCol w="1306952">
                  <a:extLst>
                    <a:ext uri="{9D8B030D-6E8A-4147-A177-3AD203B41FA5}">
                      <a16:colId xmlns:a16="http://schemas.microsoft.com/office/drawing/2014/main" val="4095367947"/>
                    </a:ext>
                  </a:extLst>
                </a:gridCol>
                <a:gridCol w="1306952">
                  <a:extLst>
                    <a:ext uri="{9D8B030D-6E8A-4147-A177-3AD203B41FA5}">
                      <a16:colId xmlns:a16="http://schemas.microsoft.com/office/drawing/2014/main" val="3148702359"/>
                    </a:ext>
                  </a:extLst>
                </a:gridCol>
              </a:tblGrid>
              <a:tr h="1090855">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566184"/>
                  </a:ext>
                </a:extLst>
              </a:tr>
              <a:tr h="1090855">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3457189"/>
                  </a:ext>
                </a:extLst>
              </a:tr>
            </a:tbl>
          </a:graphicData>
        </a:graphic>
      </p:graphicFrame>
      <p:pic>
        <p:nvPicPr>
          <p:cNvPr id="18" name="Picture 17">
            <a:extLst>
              <a:ext uri="{FF2B5EF4-FFF2-40B4-BE49-F238E27FC236}">
                <a16:creationId xmlns:a16="http://schemas.microsoft.com/office/drawing/2014/main" id="{EA35A08B-257F-5A08-818E-BB08C54740EE}"/>
              </a:ext>
            </a:extLst>
          </p:cNvPr>
          <p:cNvPicPr>
            <a:picLocks noChangeAspect="1"/>
          </p:cNvPicPr>
          <p:nvPr/>
        </p:nvPicPr>
        <p:blipFill>
          <a:blip r:embed="rId5"/>
          <a:stretch>
            <a:fillRect/>
          </a:stretch>
        </p:blipFill>
        <p:spPr>
          <a:xfrm>
            <a:off x="3967081" y="7474611"/>
            <a:ext cx="2839990" cy="2543400"/>
          </a:xfrm>
          <a:prstGeom prst="rect">
            <a:avLst/>
          </a:prstGeom>
        </p:spPr>
      </p:pic>
      <p:graphicFrame>
        <p:nvGraphicFramePr>
          <p:cNvPr id="22" name="Table 21">
            <a:extLst>
              <a:ext uri="{FF2B5EF4-FFF2-40B4-BE49-F238E27FC236}">
                <a16:creationId xmlns:a16="http://schemas.microsoft.com/office/drawing/2014/main" id="{FAE20CBE-0798-59AD-5DAC-57BC89CC7A4E}"/>
              </a:ext>
            </a:extLst>
          </p:cNvPr>
          <p:cNvGraphicFramePr>
            <a:graphicFrameLocks noGrp="1"/>
          </p:cNvGraphicFramePr>
          <p:nvPr/>
        </p:nvGraphicFramePr>
        <p:xfrm>
          <a:off x="9011266" y="7233832"/>
          <a:ext cx="2671932" cy="2399078"/>
        </p:xfrm>
        <a:graphic>
          <a:graphicData uri="http://schemas.openxmlformats.org/drawingml/2006/table">
            <a:tbl>
              <a:tblPr firstRow="1" bandRow="1">
                <a:tableStyleId>{5C22544A-7EE6-4342-B048-85BDC9FD1C3A}</a:tableStyleId>
              </a:tblPr>
              <a:tblGrid>
                <a:gridCol w="1335966">
                  <a:extLst>
                    <a:ext uri="{9D8B030D-6E8A-4147-A177-3AD203B41FA5}">
                      <a16:colId xmlns:a16="http://schemas.microsoft.com/office/drawing/2014/main" val="4095367947"/>
                    </a:ext>
                  </a:extLst>
                </a:gridCol>
                <a:gridCol w="1335966">
                  <a:extLst>
                    <a:ext uri="{9D8B030D-6E8A-4147-A177-3AD203B41FA5}">
                      <a16:colId xmlns:a16="http://schemas.microsoft.com/office/drawing/2014/main" val="3148702359"/>
                    </a:ext>
                  </a:extLst>
                </a:gridCol>
              </a:tblGrid>
              <a:tr h="1199539">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566184"/>
                  </a:ext>
                </a:extLst>
              </a:tr>
              <a:tr h="1199539">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3457189"/>
                  </a:ext>
                </a:extLst>
              </a:tr>
            </a:tbl>
          </a:graphicData>
        </a:graphic>
      </p:graphicFrame>
      <p:sp>
        <p:nvSpPr>
          <p:cNvPr id="26" name="TextBox 25">
            <a:extLst>
              <a:ext uri="{FF2B5EF4-FFF2-40B4-BE49-F238E27FC236}">
                <a16:creationId xmlns:a16="http://schemas.microsoft.com/office/drawing/2014/main" id="{15B43342-92BE-2A11-3B8C-61474A103EC8}"/>
              </a:ext>
            </a:extLst>
          </p:cNvPr>
          <p:cNvSpPr txBox="1"/>
          <p:nvPr/>
        </p:nvSpPr>
        <p:spPr>
          <a:xfrm>
            <a:off x="2256076" y="6418764"/>
            <a:ext cx="9258300" cy="646331"/>
          </a:xfrm>
          <a:prstGeom prst="rect">
            <a:avLst/>
          </a:prstGeom>
          <a:noFill/>
        </p:spPr>
        <p:txBody>
          <a:bodyPr wrap="square">
            <a:spAutoFit/>
          </a:bodyPr>
          <a:lstStyle/>
          <a:p>
            <a:r>
              <a:rPr lang="en-AU" sz="3600" b="1" dirty="0">
                <a:solidFill>
                  <a:srgbClr val="FF0000"/>
                </a:solidFill>
                <a:effectLst/>
                <a:latin typeface="Arial" panose="020B0604020202020204" pitchFamily="34" charset="0"/>
                <a:ea typeface="Times New Roman" panose="02020603050405020304" pitchFamily="18" charset="0"/>
              </a:rPr>
              <a:t>2. </a:t>
            </a:r>
            <a:r>
              <a:rPr lang="en-AU" sz="3600" dirty="0">
                <a:effectLst/>
                <a:latin typeface="Arial" panose="020B0604020202020204" pitchFamily="34" charset="0"/>
                <a:ea typeface="Times New Roman" panose="02020603050405020304" pitchFamily="18" charset="0"/>
              </a:rPr>
              <a:t>Multiply by - 3</a:t>
            </a:r>
            <a:endParaRPr lang="en-US" sz="3600" dirty="0"/>
          </a:p>
        </p:txBody>
      </p:sp>
      <p:sp>
        <p:nvSpPr>
          <p:cNvPr id="30" name="TextBox 29">
            <a:extLst>
              <a:ext uri="{FF2B5EF4-FFF2-40B4-BE49-F238E27FC236}">
                <a16:creationId xmlns:a16="http://schemas.microsoft.com/office/drawing/2014/main" id="{1C5BE2BB-5DD2-27CC-4852-4B826196DF70}"/>
              </a:ext>
            </a:extLst>
          </p:cNvPr>
          <p:cNvSpPr txBox="1"/>
          <p:nvPr/>
        </p:nvSpPr>
        <p:spPr>
          <a:xfrm>
            <a:off x="7281069" y="3800197"/>
            <a:ext cx="1390650" cy="1446550"/>
          </a:xfrm>
          <a:prstGeom prst="rect">
            <a:avLst/>
          </a:prstGeom>
          <a:noFill/>
        </p:spPr>
        <p:txBody>
          <a:bodyPr wrap="square">
            <a:spAutoFit/>
          </a:bodyPr>
          <a:lstStyle/>
          <a:p>
            <a:r>
              <a:rPr lang="en-AU" sz="8800" dirty="0">
                <a:solidFill>
                  <a:srgbClr val="FF0000"/>
                </a:solidFill>
                <a:effectLst/>
                <a:latin typeface="Arial" panose="020B0604020202020204" pitchFamily="34" charset="0"/>
                <a:ea typeface="Times New Roman" panose="02020603050405020304" pitchFamily="18" charset="0"/>
              </a:rPr>
              <a:t>=</a:t>
            </a:r>
            <a:endParaRPr lang="en-US" sz="8800" dirty="0">
              <a:solidFill>
                <a:srgbClr val="FF0000"/>
              </a:solidFill>
            </a:endParaRPr>
          </a:p>
        </p:txBody>
      </p:sp>
      <p:sp>
        <p:nvSpPr>
          <p:cNvPr id="31" name="TextBox 30">
            <a:extLst>
              <a:ext uri="{FF2B5EF4-FFF2-40B4-BE49-F238E27FC236}">
                <a16:creationId xmlns:a16="http://schemas.microsoft.com/office/drawing/2014/main" id="{710097D8-F2E0-144F-8CDC-0A07DC32E14A}"/>
              </a:ext>
            </a:extLst>
          </p:cNvPr>
          <p:cNvSpPr txBox="1"/>
          <p:nvPr/>
        </p:nvSpPr>
        <p:spPr>
          <a:xfrm>
            <a:off x="7411405" y="7886601"/>
            <a:ext cx="1390650" cy="1446550"/>
          </a:xfrm>
          <a:prstGeom prst="rect">
            <a:avLst/>
          </a:prstGeom>
          <a:noFill/>
        </p:spPr>
        <p:txBody>
          <a:bodyPr wrap="square">
            <a:spAutoFit/>
          </a:bodyPr>
          <a:lstStyle/>
          <a:p>
            <a:r>
              <a:rPr lang="en-AU" sz="8800" dirty="0">
                <a:solidFill>
                  <a:srgbClr val="FF0000"/>
                </a:solidFill>
                <a:effectLst/>
                <a:latin typeface="Arial" panose="020B0604020202020204" pitchFamily="34" charset="0"/>
                <a:ea typeface="Times New Roman" panose="02020603050405020304" pitchFamily="18" charset="0"/>
              </a:rPr>
              <a:t>=</a:t>
            </a:r>
            <a:endParaRPr lang="en-US" sz="8800" dirty="0">
              <a:solidFill>
                <a:srgbClr val="FF0000"/>
              </a:solidFill>
            </a:endParaRPr>
          </a:p>
        </p:txBody>
      </p:sp>
    </p:spTree>
    <p:extLst>
      <p:ext uri="{BB962C8B-B14F-4D97-AF65-F5344CB8AC3E}">
        <p14:creationId xmlns:p14="http://schemas.microsoft.com/office/powerpoint/2010/main" val="35338153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2BA4C-A22E-5588-9963-D6B619DCEDA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802143B-6A19-559A-7704-56AE39A5DF5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FA359C7-6CBD-782A-D2B0-E5453B049D6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5A74BF4-0250-2E50-2737-355D104CEA5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37A05B3-0E42-BC3C-94CB-C0E1BA15C41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6D46231-F943-E840-217B-0CD08D649EA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D1B08C2-95B0-595C-1A80-F7148DB99D0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5278832-12B6-9ED5-4B49-3F9785D1335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25</a:t>
            </a:r>
          </a:p>
        </p:txBody>
      </p:sp>
      <p:sp>
        <p:nvSpPr>
          <p:cNvPr id="17" name="Freeform 5">
            <a:extLst>
              <a:ext uri="{FF2B5EF4-FFF2-40B4-BE49-F238E27FC236}">
                <a16:creationId xmlns:a16="http://schemas.microsoft.com/office/drawing/2014/main" id="{DBB4F524-24C6-2BEC-5509-483EFD316A0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C9FC1A65-D99B-66A6-57AE-0B640C83B81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SCALAR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16DB9445-C56E-3180-920E-EA754208E961}"/>
              </a:ext>
            </a:extLst>
          </p:cNvPr>
          <p:cNvSpPr txBox="1"/>
          <p:nvPr/>
        </p:nvSpPr>
        <p:spPr>
          <a:xfrm>
            <a:off x="2176101" y="1307334"/>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789239A6-CEAC-A9C5-B9B0-C64FFE31E7A9}"/>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406D3857-6BAA-B2F2-4C31-B1D21BD15199}"/>
              </a:ext>
            </a:extLst>
          </p:cNvPr>
          <p:cNvSpPr txBox="1"/>
          <p:nvPr/>
        </p:nvSpPr>
        <p:spPr>
          <a:xfrm>
            <a:off x="2217976" y="2575575"/>
            <a:ext cx="12564824" cy="646331"/>
          </a:xfrm>
          <a:prstGeom prst="rect">
            <a:avLst/>
          </a:prstGeom>
          <a:noFill/>
        </p:spPr>
        <p:txBody>
          <a:bodyPr wrap="square">
            <a:spAutoFit/>
          </a:bodyPr>
          <a:lstStyle/>
          <a:p>
            <a:r>
              <a:rPr lang="en-AU" sz="3600" b="1" dirty="0">
                <a:solidFill>
                  <a:srgbClr val="FF0000"/>
                </a:solidFill>
                <a:latin typeface="Arial" panose="020B0604020202020204" pitchFamily="34" charset="0"/>
                <a:ea typeface="Times New Roman" panose="02020603050405020304" pitchFamily="18" charset="0"/>
              </a:rPr>
              <a:t>3</a:t>
            </a:r>
            <a:r>
              <a:rPr lang="en-AU" sz="3600" b="1" dirty="0">
                <a:solidFill>
                  <a:srgbClr val="FF0000"/>
                </a:solidFill>
                <a:effectLst/>
                <a:latin typeface="Arial" panose="020B0604020202020204" pitchFamily="34" charset="0"/>
                <a:ea typeface="Times New Roman" panose="02020603050405020304" pitchFamily="18" charset="0"/>
              </a:rPr>
              <a:t>. </a:t>
            </a:r>
            <a:r>
              <a:rPr lang="en-AU" sz="3600" dirty="0"/>
              <a:t>Multiply by ½: </a:t>
            </a:r>
            <a:r>
              <a:rPr lang="en-AU" sz="3600" dirty="0">
                <a:effectLst/>
                <a:latin typeface="Arial" panose="020B0604020202020204" pitchFamily="34" charset="0"/>
                <a:ea typeface="Times New Roman" panose="02020603050405020304" pitchFamily="18" charset="0"/>
              </a:rPr>
              <a:t>					</a:t>
            </a:r>
            <a:endParaRPr lang="en-US" sz="3600" dirty="0"/>
          </a:p>
        </p:txBody>
      </p:sp>
      <p:graphicFrame>
        <p:nvGraphicFramePr>
          <p:cNvPr id="13" name="Table 12">
            <a:extLst>
              <a:ext uri="{FF2B5EF4-FFF2-40B4-BE49-F238E27FC236}">
                <a16:creationId xmlns:a16="http://schemas.microsoft.com/office/drawing/2014/main" id="{8936846C-F262-327C-7E88-A58F24198294}"/>
              </a:ext>
            </a:extLst>
          </p:cNvPr>
          <p:cNvGraphicFramePr>
            <a:graphicFrameLocks noGrp="1"/>
          </p:cNvGraphicFramePr>
          <p:nvPr/>
        </p:nvGraphicFramePr>
        <p:xfrm>
          <a:off x="8802055" y="3279057"/>
          <a:ext cx="1306952" cy="2592291"/>
        </p:xfrm>
        <a:graphic>
          <a:graphicData uri="http://schemas.openxmlformats.org/drawingml/2006/table">
            <a:tbl>
              <a:tblPr firstRow="1" bandRow="1">
                <a:tableStyleId>{5C22544A-7EE6-4342-B048-85BDC9FD1C3A}</a:tableStyleId>
              </a:tblPr>
              <a:tblGrid>
                <a:gridCol w="1306952">
                  <a:extLst>
                    <a:ext uri="{9D8B030D-6E8A-4147-A177-3AD203B41FA5}">
                      <a16:colId xmlns:a16="http://schemas.microsoft.com/office/drawing/2014/main" val="4095367947"/>
                    </a:ext>
                  </a:extLst>
                </a:gridCol>
              </a:tblGrid>
              <a:tr h="864097">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566184"/>
                  </a:ext>
                </a:extLst>
              </a:tr>
              <a:tr h="864097">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3457189"/>
                  </a:ext>
                </a:extLst>
              </a:tr>
              <a:tr h="864097">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2974169"/>
                  </a:ext>
                </a:extLst>
              </a:tr>
            </a:tbl>
          </a:graphicData>
        </a:graphic>
      </p:graphicFrame>
      <p:graphicFrame>
        <p:nvGraphicFramePr>
          <p:cNvPr id="22" name="Table 21">
            <a:extLst>
              <a:ext uri="{FF2B5EF4-FFF2-40B4-BE49-F238E27FC236}">
                <a16:creationId xmlns:a16="http://schemas.microsoft.com/office/drawing/2014/main" id="{82FD4803-695B-A619-6FB7-3A8A781EF37F}"/>
              </a:ext>
            </a:extLst>
          </p:cNvPr>
          <p:cNvGraphicFramePr>
            <a:graphicFrameLocks noGrp="1"/>
          </p:cNvGraphicFramePr>
          <p:nvPr/>
        </p:nvGraphicFramePr>
        <p:xfrm>
          <a:off x="9011266" y="7233832"/>
          <a:ext cx="2671932" cy="2399078"/>
        </p:xfrm>
        <a:graphic>
          <a:graphicData uri="http://schemas.openxmlformats.org/drawingml/2006/table">
            <a:tbl>
              <a:tblPr firstRow="1" bandRow="1">
                <a:tableStyleId>{5C22544A-7EE6-4342-B048-85BDC9FD1C3A}</a:tableStyleId>
              </a:tblPr>
              <a:tblGrid>
                <a:gridCol w="1335966">
                  <a:extLst>
                    <a:ext uri="{9D8B030D-6E8A-4147-A177-3AD203B41FA5}">
                      <a16:colId xmlns:a16="http://schemas.microsoft.com/office/drawing/2014/main" val="4095367947"/>
                    </a:ext>
                  </a:extLst>
                </a:gridCol>
                <a:gridCol w="1335966">
                  <a:extLst>
                    <a:ext uri="{9D8B030D-6E8A-4147-A177-3AD203B41FA5}">
                      <a16:colId xmlns:a16="http://schemas.microsoft.com/office/drawing/2014/main" val="3148702359"/>
                    </a:ext>
                  </a:extLst>
                </a:gridCol>
              </a:tblGrid>
              <a:tr h="1199539">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566184"/>
                  </a:ext>
                </a:extLst>
              </a:tr>
              <a:tr h="1199539">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3600" b="0" dirty="0">
                          <a:solidFill>
                            <a:schemeClr val="tx1"/>
                          </a:solidFill>
                          <a:latin typeface="Arial" panose="020B0604020202020204" pitchFamily="34" charset="0"/>
                          <a:cs typeface="Arial" panose="020B0604020202020204" pitchFamily="34" charset="0"/>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3457189"/>
                  </a:ext>
                </a:extLst>
              </a:tr>
            </a:tbl>
          </a:graphicData>
        </a:graphic>
      </p:graphicFrame>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1B52F70A-E828-A959-9154-7B719B83187F}"/>
                  </a:ext>
                </a:extLst>
              </p:cNvPr>
              <p:cNvSpPr txBox="1"/>
              <p:nvPr/>
            </p:nvSpPr>
            <p:spPr>
              <a:xfrm>
                <a:off x="2256076" y="6418764"/>
                <a:ext cx="9258300" cy="889924"/>
              </a:xfrm>
              <a:prstGeom prst="rect">
                <a:avLst/>
              </a:prstGeom>
              <a:noFill/>
            </p:spPr>
            <p:txBody>
              <a:bodyPr wrap="square">
                <a:spAutoFit/>
              </a:bodyPr>
              <a:lstStyle/>
              <a:p>
                <a:r>
                  <a:rPr lang="en-AU" sz="3600" b="1" dirty="0">
                    <a:solidFill>
                      <a:srgbClr val="FF0000"/>
                    </a:solidFill>
                    <a:latin typeface="Arial" panose="020B0604020202020204" pitchFamily="34" charset="0"/>
                    <a:ea typeface="Times New Roman" panose="02020603050405020304" pitchFamily="18" charset="0"/>
                  </a:rPr>
                  <a:t>4</a:t>
                </a:r>
                <a:r>
                  <a:rPr lang="en-AU" sz="3600" b="1" dirty="0">
                    <a:solidFill>
                      <a:srgbClr val="FF0000"/>
                    </a:solidFill>
                    <a:effectLst/>
                    <a:latin typeface="Arial" panose="020B0604020202020204" pitchFamily="34" charset="0"/>
                    <a:ea typeface="Times New Roman" panose="02020603050405020304" pitchFamily="18" charset="0"/>
                  </a:rPr>
                  <a:t>. </a:t>
                </a:r>
                <a:r>
                  <a:rPr lang="en-AU" sz="3600" dirty="0"/>
                  <a:t>Multiply by - </a:t>
                </a:r>
                <a14:m>
                  <m:oMath xmlns:m="http://schemas.openxmlformats.org/officeDocument/2006/math">
                    <m:f>
                      <m:fPr>
                        <m:ctrlPr>
                          <a:rPr lang="en-AU" sz="3600" i="1">
                            <a:latin typeface="Cambria Math" panose="02040503050406030204" pitchFamily="18" charset="0"/>
                          </a:rPr>
                        </m:ctrlPr>
                      </m:fPr>
                      <m:num>
                        <m:r>
                          <a:rPr lang="en-AU" sz="3600" i="1">
                            <a:latin typeface="Cambria Math" panose="02040503050406030204" pitchFamily="18" charset="0"/>
                          </a:rPr>
                          <m:t>1</m:t>
                        </m:r>
                      </m:num>
                      <m:den>
                        <m:r>
                          <a:rPr lang="en-AU" sz="3600" i="1">
                            <a:latin typeface="Cambria Math" panose="02040503050406030204" pitchFamily="18" charset="0"/>
                          </a:rPr>
                          <m:t>4</m:t>
                        </m:r>
                      </m:den>
                    </m:f>
                  </m:oMath>
                </a14:m>
                <a:r>
                  <a:rPr lang="en-AU" sz="3600" dirty="0"/>
                  <a:t>: </a:t>
                </a:r>
                <a:endParaRPr lang="en-US" sz="3600" dirty="0"/>
              </a:p>
            </p:txBody>
          </p:sp>
        </mc:Choice>
        <mc:Fallback xmlns="">
          <p:sp>
            <p:nvSpPr>
              <p:cNvPr id="26" name="TextBox 25">
                <a:extLst>
                  <a:ext uri="{FF2B5EF4-FFF2-40B4-BE49-F238E27FC236}">
                    <a16:creationId xmlns:a16="http://schemas.microsoft.com/office/drawing/2014/main" id="{1B52F70A-E828-A959-9154-7B719B83187F}"/>
                  </a:ext>
                </a:extLst>
              </p:cNvPr>
              <p:cNvSpPr txBox="1">
                <a:spLocks noRot="1" noChangeAspect="1" noMove="1" noResize="1" noEditPoints="1" noAdjustHandles="1" noChangeArrowheads="1" noChangeShapeType="1" noTextEdit="1"/>
              </p:cNvSpPr>
              <p:nvPr/>
            </p:nvSpPr>
            <p:spPr>
              <a:xfrm>
                <a:off x="2256076" y="6418764"/>
                <a:ext cx="9258300" cy="889924"/>
              </a:xfrm>
              <a:prstGeom prst="rect">
                <a:avLst/>
              </a:prstGeom>
              <a:blipFill>
                <a:blip r:embed="rId4"/>
                <a:stretch>
                  <a:fillRect l="-1918" b="-11268"/>
                </a:stretch>
              </a:blipFill>
            </p:spPr>
            <p:txBody>
              <a:bodyPr/>
              <a:lstStyle/>
              <a:p>
                <a:r>
                  <a:rPr lang="en-US">
                    <a:noFill/>
                  </a:rPr>
                  <a:t> </a:t>
                </a:r>
              </a:p>
            </p:txBody>
          </p:sp>
        </mc:Fallback>
      </mc:AlternateContent>
      <p:sp>
        <p:nvSpPr>
          <p:cNvPr id="30" name="TextBox 29">
            <a:extLst>
              <a:ext uri="{FF2B5EF4-FFF2-40B4-BE49-F238E27FC236}">
                <a16:creationId xmlns:a16="http://schemas.microsoft.com/office/drawing/2014/main" id="{45F131BE-3864-FFD6-D961-50F39AE17385}"/>
              </a:ext>
            </a:extLst>
          </p:cNvPr>
          <p:cNvSpPr txBox="1"/>
          <p:nvPr/>
        </p:nvSpPr>
        <p:spPr>
          <a:xfrm>
            <a:off x="7281069" y="3800197"/>
            <a:ext cx="1390650" cy="1446550"/>
          </a:xfrm>
          <a:prstGeom prst="rect">
            <a:avLst/>
          </a:prstGeom>
          <a:noFill/>
        </p:spPr>
        <p:txBody>
          <a:bodyPr wrap="square">
            <a:spAutoFit/>
          </a:bodyPr>
          <a:lstStyle/>
          <a:p>
            <a:r>
              <a:rPr lang="en-AU" sz="8800" dirty="0">
                <a:solidFill>
                  <a:srgbClr val="FF0000"/>
                </a:solidFill>
                <a:effectLst/>
                <a:latin typeface="Arial" panose="020B0604020202020204" pitchFamily="34" charset="0"/>
                <a:ea typeface="Times New Roman" panose="02020603050405020304" pitchFamily="18" charset="0"/>
              </a:rPr>
              <a:t>=</a:t>
            </a:r>
            <a:endParaRPr lang="en-US" sz="8800" dirty="0">
              <a:solidFill>
                <a:srgbClr val="FF0000"/>
              </a:solidFill>
            </a:endParaRPr>
          </a:p>
        </p:txBody>
      </p:sp>
      <p:sp>
        <p:nvSpPr>
          <p:cNvPr id="31" name="TextBox 30">
            <a:extLst>
              <a:ext uri="{FF2B5EF4-FFF2-40B4-BE49-F238E27FC236}">
                <a16:creationId xmlns:a16="http://schemas.microsoft.com/office/drawing/2014/main" id="{A94E6CEF-FCF9-32F5-61CD-1459A2239FBD}"/>
              </a:ext>
            </a:extLst>
          </p:cNvPr>
          <p:cNvSpPr txBox="1"/>
          <p:nvPr/>
        </p:nvSpPr>
        <p:spPr>
          <a:xfrm>
            <a:off x="7411405" y="7886601"/>
            <a:ext cx="1390650" cy="1446550"/>
          </a:xfrm>
          <a:prstGeom prst="rect">
            <a:avLst/>
          </a:prstGeom>
          <a:noFill/>
        </p:spPr>
        <p:txBody>
          <a:bodyPr wrap="square">
            <a:spAutoFit/>
          </a:bodyPr>
          <a:lstStyle/>
          <a:p>
            <a:r>
              <a:rPr lang="en-AU" sz="8800" dirty="0">
                <a:solidFill>
                  <a:srgbClr val="FF0000"/>
                </a:solidFill>
                <a:effectLst/>
                <a:latin typeface="Arial" panose="020B0604020202020204" pitchFamily="34" charset="0"/>
                <a:ea typeface="Times New Roman" panose="02020603050405020304" pitchFamily="18" charset="0"/>
              </a:rPr>
              <a:t>=</a:t>
            </a:r>
            <a:endParaRPr lang="en-US" sz="8800" dirty="0">
              <a:solidFill>
                <a:srgbClr val="FF0000"/>
              </a:solidFill>
            </a:endParaRPr>
          </a:p>
        </p:txBody>
      </p:sp>
      <p:pic>
        <p:nvPicPr>
          <p:cNvPr id="5" name="Picture 4">
            <a:extLst>
              <a:ext uri="{FF2B5EF4-FFF2-40B4-BE49-F238E27FC236}">
                <a16:creationId xmlns:a16="http://schemas.microsoft.com/office/drawing/2014/main" id="{0373B594-A48E-61EB-DC0C-4D56416C3773}"/>
              </a:ext>
            </a:extLst>
          </p:cNvPr>
          <p:cNvPicPr>
            <a:picLocks noChangeAspect="1"/>
          </p:cNvPicPr>
          <p:nvPr/>
        </p:nvPicPr>
        <p:blipFill>
          <a:blip r:embed="rId5"/>
          <a:stretch>
            <a:fillRect/>
          </a:stretch>
        </p:blipFill>
        <p:spPr>
          <a:xfrm>
            <a:off x="4378013" y="3279056"/>
            <a:ext cx="2018126" cy="2592290"/>
          </a:xfrm>
          <a:prstGeom prst="rect">
            <a:avLst/>
          </a:prstGeom>
        </p:spPr>
      </p:pic>
      <p:pic>
        <p:nvPicPr>
          <p:cNvPr id="9" name="Picture 8">
            <a:extLst>
              <a:ext uri="{FF2B5EF4-FFF2-40B4-BE49-F238E27FC236}">
                <a16:creationId xmlns:a16="http://schemas.microsoft.com/office/drawing/2014/main" id="{80EB8E58-418C-947F-56CB-96DF80FE359A}"/>
              </a:ext>
            </a:extLst>
          </p:cNvPr>
          <p:cNvPicPr>
            <a:picLocks noChangeAspect="1"/>
          </p:cNvPicPr>
          <p:nvPr/>
        </p:nvPicPr>
        <p:blipFill>
          <a:blip r:embed="rId6"/>
          <a:stretch>
            <a:fillRect/>
          </a:stretch>
        </p:blipFill>
        <p:spPr>
          <a:xfrm>
            <a:off x="3622745" y="7344479"/>
            <a:ext cx="3397801" cy="2399078"/>
          </a:xfrm>
          <a:prstGeom prst="rect">
            <a:avLst/>
          </a:prstGeom>
        </p:spPr>
      </p:pic>
    </p:spTree>
    <p:extLst>
      <p:ext uri="{BB962C8B-B14F-4D97-AF65-F5344CB8AC3E}">
        <p14:creationId xmlns:p14="http://schemas.microsoft.com/office/powerpoint/2010/main" val="30020630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75B50-4542-D39B-3F5F-23EDE12E6AE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8BB712A-46AE-6B0B-C95A-3F3BC1D5396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12190E7-17EE-D3D0-7217-29C945B4FB0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7D44912-FA2F-487C-E7B6-267DFF5D8C7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7292574-48D4-6F77-8D11-6F695CAFB98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288315E5-08DF-DDBC-0F03-573BF8FDACFF}"/>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AB27D190-3EC4-C94B-1AEC-C16D6FF9E8C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5E47D1B0-370B-05A1-8621-D834E88DD36B}"/>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26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E39BAD2C-2EDC-D9B2-97CE-853FF1E01916}"/>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6DC6BC88-20AC-AEB1-9A94-84E35946A4B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3FFDCBF-4FDA-AF87-5D85-BB020C4977E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26</a:t>
            </a:r>
          </a:p>
        </p:txBody>
      </p:sp>
      <p:sp>
        <p:nvSpPr>
          <p:cNvPr id="17" name="Freeform 5">
            <a:extLst>
              <a:ext uri="{FF2B5EF4-FFF2-40B4-BE49-F238E27FC236}">
                <a16:creationId xmlns:a16="http://schemas.microsoft.com/office/drawing/2014/main" id="{78315717-2F52-C09C-726F-22661824E20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40A5EF55-D7A3-12A9-71B9-D59420CD369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SCALAR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84571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B9AA9-18F4-6CCE-2AA0-1AACDE7AAED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1EA36F8-D532-8290-3CD3-66A0B394CA2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A4BFB46-5918-16AF-6184-2DFAF0C3379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0A1F357-D5D7-1069-AD1E-27B238BE47F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024F7C58-4BA5-5F66-9868-70C6B7A91A7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2005D1BD-3058-DD77-7F56-7ED30A3C52A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a:t>
            </a:r>
          </a:p>
        </p:txBody>
      </p:sp>
      <p:sp>
        <p:nvSpPr>
          <p:cNvPr id="24" name="Freeform 5">
            <a:extLst>
              <a:ext uri="{FF2B5EF4-FFF2-40B4-BE49-F238E27FC236}">
                <a16:creationId xmlns:a16="http://schemas.microsoft.com/office/drawing/2014/main" id="{CDF87985-7DAE-E253-FF1C-5B5BA86E466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51474DB1-A66F-1DB9-DABA-2CCDF340F8B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DIRECTED NUMBERS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D89E77FD-7BAB-93A7-A81C-39F476D6163F}"/>
              </a:ext>
            </a:extLst>
          </p:cNvPr>
          <p:cNvSpPr txBox="1"/>
          <p:nvPr/>
        </p:nvSpPr>
        <p:spPr>
          <a:xfrm>
            <a:off x="2257768" y="876300"/>
            <a:ext cx="12677432" cy="400110"/>
          </a:xfrm>
          <a:prstGeom prst="rect">
            <a:avLst/>
          </a:prstGeom>
          <a:noFill/>
        </p:spPr>
        <p:txBody>
          <a:bodyPr wrap="square">
            <a:spAutoFit/>
          </a:bodyPr>
          <a:lstStyle/>
          <a:p>
            <a:r>
              <a:rPr lang="en-AU" sz="2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Multiplying and dividing negative numbers</a:t>
            </a:r>
            <a:endParaRPr lang="en-US" sz="2000" dirty="0">
              <a:solidFill>
                <a:srgbClr val="FF0000"/>
              </a:solidFill>
              <a:latin typeface="Arial" panose="020B0604020202020204" pitchFamily="34" charset="0"/>
              <a:cs typeface="Arial" panose="020B0604020202020204" pitchFamily="34" charset="0"/>
            </a:endParaRPr>
          </a:p>
        </p:txBody>
      </p:sp>
      <p:pic>
        <p:nvPicPr>
          <p:cNvPr id="8" name="Picture 7" descr="A black and white logo of a person reading a book&#10;&#10;AI-generated content may be incorrect.">
            <a:extLst>
              <a:ext uri="{FF2B5EF4-FFF2-40B4-BE49-F238E27FC236}">
                <a16:creationId xmlns:a16="http://schemas.microsoft.com/office/drawing/2014/main" id="{FBB7D763-7A9D-C8E0-BD66-E5FB5F345C1C}"/>
              </a:ext>
            </a:extLst>
          </p:cNvPr>
          <p:cNvPicPr>
            <a:picLocks noChangeAspect="1"/>
          </p:cNvPicPr>
          <p:nvPr/>
        </p:nvPicPr>
        <p:blipFill>
          <a:blip r:embed="rId3"/>
          <a:stretch>
            <a:fillRect/>
          </a:stretch>
        </p:blipFill>
        <p:spPr>
          <a:xfrm>
            <a:off x="16535400" y="76517"/>
            <a:ext cx="1714183" cy="1714183"/>
          </a:xfrm>
          <a:prstGeom prst="rect">
            <a:avLst/>
          </a:prstGeom>
        </p:spPr>
      </p:pic>
      <mc:AlternateContent xmlns:mc="http://schemas.openxmlformats.org/markup-compatibility/2006" xmlns:a14="http://schemas.microsoft.com/office/drawing/2010/main">
        <mc:Choice Requires="a14">
          <p:graphicFrame>
            <p:nvGraphicFramePr>
              <p:cNvPr id="13" name="Table 12">
                <a:extLst>
                  <a:ext uri="{FF2B5EF4-FFF2-40B4-BE49-F238E27FC236}">
                    <a16:creationId xmlns:a16="http://schemas.microsoft.com/office/drawing/2014/main" id="{724B98F6-D52C-D4C3-ADF6-E63DF649EFD4}"/>
                  </a:ext>
                </a:extLst>
              </p:cNvPr>
              <p:cNvGraphicFramePr>
                <a:graphicFrameLocks noGrp="1"/>
              </p:cNvGraphicFramePr>
              <p:nvPr>
                <p:extLst>
                  <p:ext uri="{D42A27DB-BD31-4B8C-83A1-F6EECF244321}">
                    <p14:modId xmlns:p14="http://schemas.microsoft.com/office/powerpoint/2010/main" val="3145675407"/>
                  </p:ext>
                </p:extLst>
              </p:nvPr>
            </p:nvGraphicFramePr>
            <p:xfrm>
              <a:off x="11125200" y="274320"/>
              <a:ext cx="5032810" cy="1097280"/>
            </p:xfrm>
            <a:graphic>
              <a:graphicData uri="http://schemas.openxmlformats.org/drawingml/2006/table">
                <a:tbl>
                  <a:tblPr firstRow="1" bandRow="1">
                    <a:tableStyleId>{5C22544A-7EE6-4342-B048-85BDC9FD1C3A}</a:tableStyleId>
                  </a:tblPr>
                  <a:tblGrid>
                    <a:gridCol w="2516405">
                      <a:extLst>
                        <a:ext uri="{9D8B030D-6E8A-4147-A177-3AD203B41FA5}">
                          <a16:colId xmlns:a16="http://schemas.microsoft.com/office/drawing/2014/main" val="390219891"/>
                        </a:ext>
                      </a:extLst>
                    </a:gridCol>
                    <a:gridCol w="2516405">
                      <a:extLst>
                        <a:ext uri="{9D8B030D-6E8A-4147-A177-3AD203B41FA5}">
                          <a16:colId xmlns:a16="http://schemas.microsoft.com/office/drawing/2014/main" val="2880943622"/>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AU" sz="3000" b="0" i="1" smtClean="0">
                                    <a:solidFill>
                                      <a:sysClr val="windowText" lastClr="000000"/>
                                    </a:solidFill>
                                    <a:latin typeface="Cambria Math" panose="02040503050406030204" pitchFamily="18" charset="0"/>
                                  </a:rPr>
                                  <m:t>+ </m:t>
                                </m:r>
                                <m:r>
                                  <a:rPr lang="en-AU" sz="3000" b="0" i="1" smtClean="0">
                                    <a:solidFill>
                                      <a:sysClr val="windowText" lastClr="000000"/>
                                    </a:solidFill>
                                    <a:latin typeface="Cambria Math" panose="02040503050406030204" pitchFamily="18" charset="0"/>
                                    <a:ea typeface="Cambria Math" panose="02040503050406030204" pitchFamily="18" charset="0"/>
                                  </a:rPr>
                                  <m:t>× + =+</m:t>
                                </m:r>
                              </m:oMath>
                            </m:oMathPara>
                          </a14:m>
                          <a:endParaRPr lang="en-AU" sz="3000" b="0" dirty="0">
                            <a:solidFill>
                              <a:sysClr val="windowText" lastClr="000000"/>
                            </a:solidFill>
                            <a:ea typeface="Cambria Math"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AU" sz="3000" b="0" i="1" smtClean="0">
                                    <a:solidFill>
                                      <a:sysClr val="windowText" lastClr="000000"/>
                                    </a:solidFill>
                                    <a:latin typeface="Cambria Math" panose="02040503050406030204" pitchFamily="18" charset="0"/>
                                  </a:rPr>
                                  <m:t>+ </m:t>
                                </m:r>
                                <m:r>
                                  <a:rPr lang="en-AU" sz="3000" b="0" i="1" smtClean="0">
                                    <a:solidFill>
                                      <a:sysClr val="windowText" lastClr="000000"/>
                                    </a:solidFill>
                                    <a:latin typeface="Cambria Math" panose="02040503050406030204" pitchFamily="18" charset="0"/>
                                    <a:ea typeface="Cambria Math" panose="02040503050406030204" pitchFamily="18" charset="0"/>
                                  </a:rPr>
                                  <m:t>× − =−</m:t>
                                </m:r>
                              </m:oMath>
                            </m:oMathPara>
                          </a14:m>
                          <a:endParaRPr lang="en-AU" sz="3000" b="0" dirty="0">
                            <a:solidFill>
                              <a:sysClr val="windowText" lastClr="000000"/>
                            </a:solidFill>
                            <a:ea typeface="Cambria Math"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47516546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AU" sz="3000" b="0" i="1" smtClean="0">
                                    <a:solidFill>
                                      <a:sysClr val="windowText" lastClr="000000"/>
                                    </a:solidFill>
                                    <a:latin typeface="Cambria Math" panose="02040503050406030204" pitchFamily="18" charset="0"/>
                                  </a:rPr>
                                  <m:t>− </m:t>
                                </m:r>
                                <m:r>
                                  <a:rPr lang="en-AU" sz="3000" b="0" i="1" smtClean="0">
                                    <a:solidFill>
                                      <a:sysClr val="windowText" lastClr="000000"/>
                                    </a:solidFill>
                                    <a:latin typeface="Cambria Math" panose="02040503050406030204" pitchFamily="18" charset="0"/>
                                    <a:ea typeface="Cambria Math" panose="02040503050406030204" pitchFamily="18" charset="0"/>
                                  </a:rPr>
                                  <m:t>× − =+</m:t>
                                </m:r>
                              </m:oMath>
                            </m:oMathPara>
                          </a14:m>
                          <a:endParaRPr lang="en-US" sz="30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AU" sz="3000" b="0" i="1" smtClean="0">
                                    <a:solidFill>
                                      <a:sysClr val="windowText" lastClr="000000"/>
                                    </a:solidFill>
                                    <a:latin typeface="Cambria Math" panose="02040503050406030204" pitchFamily="18" charset="0"/>
                                  </a:rPr>
                                  <m:t>− </m:t>
                                </m:r>
                                <m:r>
                                  <a:rPr lang="en-AU" sz="3000" b="0" i="1" smtClean="0">
                                    <a:solidFill>
                                      <a:sysClr val="windowText" lastClr="000000"/>
                                    </a:solidFill>
                                    <a:latin typeface="Cambria Math" panose="02040503050406030204" pitchFamily="18" charset="0"/>
                                    <a:ea typeface="Cambria Math" panose="02040503050406030204" pitchFamily="18" charset="0"/>
                                  </a:rPr>
                                  <m:t>× + =−</m:t>
                                </m:r>
                              </m:oMath>
                            </m:oMathPara>
                          </a14:m>
                          <a:endParaRPr lang="en-US" sz="30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254107111"/>
                      </a:ext>
                    </a:extLst>
                  </a:tr>
                </a:tbl>
              </a:graphicData>
            </a:graphic>
          </p:graphicFrame>
        </mc:Choice>
        <mc:Fallback xmlns="">
          <p:graphicFrame>
            <p:nvGraphicFramePr>
              <p:cNvPr id="13" name="Table 12">
                <a:extLst>
                  <a:ext uri="{FF2B5EF4-FFF2-40B4-BE49-F238E27FC236}">
                    <a16:creationId xmlns:a16="http://schemas.microsoft.com/office/drawing/2014/main" id="{724B98F6-D52C-D4C3-ADF6-E63DF649EFD4}"/>
                  </a:ext>
                </a:extLst>
              </p:cNvPr>
              <p:cNvGraphicFramePr>
                <a:graphicFrameLocks noGrp="1"/>
              </p:cNvGraphicFramePr>
              <p:nvPr>
                <p:extLst>
                  <p:ext uri="{D42A27DB-BD31-4B8C-83A1-F6EECF244321}">
                    <p14:modId xmlns:p14="http://schemas.microsoft.com/office/powerpoint/2010/main" val="3145675407"/>
                  </p:ext>
                </p:extLst>
              </p:nvPr>
            </p:nvGraphicFramePr>
            <p:xfrm>
              <a:off x="11125200" y="274320"/>
              <a:ext cx="5032810" cy="1097280"/>
            </p:xfrm>
            <a:graphic>
              <a:graphicData uri="http://schemas.openxmlformats.org/drawingml/2006/table">
                <a:tbl>
                  <a:tblPr firstRow="1" bandRow="1">
                    <a:tableStyleId>{5C22544A-7EE6-4342-B048-85BDC9FD1C3A}</a:tableStyleId>
                  </a:tblPr>
                  <a:tblGrid>
                    <a:gridCol w="2516405">
                      <a:extLst>
                        <a:ext uri="{9D8B030D-6E8A-4147-A177-3AD203B41FA5}">
                          <a16:colId xmlns:a16="http://schemas.microsoft.com/office/drawing/2014/main" val="390219891"/>
                        </a:ext>
                      </a:extLst>
                    </a:gridCol>
                    <a:gridCol w="2516405">
                      <a:extLst>
                        <a:ext uri="{9D8B030D-6E8A-4147-A177-3AD203B41FA5}">
                          <a16:colId xmlns:a16="http://schemas.microsoft.com/office/drawing/2014/main" val="2880943622"/>
                        </a:ext>
                      </a:extLst>
                    </a:gridCol>
                  </a:tblGrid>
                  <a:tr h="54864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3" t="-2273" r="-100000" b="-122727"/>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101010" t="-2273" r="-505" b="-122727"/>
                          </a:stretch>
                        </a:blipFill>
                      </a:tcPr>
                    </a:tc>
                    <a:extLst>
                      <a:ext uri="{0D108BD9-81ED-4DB2-BD59-A6C34878D82A}">
                        <a16:rowId xmlns:a16="http://schemas.microsoft.com/office/drawing/2014/main" val="2475165465"/>
                      </a:ext>
                    </a:extLst>
                  </a:tr>
                  <a:tr h="54864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3" t="-104651" r="-100000" b="-25581"/>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101010" t="-104651" r="-505" b="-25581"/>
                          </a:stretch>
                        </a:blipFill>
                      </a:tcPr>
                    </a:tc>
                    <a:extLst>
                      <a:ext uri="{0D108BD9-81ED-4DB2-BD59-A6C34878D82A}">
                        <a16:rowId xmlns:a16="http://schemas.microsoft.com/office/drawing/2014/main" val="4254107111"/>
                      </a:ext>
                    </a:extLst>
                  </a:tr>
                </a:tbl>
              </a:graphicData>
            </a:graphic>
          </p:graphicFrame>
        </mc:Fallback>
      </mc:AlternateContent>
      <p:graphicFrame>
        <p:nvGraphicFramePr>
          <p:cNvPr id="14" name="Table 13">
            <a:extLst>
              <a:ext uri="{FF2B5EF4-FFF2-40B4-BE49-F238E27FC236}">
                <a16:creationId xmlns:a16="http://schemas.microsoft.com/office/drawing/2014/main" id="{F6267751-95BF-37B3-40BA-54E2A3C3BE59}"/>
              </a:ext>
            </a:extLst>
          </p:cNvPr>
          <p:cNvGraphicFramePr>
            <a:graphicFrameLocks noGrp="1"/>
          </p:cNvGraphicFramePr>
          <p:nvPr>
            <p:extLst>
              <p:ext uri="{D42A27DB-BD31-4B8C-83A1-F6EECF244321}">
                <p14:modId xmlns:p14="http://schemas.microsoft.com/office/powerpoint/2010/main" val="501296561"/>
              </p:ext>
            </p:extLst>
          </p:nvPr>
        </p:nvGraphicFramePr>
        <p:xfrm>
          <a:off x="3154373" y="2781300"/>
          <a:ext cx="14238118" cy="7042468"/>
        </p:xfrm>
        <a:graphic>
          <a:graphicData uri="http://schemas.openxmlformats.org/drawingml/2006/table">
            <a:tbl>
              <a:tblPr firstRow="1" firstCol="1" bandRow="1">
                <a:tableStyleId>{5C22544A-7EE6-4342-B048-85BDC9FD1C3A}</a:tableStyleId>
              </a:tblPr>
              <a:tblGrid>
                <a:gridCol w="4745453">
                  <a:extLst>
                    <a:ext uri="{9D8B030D-6E8A-4147-A177-3AD203B41FA5}">
                      <a16:colId xmlns:a16="http://schemas.microsoft.com/office/drawing/2014/main" val="616851744"/>
                    </a:ext>
                  </a:extLst>
                </a:gridCol>
                <a:gridCol w="4745453">
                  <a:extLst>
                    <a:ext uri="{9D8B030D-6E8A-4147-A177-3AD203B41FA5}">
                      <a16:colId xmlns:a16="http://schemas.microsoft.com/office/drawing/2014/main" val="1699586325"/>
                    </a:ext>
                  </a:extLst>
                </a:gridCol>
                <a:gridCol w="4747212">
                  <a:extLst>
                    <a:ext uri="{9D8B030D-6E8A-4147-A177-3AD203B41FA5}">
                      <a16:colId xmlns:a16="http://schemas.microsoft.com/office/drawing/2014/main" val="4288730390"/>
                    </a:ext>
                  </a:extLst>
                </a:gridCol>
              </a:tblGrid>
              <a:tr h="257175">
                <a:tc>
                  <a:txBody>
                    <a:bodyPr/>
                    <a:lstStyle/>
                    <a:p>
                      <a:pPr>
                        <a:lnSpc>
                          <a:spcPct val="115000"/>
                        </a:lnSpc>
                        <a:spcAft>
                          <a:spcPts val="1000"/>
                        </a:spcAft>
                        <a:buNone/>
                      </a:pPr>
                      <a:r>
                        <a:rPr lang="en-AU" sz="4000" dirty="0">
                          <a:solidFill>
                            <a:srgbClr val="FF0000"/>
                          </a:solidFill>
                          <a:effectLst/>
                        </a:rPr>
                        <a:t>(a)</a:t>
                      </a:r>
                      <a:r>
                        <a:rPr lang="en-AU" sz="4000" dirty="0">
                          <a:solidFill>
                            <a:sysClr val="windowText" lastClr="000000"/>
                          </a:solidFill>
                          <a:effectLst/>
                        </a:rPr>
                        <a:t> </a:t>
                      </a:r>
                      <a:r>
                        <a:rPr lang="en-AU" sz="4000" b="1" dirty="0">
                          <a:solidFill>
                            <a:sysClr val="windowText" lastClr="000000"/>
                          </a:solidFill>
                          <a:effectLst/>
                        </a:rPr>
                        <a:t>–3 x 2 </a:t>
                      </a:r>
                      <a:endParaRPr lang="en-AU" sz="3600" b="1"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dirty="0">
                          <a:solidFill>
                            <a:srgbClr val="FF0000"/>
                          </a:solidFill>
                          <a:effectLst/>
                        </a:rPr>
                        <a:t>(b)</a:t>
                      </a:r>
                      <a:r>
                        <a:rPr lang="en-AU" sz="4000" dirty="0">
                          <a:solidFill>
                            <a:sysClr val="windowText" lastClr="000000"/>
                          </a:solidFill>
                          <a:effectLst/>
                        </a:rPr>
                        <a:t> 25 ÷ </a:t>
                      </a:r>
                      <a:r>
                        <a:rPr lang="en-AU" sz="4000" b="1" dirty="0">
                          <a:solidFill>
                            <a:sysClr val="windowText" lastClr="000000"/>
                          </a:solidFill>
                          <a:effectLst/>
                        </a:rPr>
                        <a:t>–</a:t>
                      </a:r>
                      <a:r>
                        <a:rPr lang="en-AU" sz="4000" dirty="0">
                          <a:solidFill>
                            <a:sysClr val="windowText" lastClr="000000"/>
                          </a:solidFill>
                          <a:effectLst/>
                        </a:rPr>
                        <a:t>5 </a:t>
                      </a:r>
                      <a:endParaRPr lang="en-AU" sz="36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dirty="0">
                          <a:solidFill>
                            <a:srgbClr val="FF0000"/>
                          </a:solidFill>
                          <a:effectLst/>
                        </a:rPr>
                        <a:t>(c)</a:t>
                      </a:r>
                      <a:r>
                        <a:rPr lang="en-AU" sz="4000" dirty="0">
                          <a:solidFill>
                            <a:sysClr val="windowText" lastClr="000000"/>
                          </a:solidFill>
                          <a:effectLst/>
                        </a:rPr>
                        <a:t> 3 x (1 + </a:t>
                      </a:r>
                      <a:r>
                        <a:rPr lang="en-AU" sz="4000" b="1" dirty="0">
                          <a:solidFill>
                            <a:sysClr val="windowText" lastClr="000000"/>
                          </a:solidFill>
                          <a:effectLst/>
                        </a:rPr>
                        <a:t>–</a:t>
                      </a:r>
                      <a:r>
                        <a:rPr lang="en-AU" sz="4000" dirty="0">
                          <a:solidFill>
                            <a:sysClr val="windowText" lastClr="000000"/>
                          </a:solidFill>
                          <a:effectLst/>
                        </a:rPr>
                        <a:t> 4 ) </a:t>
                      </a:r>
                      <a:endParaRPr lang="en-AU" sz="36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2660731"/>
                  </a:ext>
                </a:extLst>
              </a:tr>
              <a:tr h="257175">
                <a:tc>
                  <a:txBody>
                    <a:bodyPr/>
                    <a:lstStyle/>
                    <a:p>
                      <a:pPr>
                        <a:lnSpc>
                          <a:spcPct val="115000"/>
                        </a:lnSpc>
                        <a:spcAft>
                          <a:spcPts val="1000"/>
                        </a:spcAft>
                        <a:buNone/>
                      </a:pPr>
                      <a:r>
                        <a:rPr lang="en-AU" sz="4000" b="0">
                          <a:solidFill>
                            <a:sysClr val="windowText" lastClr="000000"/>
                          </a:solidFill>
                          <a:effectLst/>
                        </a:rPr>
                        <a:t>3 x 2 = 6</a:t>
                      </a:r>
                      <a:endParaRPr lang="en-AU" sz="3600" b="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a:solidFill>
                            <a:sysClr val="windowText" lastClr="000000"/>
                          </a:solidFill>
                          <a:effectLst/>
                        </a:rPr>
                        <a:t>25 ÷ 5 = 5</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dirty="0">
                          <a:solidFill>
                            <a:sysClr val="windowText" lastClr="000000"/>
                          </a:solidFill>
                          <a:effectLst/>
                        </a:rPr>
                        <a:t>3 x (</a:t>
                      </a:r>
                      <a:r>
                        <a:rPr lang="en-AU" sz="4000" b="0" dirty="0">
                          <a:solidFill>
                            <a:sysClr val="windowText" lastClr="000000"/>
                          </a:solidFill>
                          <a:effectLst/>
                        </a:rPr>
                        <a:t>–</a:t>
                      </a:r>
                      <a:r>
                        <a:rPr lang="en-AU" sz="4000" dirty="0">
                          <a:solidFill>
                            <a:sysClr val="windowText" lastClr="000000"/>
                          </a:solidFill>
                          <a:effectLst/>
                        </a:rPr>
                        <a:t>3)</a:t>
                      </a:r>
                      <a:endParaRPr lang="en-AU" sz="36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1420855"/>
                  </a:ext>
                </a:extLst>
              </a:tr>
              <a:tr h="257175">
                <a:tc>
                  <a:txBody>
                    <a:bodyPr/>
                    <a:lstStyle/>
                    <a:p>
                      <a:pPr>
                        <a:lnSpc>
                          <a:spcPct val="115000"/>
                        </a:lnSpc>
                        <a:spcAft>
                          <a:spcPts val="1000"/>
                        </a:spcAft>
                        <a:buNone/>
                      </a:pPr>
                      <a:r>
                        <a:rPr lang="en-AU" sz="4000" b="0" dirty="0">
                          <a:solidFill>
                            <a:sysClr val="windowText" lastClr="000000"/>
                          </a:solidFill>
                          <a:effectLst/>
                        </a:rPr>
                        <a:t>– x + = </a:t>
                      </a:r>
                      <a:r>
                        <a:rPr lang="en-AU" sz="3600" b="0" dirty="0">
                          <a:solidFill>
                            <a:sysClr val="windowText" lastClr="000000"/>
                          </a:solidFill>
                          <a:effectLst/>
                        </a:rPr>
                        <a:t>–</a:t>
                      </a:r>
                      <a:endParaRPr lang="en-AU" sz="36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dirty="0">
                          <a:solidFill>
                            <a:sysClr val="windowText" lastClr="000000"/>
                          </a:solidFill>
                          <a:effectLst/>
                        </a:rPr>
                        <a:t>+ ÷ </a:t>
                      </a:r>
                      <a:r>
                        <a:rPr lang="en-AU" sz="4000" b="0" dirty="0">
                          <a:solidFill>
                            <a:sysClr val="windowText" lastClr="000000"/>
                          </a:solidFill>
                          <a:effectLst/>
                        </a:rPr>
                        <a:t>–</a:t>
                      </a:r>
                      <a:r>
                        <a:rPr lang="en-AU" sz="4000" dirty="0">
                          <a:solidFill>
                            <a:sysClr val="windowText" lastClr="000000"/>
                          </a:solidFill>
                          <a:effectLst/>
                        </a:rPr>
                        <a:t> = </a:t>
                      </a:r>
                      <a:r>
                        <a:rPr lang="en-AU" sz="3600" b="0" dirty="0">
                          <a:solidFill>
                            <a:sysClr val="windowText" lastClr="000000"/>
                          </a:solidFill>
                          <a:effectLst/>
                        </a:rPr>
                        <a:t>–</a:t>
                      </a:r>
                      <a:endParaRPr lang="en-AU" sz="36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a:solidFill>
                            <a:sysClr val="windowText" lastClr="000000"/>
                          </a:solidFill>
                          <a:effectLst/>
                        </a:rPr>
                        <a:t>3 x 3 = 9</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629352"/>
                  </a:ext>
                </a:extLst>
              </a:tr>
              <a:tr h="257175">
                <a:tc>
                  <a:txBody>
                    <a:bodyPr/>
                    <a:lstStyle/>
                    <a:p>
                      <a:pPr>
                        <a:lnSpc>
                          <a:spcPct val="115000"/>
                        </a:lnSpc>
                        <a:spcAft>
                          <a:spcPts val="1000"/>
                        </a:spcAft>
                        <a:buNone/>
                      </a:pPr>
                      <a:r>
                        <a:rPr lang="en-AU" sz="4000" b="0" dirty="0">
                          <a:solidFill>
                            <a:sysClr val="windowText" lastClr="000000"/>
                          </a:solidFill>
                          <a:effectLst/>
                        </a:rPr>
                        <a:t>∴ = –6</a:t>
                      </a:r>
                      <a:endParaRPr lang="en-AU" sz="36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dirty="0">
                          <a:solidFill>
                            <a:sysClr val="windowText" lastClr="000000"/>
                          </a:solidFill>
                          <a:effectLst/>
                        </a:rPr>
                        <a:t>∴ = </a:t>
                      </a:r>
                      <a:r>
                        <a:rPr lang="en-AU" sz="4000" b="0" dirty="0">
                          <a:solidFill>
                            <a:sysClr val="windowText" lastClr="000000"/>
                          </a:solidFill>
                          <a:effectLst/>
                        </a:rPr>
                        <a:t>–</a:t>
                      </a:r>
                      <a:r>
                        <a:rPr lang="en-AU" sz="4000" dirty="0">
                          <a:solidFill>
                            <a:sysClr val="windowText" lastClr="000000"/>
                          </a:solidFill>
                          <a:effectLst/>
                        </a:rPr>
                        <a:t>5</a:t>
                      </a:r>
                      <a:endParaRPr lang="en-AU" sz="36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dirty="0">
                          <a:solidFill>
                            <a:sysClr val="windowText" lastClr="000000"/>
                          </a:solidFill>
                          <a:effectLst/>
                        </a:rPr>
                        <a:t>+ x </a:t>
                      </a:r>
                      <a:r>
                        <a:rPr lang="en-AU" sz="4000" b="0" dirty="0">
                          <a:solidFill>
                            <a:sysClr val="windowText" lastClr="000000"/>
                          </a:solidFill>
                          <a:effectLst/>
                        </a:rPr>
                        <a:t>–</a:t>
                      </a:r>
                      <a:r>
                        <a:rPr lang="en-AU" sz="4000" dirty="0">
                          <a:solidFill>
                            <a:sysClr val="windowText" lastClr="000000"/>
                          </a:solidFill>
                          <a:effectLst/>
                        </a:rPr>
                        <a:t> = </a:t>
                      </a:r>
                      <a:r>
                        <a:rPr lang="en-AU" sz="3600" b="0" dirty="0">
                          <a:solidFill>
                            <a:sysClr val="windowText" lastClr="000000"/>
                          </a:solidFill>
                          <a:effectLst/>
                        </a:rPr>
                        <a:t>–</a:t>
                      </a:r>
                      <a:endParaRPr lang="en-AU" sz="36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9654602"/>
                  </a:ext>
                </a:extLst>
              </a:tr>
              <a:tr h="257175">
                <a:tc>
                  <a:txBody>
                    <a:bodyPr/>
                    <a:lstStyle/>
                    <a:p>
                      <a:pPr>
                        <a:lnSpc>
                          <a:spcPct val="115000"/>
                        </a:lnSpc>
                        <a:buNone/>
                      </a:pPr>
                      <a:endParaRPr lang="en-AU" sz="3600">
                        <a:solidFill>
                          <a:sysClr val="windowText" lastClr="000000"/>
                        </a:solidFill>
                        <a:effectLst/>
                        <a:latin typeface="Calibri" panose="020F0502020204030204" pitchFamily="34" charset="0"/>
                        <a:cs typeface="Calibri" panose="020F0502020204030204" pitchFamily="34"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a:solidFill>
                            <a:sysClr val="windowText" lastClr="000000"/>
                          </a:solidFill>
                          <a:effectLst/>
                        </a:rPr>
                        <a:t> </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dirty="0">
                          <a:solidFill>
                            <a:sysClr val="windowText" lastClr="000000"/>
                          </a:solidFill>
                          <a:effectLst/>
                        </a:rPr>
                        <a:t>∴ = </a:t>
                      </a:r>
                      <a:r>
                        <a:rPr lang="en-AU" sz="4000" b="0" dirty="0">
                          <a:solidFill>
                            <a:sysClr val="windowText" lastClr="000000"/>
                          </a:solidFill>
                          <a:effectLst/>
                        </a:rPr>
                        <a:t>–</a:t>
                      </a:r>
                      <a:r>
                        <a:rPr lang="en-AU" sz="4000" dirty="0">
                          <a:solidFill>
                            <a:sysClr val="windowText" lastClr="000000"/>
                          </a:solidFill>
                          <a:effectLst/>
                        </a:rPr>
                        <a:t>9</a:t>
                      </a:r>
                      <a:endParaRPr lang="en-AU" sz="36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05038648"/>
                  </a:ext>
                </a:extLst>
              </a:tr>
              <a:tr h="102870">
                <a:tc>
                  <a:txBody>
                    <a:bodyPr/>
                    <a:lstStyle/>
                    <a:p>
                      <a:pPr>
                        <a:lnSpc>
                          <a:spcPct val="115000"/>
                        </a:lnSpc>
                        <a:spcAft>
                          <a:spcPts val="1000"/>
                        </a:spcAft>
                        <a:buNone/>
                      </a:pPr>
                      <a:r>
                        <a:rPr lang="en-AU" sz="1400">
                          <a:solidFill>
                            <a:sysClr val="windowText" lastClr="000000"/>
                          </a:solidFill>
                          <a:effectLst/>
                        </a:rPr>
                        <a:t> </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1400">
                          <a:solidFill>
                            <a:sysClr val="windowText" lastClr="000000"/>
                          </a:solidFill>
                          <a:effectLst/>
                        </a:rPr>
                        <a:t> </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1400">
                          <a:solidFill>
                            <a:sysClr val="windowText" lastClr="000000"/>
                          </a:solidFill>
                          <a:effectLst/>
                        </a:rPr>
                        <a:t> </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546811"/>
                  </a:ext>
                </a:extLst>
              </a:tr>
              <a:tr h="257175">
                <a:tc gridSpan="2">
                  <a:txBody>
                    <a:bodyPr/>
                    <a:lstStyle/>
                    <a:p>
                      <a:pPr>
                        <a:lnSpc>
                          <a:spcPct val="115000"/>
                        </a:lnSpc>
                        <a:spcAft>
                          <a:spcPts val="1000"/>
                        </a:spcAft>
                        <a:buNone/>
                      </a:pPr>
                      <a:r>
                        <a:rPr lang="en-AU" sz="4000" dirty="0">
                          <a:solidFill>
                            <a:srgbClr val="FF0000"/>
                          </a:solidFill>
                          <a:effectLst/>
                        </a:rPr>
                        <a:t>(d)</a:t>
                      </a:r>
                      <a:r>
                        <a:rPr lang="en-AU" sz="4000" dirty="0">
                          <a:solidFill>
                            <a:sysClr val="windowText" lastClr="000000"/>
                          </a:solidFill>
                          <a:effectLst/>
                        </a:rPr>
                        <a:t> </a:t>
                      </a:r>
                      <a:r>
                        <a:rPr lang="en-AU" sz="4000" b="1" dirty="0">
                          <a:solidFill>
                            <a:sysClr val="windowText" lastClr="000000"/>
                          </a:solidFill>
                          <a:effectLst/>
                        </a:rPr>
                        <a:t>+4 – (–3 + (–12 ÷ 2(–2)))</a:t>
                      </a:r>
                      <a:endParaRPr lang="en-AU" sz="3600" b="1"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a:txBody>
                    <a:bodyPr/>
                    <a:lstStyle/>
                    <a:p>
                      <a:pPr>
                        <a:lnSpc>
                          <a:spcPct val="115000"/>
                        </a:lnSpc>
                        <a:spcAft>
                          <a:spcPts val="1000"/>
                        </a:spcAft>
                        <a:buNone/>
                      </a:pPr>
                      <a:r>
                        <a:rPr lang="en-AU" sz="4000">
                          <a:solidFill>
                            <a:sysClr val="windowText" lastClr="000000"/>
                          </a:solidFill>
                          <a:effectLst/>
                        </a:rPr>
                        <a:t> </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07833695"/>
                  </a:ext>
                </a:extLst>
              </a:tr>
              <a:tr h="257175">
                <a:tc>
                  <a:txBody>
                    <a:bodyPr/>
                    <a:lstStyle/>
                    <a:p>
                      <a:pPr>
                        <a:lnSpc>
                          <a:spcPct val="115000"/>
                        </a:lnSpc>
                        <a:spcAft>
                          <a:spcPts val="1000"/>
                        </a:spcAft>
                        <a:buNone/>
                      </a:pPr>
                      <a:r>
                        <a:rPr lang="en-AU" sz="4000" b="0" dirty="0">
                          <a:solidFill>
                            <a:sysClr val="windowText" lastClr="000000"/>
                          </a:solidFill>
                          <a:effectLst/>
                        </a:rPr>
                        <a:t>+ 4 – (–3 + (–12 ÷ – 4))</a:t>
                      </a:r>
                      <a:endParaRPr lang="en-AU" sz="36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a:solidFill>
                            <a:sysClr val="windowText" lastClr="000000"/>
                          </a:solidFill>
                          <a:effectLst/>
                        </a:rPr>
                        <a:t> </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a:solidFill>
                            <a:sysClr val="windowText" lastClr="000000"/>
                          </a:solidFill>
                          <a:effectLst/>
                        </a:rPr>
                        <a:t> </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694069"/>
                  </a:ext>
                </a:extLst>
              </a:tr>
              <a:tr h="257175">
                <a:tc>
                  <a:txBody>
                    <a:bodyPr/>
                    <a:lstStyle/>
                    <a:p>
                      <a:pPr>
                        <a:lnSpc>
                          <a:spcPct val="115000"/>
                        </a:lnSpc>
                        <a:spcAft>
                          <a:spcPts val="1000"/>
                        </a:spcAft>
                        <a:buNone/>
                      </a:pPr>
                      <a:r>
                        <a:rPr lang="en-AU" sz="4000" b="0" dirty="0">
                          <a:solidFill>
                            <a:sysClr val="windowText" lastClr="000000"/>
                          </a:solidFill>
                          <a:effectLst/>
                        </a:rPr>
                        <a:t>+ 4 – (–3 + (3))</a:t>
                      </a:r>
                      <a:endParaRPr lang="en-AU" sz="36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dirty="0">
                          <a:solidFill>
                            <a:sysClr val="windowText" lastClr="000000"/>
                          </a:solidFill>
                          <a:effectLst/>
                        </a:rPr>
                        <a:t> </a:t>
                      </a:r>
                      <a:endParaRPr lang="en-AU" sz="36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a:solidFill>
                            <a:sysClr val="windowText" lastClr="000000"/>
                          </a:solidFill>
                          <a:effectLst/>
                        </a:rPr>
                        <a:t> </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84949264"/>
                  </a:ext>
                </a:extLst>
              </a:tr>
              <a:tr h="257175">
                <a:tc>
                  <a:txBody>
                    <a:bodyPr/>
                    <a:lstStyle/>
                    <a:p>
                      <a:pPr>
                        <a:lnSpc>
                          <a:spcPct val="115000"/>
                        </a:lnSpc>
                        <a:spcAft>
                          <a:spcPts val="1000"/>
                        </a:spcAft>
                        <a:buNone/>
                      </a:pPr>
                      <a:r>
                        <a:rPr lang="en-AU" sz="4000" b="0" dirty="0">
                          <a:solidFill>
                            <a:sysClr val="windowText" lastClr="000000"/>
                          </a:solidFill>
                          <a:effectLst/>
                        </a:rPr>
                        <a:t>+ 4 – (0) </a:t>
                      </a:r>
                      <a:endParaRPr lang="en-AU" sz="36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a:solidFill>
                            <a:sysClr val="windowText" lastClr="000000"/>
                          </a:solidFill>
                          <a:effectLst/>
                        </a:rPr>
                        <a:t> </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a:solidFill>
                            <a:sysClr val="windowText" lastClr="000000"/>
                          </a:solidFill>
                          <a:effectLst/>
                        </a:rPr>
                        <a:t> </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35958041"/>
                  </a:ext>
                </a:extLst>
              </a:tr>
              <a:tr h="257175">
                <a:tc>
                  <a:txBody>
                    <a:bodyPr/>
                    <a:lstStyle/>
                    <a:p>
                      <a:pPr>
                        <a:lnSpc>
                          <a:spcPct val="115000"/>
                        </a:lnSpc>
                        <a:spcAft>
                          <a:spcPts val="1000"/>
                        </a:spcAft>
                        <a:buNone/>
                      </a:pPr>
                      <a:r>
                        <a:rPr lang="en-AU" sz="4000" b="0" dirty="0">
                          <a:solidFill>
                            <a:sysClr val="windowText" lastClr="000000"/>
                          </a:solidFill>
                          <a:effectLst/>
                        </a:rPr>
                        <a:t>∴ = 4</a:t>
                      </a:r>
                      <a:endParaRPr lang="en-AU" sz="3600" b="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a:solidFill>
                            <a:sysClr val="windowText" lastClr="000000"/>
                          </a:solidFill>
                          <a:effectLst/>
                        </a:rPr>
                        <a:t> </a:t>
                      </a:r>
                      <a:endParaRPr lang="en-AU" sz="360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1000"/>
                        </a:spcAft>
                        <a:buNone/>
                      </a:pPr>
                      <a:r>
                        <a:rPr lang="en-AU" sz="4000" dirty="0">
                          <a:solidFill>
                            <a:sysClr val="windowText" lastClr="000000"/>
                          </a:solidFill>
                          <a:effectLst/>
                        </a:rPr>
                        <a:t> </a:t>
                      </a:r>
                      <a:endParaRPr lang="en-AU" sz="3600" dirty="0">
                        <a:solidFill>
                          <a:sysClr val="windowText" lastClr="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9525"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4612944"/>
                  </a:ext>
                </a:extLst>
              </a:tr>
            </a:tbl>
          </a:graphicData>
        </a:graphic>
      </p:graphicFrame>
      <p:sp>
        <p:nvSpPr>
          <p:cNvPr id="15" name="TextBox 14">
            <a:extLst>
              <a:ext uri="{FF2B5EF4-FFF2-40B4-BE49-F238E27FC236}">
                <a16:creationId xmlns:a16="http://schemas.microsoft.com/office/drawing/2014/main" id="{3914F119-85DD-6678-B466-FA6820D703FE}"/>
              </a:ext>
            </a:extLst>
          </p:cNvPr>
          <p:cNvSpPr txBox="1"/>
          <p:nvPr/>
        </p:nvSpPr>
        <p:spPr>
          <a:xfrm>
            <a:off x="2237026" y="17907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60065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1D865-CF09-71B3-5282-A5DC9208151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073D675-9207-D2F1-C769-65C1C8FA600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7258EF0-8EDE-6D7F-4156-DE2476F056B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774DE97-2B96-C439-6531-A0FCA2143E3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1854D52-8E6D-F9C2-3B6D-F721FE91C45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B09B83E-D9EF-E310-5AFC-8C916D35B53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155654C-AEEF-5416-E490-E9B07C61125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8AE8D77-C8A6-2F79-0B59-15C6A8F3FA3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9C74DDA1-04A0-509F-1777-2E013147576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5ED39A43-CB1F-EA47-0FEF-4BB246B6559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AE619EDC-8F62-AAEC-3CB3-B137D63C0CF3}"/>
              </a:ext>
            </a:extLst>
          </p:cNvPr>
          <p:cNvSpPr txBox="1"/>
          <p:nvPr/>
        </p:nvSpPr>
        <p:spPr>
          <a:xfrm>
            <a:off x="2217976" y="2657081"/>
            <a:ext cx="15346124" cy="1664879"/>
          </a:xfrm>
          <a:prstGeom prst="rect">
            <a:avLst/>
          </a:prstGeom>
          <a:noFill/>
        </p:spPr>
        <p:txBody>
          <a:bodyPr wrap="square">
            <a:spAutoFit/>
          </a:bodyPr>
          <a:lstStyle/>
          <a:p>
            <a:pPr>
              <a:lnSpc>
                <a:spcPct val="150000"/>
              </a:lnSpc>
              <a:spcAft>
                <a:spcPts val="1000"/>
              </a:spcAft>
              <a:buNone/>
            </a:pPr>
            <a:r>
              <a:rPr lang="en-AU" sz="3600" dirty="0">
                <a:effectLst/>
                <a:latin typeface="Arial" panose="020B0604020202020204" pitchFamily="34" charset="0"/>
                <a:ea typeface="MS Mincho" panose="02020609040205080304" pitchFamily="49" charset="-128"/>
                <a:cs typeface="Times New Roman" panose="02020603050405020304" pitchFamily="18" charset="0"/>
              </a:rPr>
              <a:t>You can only multiply two matrices when the </a:t>
            </a:r>
            <a:r>
              <a:rPr lang="en-AU" sz="3600" b="1" dirty="0">
                <a:solidFill>
                  <a:srgbClr val="00B050"/>
                </a:solidFill>
                <a:effectLst/>
                <a:latin typeface="Arial" panose="020B0604020202020204" pitchFamily="34" charset="0"/>
                <a:ea typeface="MS Mincho" panose="02020609040205080304" pitchFamily="49" charset="-128"/>
                <a:cs typeface="Times New Roman" panose="02020603050405020304" pitchFamily="18" charset="0"/>
              </a:rPr>
              <a:t>number of columns in the first matrix </a:t>
            </a:r>
            <a:r>
              <a:rPr lang="en-AU" sz="3600" dirty="0">
                <a:effectLst/>
                <a:latin typeface="Arial" panose="020B0604020202020204" pitchFamily="34" charset="0"/>
                <a:ea typeface="MS Mincho" panose="02020609040205080304" pitchFamily="49" charset="-128"/>
                <a:cs typeface="Times New Roman" panose="02020603050405020304" pitchFamily="18" charset="0"/>
              </a:rPr>
              <a:t>is equal to the </a:t>
            </a:r>
            <a:r>
              <a:rPr lang="en-AU" sz="3600" b="1" dirty="0">
                <a:solidFill>
                  <a:srgbClr val="0070C0"/>
                </a:solidFill>
                <a:effectLst/>
                <a:latin typeface="Arial" panose="020B0604020202020204" pitchFamily="34" charset="0"/>
                <a:ea typeface="MS Mincho" panose="02020609040205080304" pitchFamily="49" charset="-128"/>
                <a:cs typeface="Times New Roman" panose="02020603050405020304" pitchFamily="18" charset="0"/>
              </a:rPr>
              <a:t>number of rows in the second matrix.</a:t>
            </a:r>
            <a:endParaRPr lang="en-AU" sz="3600" b="1"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1984579C-D7F3-7403-DEE9-F46EB67D6798}"/>
              </a:ext>
            </a:extLst>
          </p:cNvPr>
          <p:cNvSpPr txBox="1"/>
          <p:nvPr/>
        </p:nvSpPr>
        <p:spPr>
          <a:xfrm>
            <a:off x="4967459" y="5071169"/>
            <a:ext cx="9258300" cy="2862002"/>
          </a:xfrm>
          <a:prstGeom prst="rect">
            <a:avLst/>
          </a:prstGeom>
          <a:solidFill>
            <a:schemeClr val="bg1">
              <a:lumMod val="95000"/>
            </a:schemeClr>
          </a:solidFill>
          <a:ln>
            <a:solidFill>
              <a:schemeClr val="tx1"/>
            </a:solidFill>
          </a:ln>
        </p:spPr>
        <p:txBody>
          <a:bodyPr wrap="square">
            <a:spAutoFit/>
          </a:bodyPr>
          <a:lstStyle/>
          <a:p>
            <a:pPr algn="ctr">
              <a:lnSpc>
                <a:spcPct val="150000"/>
              </a:lnSpc>
              <a:spcAft>
                <a:spcPts val="1000"/>
              </a:spcAft>
              <a:buNone/>
            </a:pP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Inside numbers = possibility to multiply</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 x </a:t>
            </a:r>
            <a:r>
              <a:rPr lang="en-AU" sz="3600" b="1" u="sng" dirty="0">
                <a:solidFill>
                  <a:srgbClr val="00B050"/>
                </a:solidFill>
                <a:effectLst/>
                <a:latin typeface="Arial" panose="020B0604020202020204" pitchFamily="34" charset="0"/>
                <a:ea typeface="Times New Roman" panose="02020603050405020304" pitchFamily="18" charset="0"/>
                <a:cs typeface="Arial" panose="020B0604020202020204" pitchFamily="34" charset="0"/>
              </a:rPr>
              <a:t>3</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x (</a:t>
            </a:r>
            <a:r>
              <a:rPr lang="en-AU" sz="3600" b="1" u="sng"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3</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x 4) = yes, able to multiply</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 x </a:t>
            </a:r>
            <a:r>
              <a:rPr lang="en-AU" sz="3600" b="1" u="sng" dirty="0">
                <a:solidFill>
                  <a:srgbClr val="00B050"/>
                </a:solidFill>
                <a:effectLst/>
                <a:latin typeface="Arial" panose="020B0604020202020204" pitchFamily="34" charset="0"/>
                <a:ea typeface="Times New Roman" panose="02020603050405020304" pitchFamily="18" charset="0"/>
                <a:cs typeface="Arial" panose="020B0604020202020204" pitchFamily="34" charset="0"/>
              </a:rPr>
              <a:t>3</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x (</a:t>
            </a:r>
            <a:r>
              <a:rPr lang="en-AU" sz="3600" b="1" u="sng"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2</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x 3) = no, not able to multiply</a:t>
            </a:r>
            <a:r>
              <a:rPr lang="en-AU" sz="3600" dirty="0">
                <a:effectLst/>
                <a:latin typeface="Arial" panose="020B0604020202020204" pitchFamily="34" charset="0"/>
                <a:cs typeface="Arial" panose="020B0604020202020204" pitchFamily="34" charset="0"/>
              </a:rPr>
              <a:t> </a:t>
            </a:r>
          </a:p>
          <a:p>
            <a:pPr algn="ctr">
              <a:lnSpc>
                <a:spcPct val="150000"/>
              </a:lnSpc>
              <a:buNone/>
            </a:pPr>
            <a:endParaRPr lang="en-US" sz="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56481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71F6B-11B9-FAA7-1848-FF174F8E315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6672B56-D551-CF4C-BA7A-2D5A6CFEA3F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45A5AAC-F379-49C5-9CC3-152E1C5056B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8E8B4F5-E52E-616C-DAA9-86322F4704A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1E162BF-EB50-CD5F-B8C1-9AC34B26EBF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5F4C74B-6903-FA83-B172-A85B231AB92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962A2F2-006E-3957-D162-B7FE9E78278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313F087-31B4-5044-86FD-57BED15F11E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C2B95738-876D-F402-35FC-CF3E20BE99C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D45D8E7-F1F4-0639-5BAE-2B4034AF465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EC71BDDC-F002-071C-A5BA-AEB75D7667CE}"/>
              </a:ext>
            </a:extLst>
          </p:cNvPr>
          <p:cNvSpPr txBox="1"/>
          <p:nvPr/>
        </p:nvSpPr>
        <p:spPr>
          <a:xfrm>
            <a:off x="2228862" y="1444198"/>
            <a:ext cx="13784024" cy="1664815"/>
          </a:xfrm>
          <a:prstGeom prst="rect">
            <a:avLst/>
          </a:prstGeom>
          <a:noFill/>
        </p:spPr>
        <p:txBody>
          <a:bodyPr wrap="square">
            <a:spAutoFit/>
          </a:bodyPr>
          <a:lstStyle/>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result is a new matrix whose dimensions are the </a:t>
            </a:r>
            <a:r>
              <a:rPr lang="en-AU" sz="36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rows of the first </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and the </a:t>
            </a:r>
            <a:r>
              <a:rPr lang="en-AU" sz="36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columns of the second. </a:t>
            </a:r>
            <a:endParaRPr lang="en-AU" sz="3600" b="1"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9A0A608F-5C25-9DF6-6A40-32835F020ECB}"/>
              </a:ext>
            </a:extLst>
          </p:cNvPr>
          <p:cNvSpPr txBox="1"/>
          <p:nvPr/>
        </p:nvSpPr>
        <p:spPr>
          <a:xfrm>
            <a:off x="4158017" y="3540021"/>
            <a:ext cx="11593285" cy="2862002"/>
          </a:xfrm>
          <a:prstGeom prst="rect">
            <a:avLst/>
          </a:prstGeom>
          <a:solidFill>
            <a:schemeClr val="bg1">
              <a:lumMod val="95000"/>
            </a:schemeClr>
          </a:solidFill>
          <a:ln>
            <a:solidFill>
              <a:schemeClr val="tx1"/>
            </a:solidFill>
          </a:ln>
        </p:spPr>
        <p:txBody>
          <a:bodyPr wrap="square">
            <a:spAutoFit/>
          </a:bodyPr>
          <a:lstStyle/>
          <a:p>
            <a:pPr algn="ctr">
              <a:lnSpc>
                <a:spcPct val="150000"/>
              </a:lnSpc>
              <a:spcAft>
                <a:spcPts val="1000"/>
              </a:spcAft>
              <a:buNone/>
            </a:pP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Outside numbers – order of resulting matrix</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r>
              <a:rPr lang="en-AU" sz="3600" b="1" u="sng"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x 3) x (3 x </a:t>
            </a:r>
            <a:r>
              <a:rPr lang="en-AU" sz="3600" b="1" u="sng"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Result will be a (2 x 4) matrix</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 x </a:t>
            </a:r>
            <a:r>
              <a:rPr lang="en-AU" sz="3600" b="1" u="sng"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x (</a:t>
            </a:r>
            <a:r>
              <a:rPr lang="en-AU" sz="3600" b="1" u="sng"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x 3) = not possible to multiply</a:t>
            </a:r>
            <a:r>
              <a:rPr lang="en-AU" sz="3600" dirty="0">
                <a:effectLst/>
                <a:latin typeface="Arial" panose="020B0604020202020204" pitchFamily="34" charset="0"/>
                <a:cs typeface="Arial" panose="020B0604020202020204" pitchFamily="34" charset="0"/>
              </a:rPr>
              <a:t> </a:t>
            </a:r>
          </a:p>
          <a:p>
            <a:pPr algn="ctr">
              <a:lnSpc>
                <a:spcPct val="150000"/>
              </a:lnSpc>
              <a:buNone/>
            </a:pPr>
            <a:endParaRPr lang="en-US" sz="100" dirty="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9F75DBD1-1235-1E94-6BB0-1205DF34BFB1}"/>
              </a:ext>
            </a:extLst>
          </p:cNvPr>
          <p:cNvSpPr txBox="1"/>
          <p:nvPr/>
        </p:nvSpPr>
        <p:spPr>
          <a:xfrm>
            <a:off x="2407447" y="6957841"/>
            <a:ext cx="14791982" cy="2610908"/>
          </a:xfrm>
          <a:prstGeom prst="rect">
            <a:avLst/>
          </a:prstGeom>
          <a:noFill/>
        </p:spPr>
        <p:txBody>
          <a:bodyPr wrap="square">
            <a:spAutoFit/>
          </a:bodyPr>
          <a:lstStyle/>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When multiplying matrices the </a:t>
            </a:r>
            <a:r>
              <a:rPr lang="en-AU" sz="3600" b="1" u="sng" dirty="0">
                <a:solidFill>
                  <a:schemeClr val="accent6">
                    <a:lumMod val="75000"/>
                  </a:schemeClr>
                </a:solidFill>
                <a:effectLst/>
                <a:latin typeface="Arial" panose="020B0604020202020204" pitchFamily="34" charset="0"/>
                <a:ea typeface="Times New Roman" panose="02020603050405020304" pitchFamily="18" charset="0"/>
                <a:cs typeface="Arial" panose="020B0604020202020204" pitchFamily="34" charset="0"/>
              </a:rPr>
              <a:t>inside terms</a:t>
            </a:r>
            <a:r>
              <a:rPr lang="en-AU" sz="3600" dirty="0">
                <a:solidFill>
                  <a:schemeClr val="accent6">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determine whether it is possible. The </a:t>
            </a:r>
            <a:r>
              <a:rPr lang="en-AU" sz="3600" b="1" i="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outside terms</a:t>
            </a:r>
            <a:r>
              <a:rPr lang="en-AU" sz="36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decide the order of the new matrix.</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E.g. (</a:t>
            </a:r>
            <a:r>
              <a:rPr lang="en-AU" sz="3600" b="1" i="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2</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x </a:t>
            </a:r>
            <a:r>
              <a:rPr lang="en-AU" sz="3600" b="1" u="sng" dirty="0">
                <a:solidFill>
                  <a:schemeClr val="accent6">
                    <a:lumMod val="75000"/>
                  </a:schemeClr>
                </a:solidFill>
                <a:effectLst/>
                <a:latin typeface="Arial" panose="020B0604020202020204" pitchFamily="34" charset="0"/>
                <a:ea typeface="Times New Roman" panose="02020603050405020304" pitchFamily="18" charset="0"/>
                <a:cs typeface="Arial" panose="020B0604020202020204" pitchFamily="34" charset="0"/>
              </a:rPr>
              <a:t>3</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x (</a:t>
            </a:r>
            <a:r>
              <a:rPr lang="en-AU" sz="3600" b="1" u="sng" dirty="0">
                <a:solidFill>
                  <a:schemeClr val="accent6">
                    <a:lumMod val="75000"/>
                  </a:schemeClr>
                </a:solidFill>
                <a:effectLst/>
                <a:latin typeface="Arial" panose="020B0604020202020204" pitchFamily="34" charset="0"/>
                <a:ea typeface="Times New Roman" panose="02020603050405020304" pitchFamily="18" charset="0"/>
                <a:cs typeface="Arial" panose="020B0604020202020204" pitchFamily="34" charset="0"/>
              </a:rPr>
              <a:t>3</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x </a:t>
            </a:r>
            <a:r>
              <a:rPr lang="en-AU" sz="3600" b="1" i="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1</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a:t>
            </a:r>
            <a:r>
              <a:rPr lang="en-AU" sz="3600" b="1" i="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2</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x </a:t>
            </a:r>
            <a:r>
              <a:rPr lang="en-AU" sz="3600" b="1" i="1"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1</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484845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7D5E2-FCA2-5628-EAF4-7E18054CA2D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7DDEDE6-3504-8426-E8B5-24D9C1F74E9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1D80BA4-3BD2-7E34-CEFC-5931E2D3136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7072275-989C-D634-A7D1-01895A20840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1350DAE-2EC4-CC6C-40D3-D43D859D239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F65617C-5A4B-BB31-E129-6DA824D179C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F44BB54-6154-5F00-DC63-9852B2603BC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C96EE84-D9CA-9292-894C-60876DA1DA5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BC754E4D-C30B-E289-E450-35528503541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8917C5E-A769-B692-148B-9A6CD296FAB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448B9149-86A3-C39E-6879-03E513617B75}"/>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AF3A800D-3DDE-012C-36E2-D2324AB28879}"/>
              </a:ext>
            </a:extLst>
          </p:cNvPr>
          <p:cNvSpPr txBox="1"/>
          <p:nvPr/>
        </p:nvSpPr>
        <p:spPr>
          <a:xfrm>
            <a:off x="2176101" y="1307334"/>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DA0CC3F0-6E22-35E0-7773-7BB034A6D14E}"/>
              </a:ext>
            </a:extLst>
          </p:cNvPr>
          <p:cNvSpPr txBox="1"/>
          <p:nvPr/>
        </p:nvSpPr>
        <p:spPr>
          <a:xfrm>
            <a:off x="2471909" y="3422580"/>
            <a:ext cx="14249400" cy="3441840"/>
          </a:xfrm>
          <a:prstGeom prst="rect">
            <a:avLst/>
          </a:prstGeom>
          <a:noFill/>
        </p:spPr>
        <p:txBody>
          <a:bodyPr wrap="square">
            <a:spAutoFit/>
          </a:bodyPr>
          <a:lstStyle/>
          <a:p>
            <a:pPr>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For each of the following pairs of matrices,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457200">
              <a:lnSpc>
                <a:spcPct val="150000"/>
              </a:lnSpc>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Write the order of both matrices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457200">
              <a:lnSpc>
                <a:spcPct val="150000"/>
              </a:lnSpc>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Determine if they can be multiplied</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457200">
              <a:lnSpc>
                <a:spcPct val="150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If it is possible to multiply, state the order of the new matrix</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4072235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A5A59-24DC-3DC9-1F52-6D96A4D9A2C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3375F54-016C-A193-65FE-0714392AD79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29E2FF5-99E7-86B5-1ED0-47DB678DE2C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94B09F3-1BE8-0C03-CD8D-9C2F7E98B61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D50A241-76FA-5B5C-1AF3-0F8D0C684D9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51A4164-2463-21EE-63E6-0379D542FE5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004F364-00EE-9EEC-61AE-249EDA8763F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1B3AE41-BE9B-4095-CCAB-C697067DCDC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30BA0576-93D1-06E6-E596-A04793BD5EF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DFE18710-F69F-B308-76BE-B5217E38B36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095DB0AD-C7E4-6685-EB01-0EBCE21BBAF9}"/>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8527CB38-F856-BAFD-C188-642EABB0344D}"/>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6E041C4B-2608-7112-B0C1-20DA8B93D6D8}"/>
              </a:ext>
            </a:extLst>
          </p:cNvPr>
          <p:cNvSpPr txBox="1"/>
          <p:nvPr/>
        </p:nvSpPr>
        <p:spPr>
          <a:xfrm>
            <a:off x="2217976" y="1790700"/>
            <a:ext cx="14249400" cy="1815882"/>
          </a:xfrm>
          <a:prstGeom prst="rect">
            <a:avLst/>
          </a:prstGeom>
          <a:noFill/>
        </p:spPr>
        <p:txBody>
          <a:bodyPr wrap="square">
            <a:spAutoFit/>
          </a:bodyPr>
          <a:lstStyle/>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For each of the following pairs of matrices, </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 </a:t>
            </a: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Write the order of both matrices </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Determine if they can be multiplied</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If it is possible to multiply, state the order of the new matrix</a:t>
            </a:r>
            <a:endParaRPr lang="en-AU" sz="28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1" name="Picture 10" descr="A black text with a white background&#10;&#10;AI-generated content may be incorrect.">
            <a:extLst>
              <a:ext uri="{FF2B5EF4-FFF2-40B4-BE49-F238E27FC236}">
                <a16:creationId xmlns:a16="http://schemas.microsoft.com/office/drawing/2014/main" id="{CBA22C77-D259-C00E-BCB2-29B9B2160C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0263" y="4141901"/>
            <a:ext cx="5181600" cy="1282700"/>
          </a:xfrm>
          <a:prstGeom prst="rect">
            <a:avLst/>
          </a:prstGeom>
        </p:spPr>
      </p:pic>
      <p:sp>
        <p:nvSpPr>
          <p:cNvPr id="15" name="TextBox 14">
            <a:extLst>
              <a:ext uri="{FF2B5EF4-FFF2-40B4-BE49-F238E27FC236}">
                <a16:creationId xmlns:a16="http://schemas.microsoft.com/office/drawing/2014/main" id="{3EAF0D9B-F9F8-9E3F-8A25-80A4D6682F5D}"/>
              </a:ext>
            </a:extLst>
          </p:cNvPr>
          <p:cNvSpPr txBox="1"/>
          <p:nvPr/>
        </p:nvSpPr>
        <p:spPr>
          <a:xfrm>
            <a:off x="2514600" y="4087623"/>
            <a:ext cx="1256165" cy="830997"/>
          </a:xfrm>
          <a:prstGeom prst="rect">
            <a:avLst/>
          </a:prstGeom>
          <a:noFill/>
        </p:spPr>
        <p:txBody>
          <a:bodyPr wrap="square">
            <a:spAutoFit/>
          </a:bodyPr>
          <a:lstStyle/>
          <a:p>
            <a:r>
              <a:rPr lang="en-AU" sz="4800" b="1" kern="100" dirty="0">
                <a:solidFill>
                  <a:srgbClr val="FF0000"/>
                </a:solidFill>
                <a:latin typeface="Arial" panose="020B0604020202020204" pitchFamily="34" charset="0"/>
                <a:cs typeface="Times New Roman" panose="02020603050405020304" pitchFamily="18" charset="0"/>
              </a:rPr>
              <a:t>a.</a:t>
            </a:r>
            <a:endParaRPr lang="en-US" sz="4800" dirty="0">
              <a:solidFill>
                <a:srgbClr val="FF0000"/>
              </a:solidFill>
            </a:endParaRPr>
          </a:p>
        </p:txBody>
      </p:sp>
    </p:spTree>
    <p:extLst>
      <p:ext uri="{BB962C8B-B14F-4D97-AF65-F5344CB8AC3E}">
        <p14:creationId xmlns:p14="http://schemas.microsoft.com/office/powerpoint/2010/main" val="85944490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C41E2-43EC-1A52-96FC-06CC91F4E50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3A4087C-A29F-1C45-E9D5-7B23AAD4CA3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1D5B1F9-2C57-3019-23E6-19DE8830B24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E38FF06-16BA-7910-20F8-ECFB4837C1B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F238A00-1165-10A8-C978-E5ED599D7A1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1EC079C-621F-F1D4-6130-02239245852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6F16DC6-735A-707D-62CD-893894C2D21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0BA04DD-A2F9-6398-6F8D-1DAC24847CC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B6F860A3-087D-A218-E4D0-AA7265EFE5C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DEA1541D-F0D2-B0F9-4D32-332D9A868F2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164AD386-2569-39F2-AB3A-7A0A7DAF1687}"/>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02AD64BF-78B7-B9E6-34AF-CA06A78A6916}"/>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A8347670-5EB5-D352-E7D1-EDF37D35FB15}"/>
              </a:ext>
            </a:extLst>
          </p:cNvPr>
          <p:cNvSpPr txBox="1"/>
          <p:nvPr/>
        </p:nvSpPr>
        <p:spPr>
          <a:xfrm>
            <a:off x="2217976" y="1790700"/>
            <a:ext cx="14249400" cy="1815882"/>
          </a:xfrm>
          <a:prstGeom prst="rect">
            <a:avLst/>
          </a:prstGeom>
          <a:noFill/>
        </p:spPr>
        <p:txBody>
          <a:bodyPr wrap="square">
            <a:spAutoFit/>
          </a:bodyPr>
          <a:lstStyle/>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For each of the following pairs of matrices, </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 </a:t>
            </a: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Write the order of both matrices </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Determine if they can be multiplied</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If it is possible to multiply, state the order of the new matrix</a:t>
            </a:r>
            <a:endParaRPr lang="en-AU" sz="28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5" name="TextBox 14">
            <a:extLst>
              <a:ext uri="{FF2B5EF4-FFF2-40B4-BE49-F238E27FC236}">
                <a16:creationId xmlns:a16="http://schemas.microsoft.com/office/drawing/2014/main" id="{7DEA40E3-B052-E941-11D2-F3F09A13086A}"/>
              </a:ext>
            </a:extLst>
          </p:cNvPr>
          <p:cNvSpPr txBox="1"/>
          <p:nvPr/>
        </p:nvSpPr>
        <p:spPr>
          <a:xfrm>
            <a:off x="2514600" y="4087623"/>
            <a:ext cx="1256165" cy="830997"/>
          </a:xfrm>
          <a:prstGeom prst="rect">
            <a:avLst/>
          </a:prstGeom>
          <a:noFill/>
        </p:spPr>
        <p:txBody>
          <a:bodyPr wrap="square">
            <a:spAutoFit/>
          </a:bodyPr>
          <a:lstStyle/>
          <a:p>
            <a:r>
              <a:rPr lang="en-AU" sz="4800" b="1" kern="100" dirty="0">
                <a:solidFill>
                  <a:srgbClr val="FF0000"/>
                </a:solidFill>
                <a:latin typeface="Arial" panose="020B0604020202020204" pitchFamily="34" charset="0"/>
                <a:cs typeface="Times New Roman" panose="02020603050405020304" pitchFamily="18" charset="0"/>
              </a:rPr>
              <a:t>b.</a:t>
            </a:r>
            <a:endParaRPr lang="en-US" sz="4800" dirty="0">
              <a:solidFill>
                <a:srgbClr val="FF0000"/>
              </a:solidFill>
            </a:endParaRPr>
          </a:p>
        </p:txBody>
      </p:sp>
      <p:pic>
        <p:nvPicPr>
          <p:cNvPr id="13" name="Picture 12" descr="A math problem with numbers and symbols&#10;&#10;AI-generated content may be incorrect.">
            <a:extLst>
              <a:ext uri="{FF2B5EF4-FFF2-40B4-BE49-F238E27FC236}">
                <a16:creationId xmlns:a16="http://schemas.microsoft.com/office/drawing/2014/main" id="{A1AB7522-29FA-36A0-3A57-9CF14F6557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2800" y="3820219"/>
            <a:ext cx="7543800" cy="2501900"/>
          </a:xfrm>
          <a:prstGeom prst="rect">
            <a:avLst/>
          </a:prstGeom>
        </p:spPr>
      </p:pic>
    </p:spTree>
    <p:extLst>
      <p:ext uri="{BB962C8B-B14F-4D97-AF65-F5344CB8AC3E}">
        <p14:creationId xmlns:p14="http://schemas.microsoft.com/office/powerpoint/2010/main" val="137629878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B5FD3-343B-2564-1655-593296F711B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79D098B-045D-8805-B27E-42C7F4549AF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D55D70A-6F9D-03B0-480B-8E3779A114B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72507B9-8C2B-A78A-AEBC-3008C7806A5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068E9BA-DAFF-6762-0819-0CBA196C93D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62D8FA6-781D-1A6A-679B-B945004F3A1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47E34EB-A8E0-A54C-4885-CD899DC583F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AD8C04B-B5F1-CE57-991D-BDFF078CE97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7FBB33FE-EF74-7F40-7BCC-3FECF460FA2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C5E22F7-2AD4-5748-48F3-77C8A7015F7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9892F7CE-5BAE-9A03-1295-0B24065EBA0D}"/>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ED8C9C27-8DDF-4709-8EEE-51704DC36328}"/>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A9102D3D-59D6-B8FD-9C8B-48361D4ECE4C}"/>
              </a:ext>
            </a:extLst>
          </p:cNvPr>
          <p:cNvSpPr txBox="1"/>
          <p:nvPr/>
        </p:nvSpPr>
        <p:spPr>
          <a:xfrm>
            <a:off x="2217976" y="1790700"/>
            <a:ext cx="14249400" cy="1815882"/>
          </a:xfrm>
          <a:prstGeom prst="rect">
            <a:avLst/>
          </a:prstGeom>
          <a:noFill/>
        </p:spPr>
        <p:txBody>
          <a:bodyPr wrap="square">
            <a:spAutoFit/>
          </a:bodyPr>
          <a:lstStyle/>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For each of the following pairs of matrices, </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 </a:t>
            </a: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Write the order of both matrices </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Determine if they can be multiplied</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If it is possible to multiply, state the order of the new matrix</a:t>
            </a:r>
            <a:endParaRPr lang="en-AU" sz="28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5" name="TextBox 14">
            <a:extLst>
              <a:ext uri="{FF2B5EF4-FFF2-40B4-BE49-F238E27FC236}">
                <a16:creationId xmlns:a16="http://schemas.microsoft.com/office/drawing/2014/main" id="{516F5688-AE39-8BA2-B5AF-02E7E895FB0B}"/>
              </a:ext>
            </a:extLst>
          </p:cNvPr>
          <p:cNvSpPr txBox="1"/>
          <p:nvPr/>
        </p:nvSpPr>
        <p:spPr>
          <a:xfrm>
            <a:off x="2514600" y="4087623"/>
            <a:ext cx="1256165" cy="830997"/>
          </a:xfrm>
          <a:prstGeom prst="rect">
            <a:avLst/>
          </a:prstGeom>
          <a:noFill/>
        </p:spPr>
        <p:txBody>
          <a:bodyPr wrap="square">
            <a:spAutoFit/>
          </a:bodyPr>
          <a:lstStyle/>
          <a:p>
            <a:r>
              <a:rPr lang="en-AU" sz="4800" b="1" kern="100" dirty="0">
                <a:solidFill>
                  <a:srgbClr val="FF0000"/>
                </a:solidFill>
                <a:latin typeface="Arial" panose="020B0604020202020204" pitchFamily="34" charset="0"/>
                <a:cs typeface="Times New Roman" panose="02020603050405020304" pitchFamily="18" charset="0"/>
              </a:rPr>
              <a:t>c.</a:t>
            </a:r>
            <a:endParaRPr lang="en-US" sz="4800" dirty="0">
              <a:solidFill>
                <a:srgbClr val="FF0000"/>
              </a:solidFill>
            </a:endParaRPr>
          </a:p>
        </p:txBody>
      </p:sp>
      <p:pic>
        <p:nvPicPr>
          <p:cNvPr id="11" name="Picture 10" descr="A number and number equation&#10;&#10;AI-generated content may be incorrect.">
            <a:extLst>
              <a:ext uri="{FF2B5EF4-FFF2-40B4-BE49-F238E27FC236}">
                <a16:creationId xmlns:a16="http://schemas.microsoft.com/office/drawing/2014/main" id="{458BEC33-F0A2-9C11-2338-9C46AA7C23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2800" y="4087623"/>
            <a:ext cx="7772400" cy="1918188"/>
          </a:xfrm>
          <a:prstGeom prst="rect">
            <a:avLst/>
          </a:prstGeom>
        </p:spPr>
      </p:pic>
    </p:spTree>
    <p:extLst>
      <p:ext uri="{BB962C8B-B14F-4D97-AF65-F5344CB8AC3E}">
        <p14:creationId xmlns:p14="http://schemas.microsoft.com/office/powerpoint/2010/main" val="29072000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110B3-E36E-4A9B-44EB-1DD8413D5EF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7375881-48F1-9D54-BE33-1259CE0F6BC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1E1371C-76E3-90B1-E96F-0CF6BA77AC8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E66D362-6A9D-B1BF-88EB-408EBCC1DEC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52572CD-7B83-6112-E250-3734E4FFC4D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BD4EC60-C6E4-8D3D-A591-89E6E680954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A6E8C14-F10F-B7EF-ECA8-4E80D57D7A1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06A07DF-3D3A-8BB6-6267-F320B16AE63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74DE8913-524D-3765-69EF-46C2228DD42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B8278A88-CA67-431D-2395-846C84D03DF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82EB789D-5E3F-B1CD-C3CC-A616B1BB2A3F}"/>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C7AD336D-E09C-7A0A-6AB8-D1F0B581B655}"/>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7AF3E11D-98E0-5220-535D-FB9BA7584A99}"/>
              </a:ext>
            </a:extLst>
          </p:cNvPr>
          <p:cNvSpPr txBox="1"/>
          <p:nvPr/>
        </p:nvSpPr>
        <p:spPr>
          <a:xfrm>
            <a:off x="2217976" y="1790700"/>
            <a:ext cx="14249400" cy="1815882"/>
          </a:xfrm>
          <a:prstGeom prst="rect">
            <a:avLst/>
          </a:prstGeom>
          <a:noFill/>
        </p:spPr>
        <p:txBody>
          <a:bodyPr wrap="square">
            <a:spAutoFit/>
          </a:bodyPr>
          <a:lstStyle/>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For each of the following pairs of matrices, </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 </a:t>
            </a: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Write the order of both matrices </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Determine if they can be multiplied</a:t>
            </a:r>
            <a:endParaRPr lang="en-AU" sz="2800" dirty="0">
              <a:latin typeface="Arial" panose="020B0604020202020204" pitchFamily="34" charset="0"/>
              <a:ea typeface="Times New Roman" panose="02020603050405020304" pitchFamily="18" charset="0"/>
              <a:cs typeface="Arial" panose="020B0604020202020204" pitchFamily="34" charset="0"/>
            </a:endParaRPr>
          </a:p>
          <a:p>
            <a:pPr>
              <a:buNone/>
            </a:pPr>
            <a:r>
              <a:rPr lang="en-AU" sz="2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 If it is possible to multiply, state the order of the new matrix</a:t>
            </a:r>
            <a:endParaRPr lang="en-AU" sz="28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5" name="TextBox 14">
            <a:extLst>
              <a:ext uri="{FF2B5EF4-FFF2-40B4-BE49-F238E27FC236}">
                <a16:creationId xmlns:a16="http://schemas.microsoft.com/office/drawing/2014/main" id="{A0E1573E-1A59-2CFE-DCBA-96E5C5C57B28}"/>
              </a:ext>
            </a:extLst>
          </p:cNvPr>
          <p:cNvSpPr txBox="1"/>
          <p:nvPr/>
        </p:nvSpPr>
        <p:spPr>
          <a:xfrm>
            <a:off x="2514600" y="4087623"/>
            <a:ext cx="1256165" cy="830997"/>
          </a:xfrm>
          <a:prstGeom prst="rect">
            <a:avLst/>
          </a:prstGeom>
          <a:noFill/>
        </p:spPr>
        <p:txBody>
          <a:bodyPr wrap="square">
            <a:spAutoFit/>
          </a:bodyPr>
          <a:lstStyle/>
          <a:p>
            <a:r>
              <a:rPr lang="en-AU" sz="4800" b="1" kern="100" dirty="0">
                <a:solidFill>
                  <a:srgbClr val="FF0000"/>
                </a:solidFill>
                <a:latin typeface="Arial" panose="020B0604020202020204" pitchFamily="34" charset="0"/>
                <a:cs typeface="Times New Roman" panose="02020603050405020304" pitchFamily="18" charset="0"/>
              </a:rPr>
              <a:t>d.</a:t>
            </a:r>
            <a:endParaRPr lang="en-US" sz="4800" dirty="0">
              <a:solidFill>
                <a:srgbClr val="FF0000"/>
              </a:solidFill>
            </a:endParaRPr>
          </a:p>
        </p:txBody>
      </p:sp>
      <p:pic>
        <p:nvPicPr>
          <p:cNvPr id="13" name="Picture 12" descr="A black text with a white background&#10;&#10;AI-generated content may be incorrect.">
            <a:extLst>
              <a:ext uri="{FF2B5EF4-FFF2-40B4-BE49-F238E27FC236}">
                <a16:creationId xmlns:a16="http://schemas.microsoft.com/office/drawing/2014/main" id="{D1CB95D5-89D1-667D-D6FC-F63BED0DE2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0799" y="4070742"/>
            <a:ext cx="4140200" cy="1955800"/>
          </a:xfrm>
          <a:prstGeom prst="rect">
            <a:avLst/>
          </a:prstGeom>
        </p:spPr>
      </p:pic>
    </p:spTree>
    <p:extLst>
      <p:ext uri="{BB962C8B-B14F-4D97-AF65-F5344CB8AC3E}">
        <p14:creationId xmlns:p14="http://schemas.microsoft.com/office/powerpoint/2010/main" val="252951150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A69B9-3507-0078-E55D-419CE9743BA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35AF450-F7B5-B3EB-0C04-13665CC4A5F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C335BB4-CDED-9A93-4515-623E88668FD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B452A26-3777-DBE0-4B24-BB1945C8BF2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56BD11B-51CD-0C2B-9299-7064EFD72D0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972E3A5-A3A9-1410-BA2A-554A27E2261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5F54E13-CF09-AB02-01B3-8CC2F9DB985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BC86100-5394-BC62-127C-1F488812904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28</a:t>
            </a:r>
          </a:p>
        </p:txBody>
      </p:sp>
      <p:sp>
        <p:nvSpPr>
          <p:cNvPr id="17" name="Freeform 5">
            <a:extLst>
              <a:ext uri="{FF2B5EF4-FFF2-40B4-BE49-F238E27FC236}">
                <a16:creationId xmlns:a16="http://schemas.microsoft.com/office/drawing/2014/main" id="{BF14F87E-9DA7-6D19-85D7-F3CF094C604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B5B49C22-2728-0721-6603-1649DD6D570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1097B7DE-31EF-F398-3C29-AD9D0D2A9128}"/>
              </a:ext>
            </a:extLst>
          </p:cNvPr>
          <p:cNvSpPr txBox="1"/>
          <p:nvPr/>
        </p:nvSpPr>
        <p:spPr>
          <a:xfrm>
            <a:off x="2923666" y="2901860"/>
            <a:ext cx="13345885" cy="4483279"/>
          </a:xfrm>
          <a:prstGeom prst="rect">
            <a:avLst/>
          </a:prstGeom>
          <a:noFill/>
        </p:spPr>
        <p:txBody>
          <a:bodyPr wrap="square">
            <a:spAutoFit/>
          </a:bodyPr>
          <a:lstStyle/>
          <a:p>
            <a:pPr algn="ctr">
              <a:lnSpc>
                <a:spcPct val="150000"/>
              </a:lnSpc>
              <a:spcAft>
                <a:spcPts val="1000"/>
              </a:spcAft>
              <a:buNone/>
            </a:pPr>
            <a:r>
              <a:rPr lang="en-AU" sz="3600" b="1" u="sng"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STEPS TO MULTIPLYING MATRICES</a:t>
            </a:r>
            <a:endParaRPr lang="en-AU" sz="3600" u="sng" dirty="0">
              <a:solidFill>
                <a:srgbClr val="28466A"/>
              </a:solidFill>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spcAft>
                <a:spcPts val="1000"/>
              </a:spcAft>
              <a:buNone/>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1:</a:t>
            </a:r>
            <a:r>
              <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Check the multiplication is possible</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spcAft>
                <a:spcPts val="1000"/>
              </a:spcAft>
              <a:buNone/>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2:</a:t>
            </a:r>
            <a:r>
              <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Set up the answer matrix</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spcAft>
                <a:spcPts val="1000"/>
              </a:spcAft>
              <a:buNone/>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3:</a:t>
            </a:r>
            <a:r>
              <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Multiply each column in matrix A by each row in matrix B</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buNone/>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4:</a:t>
            </a:r>
            <a:r>
              <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Simplify</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127049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16079-6EFC-F017-B2AA-21479AF5FFF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D14B72B-BED3-8FAF-7730-9B06F6F33FE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C38DB7F-5A31-5D5A-9B5C-DA96464CFA2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40710C7-CE35-AD20-6569-37B54AA604E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C2019A2-C85A-1E6F-F1F4-0B591550B88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3EDAA31-97D5-A9EB-427A-2401501E7F1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71E95AC-46DA-9289-55A3-176545805D3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3F4E5E2-C708-8628-3D36-3964A3E9EDC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28</a:t>
            </a:r>
          </a:p>
        </p:txBody>
      </p:sp>
      <p:sp>
        <p:nvSpPr>
          <p:cNvPr id="17" name="Freeform 5">
            <a:extLst>
              <a:ext uri="{FF2B5EF4-FFF2-40B4-BE49-F238E27FC236}">
                <a16:creationId xmlns:a16="http://schemas.microsoft.com/office/drawing/2014/main" id="{281ACC9E-8A29-0445-9B5B-D6A7E4F2B2F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C13533A-250F-4A15-467A-39C14429C7E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9" name="Picture 18" descr="A white paper with black text&#10;&#10;AI-generated content may be incorrect.">
            <a:extLst>
              <a:ext uri="{FF2B5EF4-FFF2-40B4-BE49-F238E27FC236}">
                <a16:creationId xmlns:a16="http://schemas.microsoft.com/office/drawing/2014/main" id="{53DC5A13-A4DF-88D9-8803-EA6B644432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3800" y="2960814"/>
            <a:ext cx="12542099" cy="6403848"/>
          </a:xfrm>
          <a:prstGeom prst="rect">
            <a:avLst/>
          </a:prstGeom>
        </p:spPr>
      </p:pic>
      <p:sp>
        <p:nvSpPr>
          <p:cNvPr id="6" name="TextBox 5">
            <a:extLst>
              <a:ext uri="{FF2B5EF4-FFF2-40B4-BE49-F238E27FC236}">
                <a16:creationId xmlns:a16="http://schemas.microsoft.com/office/drawing/2014/main" id="{B320007E-B920-2F85-57A2-BEB86A60FA75}"/>
              </a:ext>
            </a:extLst>
          </p:cNvPr>
          <p:cNvSpPr txBox="1"/>
          <p:nvPr/>
        </p:nvSpPr>
        <p:spPr>
          <a:xfrm>
            <a:off x="2176101" y="18594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(1).</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logo of a person reading a book&#10;&#10;AI-generated content may be incorrect.">
            <a:extLst>
              <a:ext uri="{FF2B5EF4-FFF2-40B4-BE49-F238E27FC236}">
                <a16:creationId xmlns:a16="http://schemas.microsoft.com/office/drawing/2014/main" id="{817D3B64-D2FD-4189-DDAB-6EF0E6B2BF89}"/>
              </a:ext>
            </a:extLst>
          </p:cNvPr>
          <p:cNvPicPr>
            <a:picLocks noChangeAspect="1"/>
          </p:cNvPicPr>
          <p:nvPr/>
        </p:nvPicPr>
        <p:blipFill>
          <a:blip r:embed="rId4"/>
          <a:stretch>
            <a:fillRect/>
          </a:stretch>
        </p:blipFill>
        <p:spPr>
          <a:xfrm>
            <a:off x="16535400" y="76517"/>
            <a:ext cx="1714183" cy="1714183"/>
          </a:xfrm>
          <a:prstGeom prst="rect">
            <a:avLst/>
          </a:prstGeom>
        </p:spPr>
      </p:pic>
    </p:spTree>
    <p:extLst>
      <p:ext uri="{BB962C8B-B14F-4D97-AF65-F5344CB8AC3E}">
        <p14:creationId xmlns:p14="http://schemas.microsoft.com/office/powerpoint/2010/main" val="37486414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583D1-FC88-062A-BE70-369D083150E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BA685AE-6138-72DF-CB68-C7DF289E16D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810BF5C-A659-45C1-4671-107F26104F7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9D7E441-F025-1463-7C3C-AC0D66CED4B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34818FC-B78A-9CBA-103A-E4B07FD0498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55EBEF5-2D73-CF06-ACC5-33F6F4767B0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5910367-E6DD-9A8A-35B3-0C0D8323E4D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E026A8F-65FD-9DA5-AF4E-A1E2CCCB914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28</a:t>
            </a:r>
          </a:p>
        </p:txBody>
      </p:sp>
      <p:sp>
        <p:nvSpPr>
          <p:cNvPr id="17" name="Freeform 5">
            <a:extLst>
              <a:ext uri="{FF2B5EF4-FFF2-40B4-BE49-F238E27FC236}">
                <a16:creationId xmlns:a16="http://schemas.microsoft.com/office/drawing/2014/main" id="{19D09CCE-D110-84E5-BC44-CE8160071CF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65530AB-75A5-6890-1B4C-707D51D140D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37F65B4E-8C5A-B4C6-8C9F-0674C4A42FA7}"/>
              </a:ext>
            </a:extLst>
          </p:cNvPr>
          <p:cNvSpPr txBox="1"/>
          <p:nvPr/>
        </p:nvSpPr>
        <p:spPr>
          <a:xfrm>
            <a:off x="2176101" y="140977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(2).</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table of equations with numbers and symbols&#10;&#10;AI-generated content may be incorrect.">
            <a:extLst>
              <a:ext uri="{FF2B5EF4-FFF2-40B4-BE49-F238E27FC236}">
                <a16:creationId xmlns:a16="http://schemas.microsoft.com/office/drawing/2014/main" id="{1CC03A48-C749-C2CE-A55B-C743F59E6A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3858" y="2297783"/>
            <a:ext cx="10536000" cy="7514647"/>
          </a:xfrm>
          <a:prstGeom prst="rect">
            <a:avLst/>
          </a:prstGeom>
        </p:spPr>
      </p:pic>
      <p:pic>
        <p:nvPicPr>
          <p:cNvPr id="11" name="Picture 10" descr="A black and white logo of a person reading a book&#10;&#10;AI-generated content may be incorrect.">
            <a:extLst>
              <a:ext uri="{FF2B5EF4-FFF2-40B4-BE49-F238E27FC236}">
                <a16:creationId xmlns:a16="http://schemas.microsoft.com/office/drawing/2014/main" id="{FB553C71-8AA9-DC8B-4F20-043560A8322C}"/>
              </a:ext>
            </a:extLst>
          </p:cNvPr>
          <p:cNvPicPr>
            <a:picLocks noChangeAspect="1"/>
          </p:cNvPicPr>
          <p:nvPr/>
        </p:nvPicPr>
        <p:blipFill>
          <a:blip r:embed="rId4"/>
          <a:stretch>
            <a:fillRect/>
          </a:stretch>
        </p:blipFill>
        <p:spPr>
          <a:xfrm>
            <a:off x="16535400" y="76517"/>
            <a:ext cx="1714183" cy="1714183"/>
          </a:xfrm>
          <a:prstGeom prst="rect">
            <a:avLst/>
          </a:prstGeom>
        </p:spPr>
      </p:pic>
    </p:spTree>
    <p:extLst>
      <p:ext uri="{BB962C8B-B14F-4D97-AF65-F5344CB8AC3E}">
        <p14:creationId xmlns:p14="http://schemas.microsoft.com/office/powerpoint/2010/main" val="36760276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DE91E-225B-552B-35E5-72E40D70F74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C21B1DC-5DC5-F000-780E-C8EA2A699EA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EDA7CF8-38D6-5E14-C056-1A9B9372D19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A4D7C42-FE04-B5D6-634A-86B077B7E5B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944E65A0-64AF-71BE-5FDB-68A2D265385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E199C745-D7A7-D60D-0930-02E612CC8AB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a:t>
            </a:r>
          </a:p>
        </p:txBody>
      </p:sp>
      <p:sp>
        <p:nvSpPr>
          <p:cNvPr id="24" name="Freeform 5">
            <a:extLst>
              <a:ext uri="{FF2B5EF4-FFF2-40B4-BE49-F238E27FC236}">
                <a16:creationId xmlns:a16="http://schemas.microsoft.com/office/drawing/2014/main" id="{D951CFED-F787-7051-9B72-BFB70EAA9D5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5CA7BF5-9ADC-8A0A-24AB-48DB3102545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DIRECTED NUMBERS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DF13357E-91D0-C422-231F-91EB3747DD65}"/>
              </a:ext>
            </a:extLst>
          </p:cNvPr>
          <p:cNvSpPr txBox="1"/>
          <p:nvPr/>
        </p:nvSpPr>
        <p:spPr>
          <a:xfrm>
            <a:off x="2303168" y="15621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3B77729C-133F-4EB7-B672-64EC25BCDD80}"/>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8" name="TextBox 7">
            <a:extLst>
              <a:ext uri="{FF2B5EF4-FFF2-40B4-BE49-F238E27FC236}">
                <a16:creationId xmlns:a16="http://schemas.microsoft.com/office/drawing/2014/main" id="{C42BA6B5-E5B5-AC88-C237-CC5874193EF2}"/>
              </a:ext>
            </a:extLst>
          </p:cNvPr>
          <p:cNvSpPr txBox="1"/>
          <p:nvPr/>
        </p:nvSpPr>
        <p:spPr>
          <a:xfrm>
            <a:off x="2257768" y="876300"/>
            <a:ext cx="12677432" cy="400110"/>
          </a:xfrm>
          <a:prstGeom prst="rect">
            <a:avLst/>
          </a:prstGeom>
          <a:noFill/>
        </p:spPr>
        <p:txBody>
          <a:bodyPr wrap="square">
            <a:spAutoFit/>
          </a:bodyPr>
          <a:lstStyle/>
          <a:p>
            <a:r>
              <a:rPr lang="en-AU" sz="2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Multiplying and dividing negative numbers</a:t>
            </a:r>
            <a:endParaRPr lang="en-US" sz="2000" dirty="0">
              <a:solidFill>
                <a:srgbClr val="FF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graphicFrame>
            <p:nvGraphicFramePr>
              <p:cNvPr id="9" name="Table 8">
                <a:extLst>
                  <a:ext uri="{FF2B5EF4-FFF2-40B4-BE49-F238E27FC236}">
                    <a16:creationId xmlns:a16="http://schemas.microsoft.com/office/drawing/2014/main" id="{AAB6E893-0B1E-96F2-F640-7F2B1D3EDB89}"/>
                  </a:ext>
                </a:extLst>
              </p:cNvPr>
              <p:cNvGraphicFramePr>
                <a:graphicFrameLocks noGrp="1"/>
              </p:cNvGraphicFramePr>
              <p:nvPr>
                <p:extLst>
                  <p:ext uri="{D42A27DB-BD31-4B8C-83A1-F6EECF244321}">
                    <p14:modId xmlns:p14="http://schemas.microsoft.com/office/powerpoint/2010/main" val="3478589621"/>
                  </p:ext>
                </p:extLst>
              </p:nvPr>
            </p:nvGraphicFramePr>
            <p:xfrm>
              <a:off x="11125200" y="274320"/>
              <a:ext cx="5032810" cy="1097280"/>
            </p:xfrm>
            <a:graphic>
              <a:graphicData uri="http://schemas.openxmlformats.org/drawingml/2006/table">
                <a:tbl>
                  <a:tblPr firstRow="1" bandRow="1">
                    <a:tableStyleId>{5C22544A-7EE6-4342-B048-85BDC9FD1C3A}</a:tableStyleId>
                  </a:tblPr>
                  <a:tblGrid>
                    <a:gridCol w="2516405">
                      <a:extLst>
                        <a:ext uri="{9D8B030D-6E8A-4147-A177-3AD203B41FA5}">
                          <a16:colId xmlns:a16="http://schemas.microsoft.com/office/drawing/2014/main" val="390219891"/>
                        </a:ext>
                      </a:extLst>
                    </a:gridCol>
                    <a:gridCol w="2516405">
                      <a:extLst>
                        <a:ext uri="{9D8B030D-6E8A-4147-A177-3AD203B41FA5}">
                          <a16:colId xmlns:a16="http://schemas.microsoft.com/office/drawing/2014/main" val="2880943622"/>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AU" sz="3000" b="0" i="1" smtClean="0">
                                    <a:solidFill>
                                      <a:sysClr val="windowText" lastClr="000000"/>
                                    </a:solidFill>
                                    <a:latin typeface="Cambria Math" panose="02040503050406030204" pitchFamily="18" charset="0"/>
                                  </a:rPr>
                                  <m:t>+ </m:t>
                                </m:r>
                                <m:r>
                                  <a:rPr lang="en-AU" sz="3000" b="0" i="1" smtClean="0">
                                    <a:solidFill>
                                      <a:sysClr val="windowText" lastClr="000000"/>
                                    </a:solidFill>
                                    <a:latin typeface="Cambria Math" panose="02040503050406030204" pitchFamily="18" charset="0"/>
                                    <a:ea typeface="Cambria Math" panose="02040503050406030204" pitchFamily="18" charset="0"/>
                                  </a:rPr>
                                  <m:t>× + =+</m:t>
                                </m:r>
                              </m:oMath>
                            </m:oMathPara>
                          </a14:m>
                          <a:endParaRPr lang="en-AU" sz="3000" b="0" dirty="0">
                            <a:solidFill>
                              <a:sysClr val="windowText" lastClr="000000"/>
                            </a:solidFill>
                            <a:ea typeface="Cambria Math"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AU" sz="3000" b="0" i="1" smtClean="0">
                                    <a:solidFill>
                                      <a:sysClr val="windowText" lastClr="000000"/>
                                    </a:solidFill>
                                    <a:latin typeface="Cambria Math" panose="02040503050406030204" pitchFamily="18" charset="0"/>
                                  </a:rPr>
                                  <m:t>+ </m:t>
                                </m:r>
                                <m:r>
                                  <a:rPr lang="en-AU" sz="3000" b="0" i="1" smtClean="0">
                                    <a:solidFill>
                                      <a:sysClr val="windowText" lastClr="000000"/>
                                    </a:solidFill>
                                    <a:latin typeface="Cambria Math" panose="02040503050406030204" pitchFamily="18" charset="0"/>
                                    <a:ea typeface="Cambria Math" panose="02040503050406030204" pitchFamily="18" charset="0"/>
                                  </a:rPr>
                                  <m:t>× − =−</m:t>
                                </m:r>
                              </m:oMath>
                            </m:oMathPara>
                          </a14:m>
                          <a:endParaRPr lang="en-AU" sz="3000" b="0" dirty="0">
                            <a:solidFill>
                              <a:sysClr val="windowText" lastClr="000000"/>
                            </a:solidFill>
                            <a:ea typeface="Cambria Math"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47516546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AU" sz="3000" b="0" i="1" smtClean="0">
                                    <a:solidFill>
                                      <a:sysClr val="windowText" lastClr="000000"/>
                                    </a:solidFill>
                                    <a:latin typeface="Cambria Math" panose="02040503050406030204" pitchFamily="18" charset="0"/>
                                  </a:rPr>
                                  <m:t>− </m:t>
                                </m:r>
                                <m:r>
                                  <a:rPr lang="en-AU" sz="3000" b="0" i="1" smtClean="0">
                                    <a:solidFill>
                                      <a:sysClr val="windowText" lastClr="000000"/>
                                    </a:solidFill>
                                    <a:latin typeface="Cambria Math" panose="02040503050406030204" pitchFamily="18" charset="0"/>
                                    <a:ea typeface="Cambria Math" panose="02040503050406030204" pitchFamily="18" charset="0"/>
                                  </a:rPr>
                                  <m:t>× − =+</m:t>
                                </m:r>
                              </m:oMath>
                            </m:oMathPara>
                          </a14:m>
                          <a:endParaRPr lang="en-US" sz="30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AU" sz="3000" b="0" i="1" smtClean="0">
                                    <a:solidFill>
                                      <a:sysClr val="windowText" lastClr="000000"/>
                                    </a:solidFill>
                                    <a:latin typeface="Cambria Math" panose="02040503050406030204" pitchFamily="18" charset="0"/>
                                  </a:rPr>
                                  <m:t>− </m:t>
                                </m:r>
                                <m:r>
                                  <a:rPr lang="en-AU" sz="3000" b="0" i="1" smtClean="0">
                                    <a:solidFill>
                                      <a:sysClr val="windowText" lastClr="000000"/>
                                    </a:solidFill>
                                    <a:latin typeface="Cambria Math" panose="02040503050406030204" pitchFamily="18" charset="0"/>
                                    <a:ea typeface="Cambria Math" panose="02040503050406030204" pitchFamily="18" charset="0"/>
                                  </a:rPr>
                                  <m:t>× + =−</m:t>
                                </m:r>
                              </m:oMath>
                            </m:oMathPara>
                          </a14:m>
                          <a:endParaRPr lang="en-US" sz="30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254107111"/>
                      </a:ext>
                    </a:extLst>
                  </a:tr>
                </a:tbl>
              </a:graphicData>
            </a:graphic>
          </p:graphicFrame>
        </mc:Choice>
        <mc:Fallback xmlns="">
          <p:graphicFrame>
            <p:nvGraphicFramePr>
              <p:cNvPr id="9" name="Table 8">
                <a:extLst>
                  <a:ext uri="{FF2B5EF4-FFF2-40B4-BE49-F238E27FC236}">
                    <a16:creationId xmlns:a16="http://schemas.microsoft.com/office/drawing/2014/main" id="{AAB6E893-0B1E-96F2-F640-7F2B1D3EDB89}"/>
                  </a:ext>
                </a:extLst>
              </p:cNvPr>
              <p:cNvGraphicFramePr>
                <a:graphicFrameLocks noGrp="1"/>
              </p:cNvGraphicFramePr>
              <p:nvPr>
                <p:extLst>
                  <p:ext uri="{D42A27DB-BD31-4B8C-83A1-F6EECF244321}">
                    <p14:modId xmlns:p14="http://schemas.microsoft.com/office/powerpoint/2010/main" val="3478589621"/>
                  </p:ext>
                </p:extLst>
              </p:nvPr>
            </p:nvGraphicFramePr>
            <p:xfrm>
              <a:off x="11125200" y="274320"/>
              <a:ext cx="5032810" cy="1097280"/>
            </p:xfrm>
            <a:graphic>
              <a:graphicData uri="http://schemas.openxmlformats.org/drawingml/2006/table">
                <a:tbl>
                  <a:tblPr firstRow="1" bandRow="1">
                    <a:tableStyleId>{5C22544A-7EE6-4342-B048-85BDC9FD1C3A}</a:tableStyleId>
                  </a:tblPr>
                  <a:tblGrid>
                    <a:gridCol w="2516405">
                      <a:extLst>
                        <a:ext uri="{9D8B030D-6E8A-4147-A177-3AD203B41FA5}">
                          <a16:colId xmlns:a16="http://schemas.microsoft.com/office/drawing/2014/main" val="390219891"/>
                        </a:ext>
                      </a:extLst>
                    </a:gridCol>
                    <a:gridCol w="2516405">
                      <a:extLst>
                        <a:ext uri="{9D8B030D-6E8A-4147-A177-3AD203B41FA5}">
                          <a16:colId xmlns:a16="http://schemas.microsoft.com/office/drawing/2014/main" val="2880943622"/>
                        </a:ext>
                      </a:extLst>
                    </a:gridCol>
                  </a:tblGrid>
                  <a:tr h="54864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3" t="-2273" r="-100000" b="-122727"/>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101010" t="-2273" r="-505" b="-122727"/>
                          </a:stretch>
                        </a:blipFill>
                      </a:tcPr>
                    </a:tc>
                    <a:extLst>
                      <a:ext uri="{0D108BD9-81ED-4DB2-BD59-A6C34878D82A}">
                        <a16:rowId xmlns:a16="http://schemas.microsoft.com/office/drawing/2014/main" val="2475165465"/>
                      </a:ext>
                    </a:extLst>
                  </a:tr>
                  <a:tr h="54864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3" t="-104651" r="-100000" b="-25581"/>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101010" t="-104651" r="-505" b="-25581"/>
                          </a:stretch>
                        </a:blipFill>
                      </a:tcPr>
                    </a:tc>
                    <a:extLst>
                      <a:ext uri="{0D108BD9-81ED-4DB2-BD59-A6C34878D82A}">
                        <a16:rowId xmlns:a16="http://schemas.microsoft.com/office/drawing/2014/main" val="4254107111"/>
                      </a:ext>
                    </a:extLst>
                  </a:tr>
                </a:tbl>
              </a:graphicData>
            </a:graphic>
          </p:graphicFrame>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B424BC8F-2774-6AF2-E4E5-B741BCA01412}"/>
                  </a:ext>
                </a:extLst>
              </p:cNvPr>
              <p:cNvSpPr txBox="1"/>
              <p:nvPr/>
            </p:nvSpPr>
            <p:spPr>
              <a:xfrm>
                <a:off x="2362200" y="2552700"/>
                <a:ext cx="15316200" cy="5632311"/>
              </a:xfrm>
              <a:prstGeom prst="rect">
                <a:avLst/>
              </a:prstGeom>
              <a:noFill/>
            </p:spPr>
            <p:txBody>
              <a:bodyPr wrap="square" rtlCol="0">
                <a:spAutoFit/>
              </a:bodyPr>
              <a:lstStyle/>
              <a:p>
                <a:r>
                  <a:rPr lang="en-US" sz="4000" b="1" dirty="0">
                    <a:solidFill>
                      <a:srgbClr val="FF0000"/>
                    </a:solidFill>
                  </a:rPr>
                  <a:t>(a) </a:t>
                </a:r>
                <a14:m>
                  <m:oMath xmlns:m="http://schemas.openxmlformats.org/officeDocument/2006/math">
                    <m:r>
                      <a:rPr lang="en-AU" sz="4000" b="0" i="1" smtClean="0">
                        <a:latin typeface="Cambria Math" panose="02040503050406030204" pitchFamily="18" charset="0"/>
                      </a:rPr>
                      <m:t>−7</m:t>
                    </m:r>
                    <m:r>
                      <a:rPr lang="en-AU" sz="4000" b="0" i="1" smtClean="0">
                        <a:latin typeface="Cambria Math" panose="02040503050406030204" pitchFamily="18" charset="0"/>
                        <a:ea typeface="Cambria Math" panose="02040503050406030204" pitchFamily="18" charset="0"/>
                      </a:rPr>
                      <m:t>×6</m:t>
                    </m:r>
                  </m:oMath>
                </a14:m>
                <a:r>
                  <a:rPr lang="en-US" sz="4000" dirty="0"/>
                  <a:t>		</a:t>
                </a:r>
                <a:r>
                  <a:rPr lang="en-US" sz="4000" b="1" dirty="0">
                    <a:solidFill>
                      <a:srgbClr val="FF0000"/>
                    </a:solidFill>
                  </a:rPr>
                  <a:t>(b) </a:t>
                </a:r>
                <a14:m>
                  <m:oMath xmlns:m="http://schemas.openxmlformats.org/officeDocument/2006/math">
                    <m:r>
                      <a:rPr lang="en-AU" sz="4000" b="0" i="1" smtClean="0">
                        <a:latin typeface="Cambria Math" panose="02040503050406030204" pitchFamily="18" charset="0"/>
                        <a:ea typeface="Cambria Math" panose="02040503050406030204" pitchFamily="18" charset="0"/>
                      </a:rPr>
                      <m:t>−2×−5</m:t>
                    </m:r>
                  </m:oMath>
                </a14:m>
                <a:r>
                  <a:rPr lang="en-US" sz="4000" dirty="0"/>
                  <a:t>		</a:t>
                </a:r>
                <a:r>
                  <a:rPr lang="en-US" sz="4000" b="1" dirty="0">
                    <a:solidFill>
                      <a:srgbClr val="FF0000"/>
                    </a:solidFill>
                  </a:rPr>
                  <a:t>(c) </a:t>
                </a:r>
                <a14:m>
                  <m:oMath xmlns:m="http://schemas.openxmlformats.org/officeDocument/2006/math">
                    <m:r>
                      <a:rPr lang="en-AU" sz="4000" b="0" i="1" smtClean="0">
                        <a:latin typeface="Cambria Math" panose="02040503050406030204" pitchFamily="18" charset="0"/>
                      </a:rPr>
                      <m:t>15+−3</m:t>
                    </m:r>
                  </m:oMath>
                </a14:m>
                <a:r>
                  <a:rPr lang="en-US" sz="4000" dirty="0"/>
                  <a:t>		</a:t>
                </a:r>
                <a:r>
                  <a:rPr lang="en-US" sz="4000" b="1" dirty="0">
                    <a:solidFill>
                      <a:srgbClr val="FF0000"/>
                    </a:solidFill>
                  </a:rPr>
                  <a:t>(d) </a:t>
                </a:r>
                <a14:m>
                  <m:oMath xmlns:m="http://schemas.openxmlformats.org/officeDocument/2006/math">
                    <m:r>
                      <a:rPr lang="en-AU" sz="4000" b="0" i="1" smtClean="0">
                        <a:latin typeface="Cambria Math" panose="02040503050406030204" pitchFamily="18" charset="0"/>
                      </a:rPr>
                      <m:t>−18+−3</m:t>
                    </m:r>
                  </m:oMath>
                </a14:m>
                <a:endParaRPr lang="en-AU" sz="4000" dirty="0">
                  <a:ea typeface="Cambria Math" panose="02040503050406030204" pitchFamily="18" charset="0"/>
                </a:endParaRPr>
              </a:p>
              <a:p>
                <a:endParaRPr lang="en-US" sz="4000" dirty="0"/>
              </a:p>
              <a:p>
                <a:endParaRPr lang="en-US" sz="4000" dirty="0"/>
              </a:p>
              <a:p>
                <a:endParaRPr lang="en-US" sz="4000" dirty="0"/>
              </a:p>
              <a:p>
                <a:r>
                  <a:rPr lang="en-US" sz="4000" b="1" dirty="0">
                    <a:solidFill>
                      <a:srgbClr val="FF0000"/>
                    </a:solidFill>
                  </a:rPr>
                  <a:t>(e) </a:t>
                </a:r>
                <a14:m>
                  <m:oMath xmlns:m="http://schemas.openxmlformats.org/officeDocument/2006/math">
                    <m:r>
                      <a:rPr lang="en-AU" sz="4000" b="0" i="1" smtClean="0">
                        <a:latin typeface="Cambria Math" panose="02040503050406030204" pitchFamily="18" charset="0"/>
                      </a:rPr>
                      <m:t>4</m:t>
                    </m:r>
                    <m:r>
                      <a:rPr lang="en-AU" sz="4000" b="0" i="1" smtClean="0">
                        <a:latin typeface="Cambria Math" panose="02040503050406030204" pitchFamily="18" charset="0"/>
                        <a:ea typeface="Cambria Math" panose="02040503050406030204" pitchFamily="18" charset="0"/>
                      </a:rPr>
                      <m:t>×3+−5</m:t>
                    </m:r>
                  </m:oMath>
                </a14:m>
                <a:r>
                  <a:rPr lang="en-US" sz="4000" dirty="0"/>
                  <a:t>		</a:t>
                </a:r>
                <a:r>
                  <a:rPr lang="en-US" sz="4000" b="1" dirty="0">
                    <a:solidFill>
                      <a:srgbClr val="FF0000"/>
                    </a:solidFill>
                  </a:rPr>
                  <a:t>(f) </a:t>
                </a:r>
                <a14:m>
                  <m:oMath xmlns:m="http://schemas.openxmlformats.org/officeDocument/2006/math">
                    <m:r>
                      <a:rPr lang="en-AU" sz="4000" b="0" i="1" smtClean="0">
                        <a:latin typeface="Cambria Math" panose="02040503050406030204" pitchFamily="18" charset="0"/>
                        <a:ea typeface="Cambria Math" panose="02040503050406030204" pitchFamily="18" charset="0"/>
                      </a:rPr>
                      <m:t>8×(2+−6)</m:t>
                    </m:r>
                  </m:oMath>
                </a14:m>
                <a:r>
                  <a:rPr lang="en-US" sz="4000" dirty="0"/>
                  <a:t>		</a:t>
                </a:r>
                <a:r>
                  <a:rPr lang="en-US" sz="4000" b="1" dirty="0">
                    <a:solidFill>
                      <a:srgbClr val="FF0000"/>
                    </a:solidFill>
                  </a:rPr>
                  <a:t>(g) </a:t>
                </a:r>
                <a14:m>
                  <m:oMath xmlns:m="http://schemas.openxmlformats.org/officeDocument/2006/math">
                    <m:r>
                      <a:rPr lang="en-AU" sz="4000" b="0" i="1" smtClean="0">
                        <a:latin typeface="Cambria Math" panose="02040503050406030204" pitchFamily="18" charset="0"/>
                      </a:rPr>
                      <m:t>5</m:t>
                    </m:r>
                    <m:r>
                      <a:rPr lang="en-AU" sz="4000" b="0" i="1" smtClean="0">
                        <a:latin typeface="Cambria Math" panose="02040503050406030204" pitchFamily="18" charset="0"/>
                        <a:ea typeface="Cambria Math" panose="02040503050406030204" pitchFamily="18" charset="0"/>
                      </a:rPr>
                      <m:t>×−3+</m:t>
                    </m:r>
                    <m:d>
                      <m:dPr>
                        <m:ctrlPr>
                          <a:rPr lang="en-AU" sz="4000" b="0" i="1" smtClean="0">
                            <a:latin typeface="Cambria Math" panose="02040503050406030204" pitchFamily="18" charset="0"/>
                            <a:ea typeface="Cambria Math" panose="02040503050406030204" pitchFamily="18" charset="0"/>
                          </a:rPr>
                        </m:ctrlPr>
                      </m:dPr>
                      <m:e>
                        <m:r>
                          <a:rPr lang="en-AU" sz="4000" b="0" i="1" smtClean="0">
                            <a:latin typeface="Cambria Math" panose="02040503050406030204" pitchFamily="18" charset="0"/>
                            <a:ea typeface="Cambria Math" panose="02040503050406030204" pitchFamily="18" charset="0"/>
                          </a:rPr>
                          <m:t>−4×−2</m:t>
                        </m:r>
                      </m:e>
                    </m:d>
                  </m:oMath>
                </a14:m>
                <a:endParaRPr lang="en-AU" sz="4000" b="0" dirty="0">
                  <a:ea typeface="Cambria Math" panose="02040503050406030204" pitchFamily="18" charset="0"/>
                </a:endParaRPr>
              </a:p>
              <a:p>
                <a:endParaRPr lang="en-US" sz="4000" dirty="0"/>
              </a:p>
              <a:p>
                <a:endParaRPr lang="en-US" sz="4000" dirty="0"/>
              </a:p>
              <a:p>
                <a:endParaRPr lang="en-US" sz="4000" dirty="0"/>
              </a:p>
              <a:p>
                <a:endParaRPr lang="en-US" sz="4000" dirty="0"/>
              </a:p>
            </p:txBody>
          </p:sp>
        </mc:Choice>
        <mc:Fallback xmlns="">
          <p:sp>
            <p:nvSpPr>
              <p:cNvPr id="15" name="TextBox 14">
                <a:extLst>
                  <a:ext uri="{FF2B5EF4-FFF2-40B4-BE49-F238E27FC236}">
                    <a16:creationId xmlns:a16="http://schemas.microsoft.com/office/drawing/2014/main" id="{B424BC8F-2774-6AF2-E4E5-B741BCA01412}"/>
                  </a:ext>
                </a:extLst>
              </p:cNvPr>
              <p:cNvSpPr txBox="1">
                <a:spLocks noRot="1" noChangeAspect="1" noMove="1" noResize="1" noEditPoints="1" noAdjustHandles="1" noChangeArrowheads="1" noChangeShapeType="1" noTextEdit="1"/>
              </p:cNvSpPr>
              <p:nvPr/>
            </p:nvSpPr>
            <p:spPr>
              <a:xfrm>
                <a:off x="2362200" y="2552700"/>
                <a:ext cx="15316200" cy="5632311"/>
              </a:xfrm>
              <a:prstGeom prst="rect">
                <a:avLst/>
              </a:prstGeom>
              <a:blipFill>
                <a:blip r:embed="rId5"/>
                <a:stretch>
                  <a:fillRect l="-1493" t="-1802"/>
                </a:stretch>
              </a:blipFill>
            </p:spPr>
            <p:txBody>
              <a:bodyPr/>
              <a:lstStyle/>
              <a:p>
                <a:r>
                  <a:rPr lang="en-US">
                    <a:noFill/>
                  </a:rPr>
                  <a:t> </a:t>
                </a:r>
              </a:p>
            </p:txBody>
          </p:sp>
        </mc:Fallback>
      </mc:AlternateContent>
    </p:spTree>
    <p:extLst>
      <p:ext uri="{BB962C8B-B14F-4D97-AF65-F5344CB8AC3E}">
        <p14:creationId xmlns:p14="http://schemas.microsoft.com/office/powerpoint/2010/main" val="22127023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1DDD4-3EF1-9E15-788D-DFD8D79115F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73B8D60-8337-F7D2-BA9E-D4F2E2A11FF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574A029-FCA7-05C2-02C3-33124FCB08D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E3806E5-EF91-C8DC-DCFA-D22D8939700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38699EB-13CB-8D8B-A8B2-1F8420F03F0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B68F2B9E-61E3-94F3-9285-16A3C3E6A8D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669D730-6DC0-2143-323A-07C3A8AC7F9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6212978A-D9CB-BFB5-F9B5-15142805779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E88B137C-6554-29B7-9709-5BA242C3423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4BEBDED4-4EE9-96E6-E3D0-91F9BB9DD096}"/>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number and number in a row&#10;&#10;AI-generated content may be incorrect.">
            <a:extLst>
              <a:ext uri="{FF2B5EF4-FFF2-40B4-BE49-F238E27FC236}">
                <a16:creationId xmlns:a16="http://schemas.microsoft.com/office/drawing/2014/main" id="{E4D271F4-5946-D02A-1C24-29B13A6B62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1371" y="3438433"/>
            <a:ext cx="7795169" cy="2623019"/>
          </a:xfrm>
          <a:prstGeom prst="rect">
            <a:avLst/>
          </a:prstGeom>
        </p:spPr>
      </p:pic>
      <p:sp>
        <p:nvSpPr>
          <p:cNvPr id="15" name="TextBox 14">
            <a:extLst>
              <a:ext uri="{FF2B5EF4-FFF2-40B4-BE49-F238E27FC236}">
                <a16:creationId xmlns:a16="http://schemas.microsoft.com/office/drawing/2014/main" id="{12890D2D-C995-E848-0159-9C8CF79F3683}"/>
              </a:ext>
            </a:extLst>
          </p:cNvPr>
          <p:cNvSpPr txBox="1"/>
          <p:nvPr/>
        </p:nvSpPr>
        <p:spPr>
          <a:xfrm>
            <a:off x="2149022" y="2501048"/>
            <a:ext cx="13852978" cy="833818"/>
          </a:xfrm>
          <a:prstGeom prst="rect">
            <a:avLst/>
          </a:prstGeom>
          <a:noFill/>
        </p:spPr>
        <p:txBody>
          <a:bodyPr wrap="square">
            <a:spAutoFit/>
          </a:bodyPr>
          <a:lstStyle/>
          <a:p>
            <a:pPr>
              <a:lnSpc>
                <a:spcPct val="150000"/>
              </a:lnSpc>
              <a:spcAft>
                <a:spcPts val="1000"/>
              </a:spcAft>
              <a:buNone/>
            </a:pPr>
            <a:r>
              <a:rPr lang="en-AU" sz="3600" dirty="0">
                <a:effectLst/>
                <a:latin typeface="Arial" panose="020B0604020202020204" pitchFamily="34" charset="0"/>
                <a:ea typeface="Times New Roman" panose="02020603050405020304" pitchFamily="18" charset="0"/>
                <a:cs typeface="Times New Roman" panose="02020603050405020304" pitchFamily="18" charset="0"/>
              </a:rPr>
              <a:t>Work through each of the 4 steps to multiply </a:t>
            </a:r>
            <a:r>
              <a:rPr lang="en-AU" sz="3600" b="1" dirty="0">
                <a:effectLst/>
                <a:latin typeface="Arial" panose="020B0604020202020204" pitchFamily="34" charset="0"/>
                <a:ea typeface="Times New Roman" panose="02020603050405020304" pitchFamily="18" charset="0"/>
                <a:cs typeface="Times New Roman" panose="02020603050405020304" pitchFamily="18" charset="0"/>
              </a:rPr>
              <a:t>matrix A </a:t>
            </a:r>
            <a:r>
              <a:rPr lang="en-AU" sz="3600" dirty="0">
                <a:effectLst/>
                <a:latin typeface="Arial" panose="020B0604020202020204" pitchFamily="34" charset="0"/>
                <a:ea typeface="Times New Roman" panose="02020603050405020304" pitchFamily="18" charset="0"/>
                <a:cs typeface="Times New Roman" panose="02020603050405020304" pitchFamily="18" charset="0"/>
              </a:rPr>
              <a:t>and</a:t>
            </a:r>
            <a:r>
              <a:rPr lang="en-AU" sz="3600" b="1" dirty="0">
                <a:effectLst/>
                <a:latin typeface="Arial" panose="020B0604020202020204" pitchFamily="34" charset="0"/>
                <a:ea typeface="Times New Roman" panose="02020603050405020304" pitchFamily="18" charset="0"/>
                <a:cs typeface="Times New Roman" panose="02020603050405020304" pitchFamily="18" charset="0"/>
              </a:rPr>
              <a:t> Matrix B</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9" name="Picture 18" descr="A yellow flower with a yellow center&#10;&#10;AI-generated content may be incorrect.">
            <a:extLst>
              <a:ext uri="{FF2B5EF4-FFF2-40B4-BE49-F238E27FC236}">
                <a16:creationId xmlns:a16="http://schemas.microsoft.com/office/drawing/2014/main" id="{820F391B-0DDA-9D67-74D2-67B42DF3E3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92600" y="8952156"/>
            <a:ext cx="1230086" cy="1244117"/>
          </a:xfrm>
          <a:prstGeom prst="rect">
            <a:avLst/>
          </a:prstGeom>
        </p:spPr>
      </p:pic>
      <p:sp>
        <p:nvSpPr>
          <p:cNvPr id="21" name="TextBox 20">
            <a:extLst>
              <a:ext uri="{FF2B5EF4-FFF2-40B4-BE49-F238E27FC236}">
                <a16:creationId xmlns:a16="http://schemas.microsoft.com/office/drawing/2014/main" id="{A611D85B-70F1-E801-804A-822107195FFB}"/>
              </a:ext>
            </a:extLst>
          </p:cNvPr>
          <p:cNvSpPr txBox="1"/>
          <p:nvPr/>
        </p:nvSpPr>
        <p:spPr>
          <a:xfrm>
            <a:off x="2217976" y="6502375"/>
            <a:ext cx="9252856" cy="688394"/>
          </a:xfrm>
          <a:prstGeom prst="rect">
            <a:avLst/>
          </a:prstGeom>
          <a:noFill/>
        </p:spPr>
        <p:txBody>
          <a:bodyPr wrap="square">
            <a:spAutoFit/>
          </a:bodyPr>
          <a:lstStyle/>
          <a:p>
            <a:pPr>
              <a:lnSpc>
                <a:spcPct val="115000"/>
              </a:lnSpc>
              <a:spcAft>
                <a:spcPts val="1000"/>
              </a:spcAft>
              <a:buNone/>
            </a:pPr>
            <a:r>
              <a:rPr lang="en-AU" sz="36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Step 1: </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Check multiplication is possible. </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78116286-4B3A-2130-6FFA-26416533990C}"/>
              </a:ext>
            </a:extLst>
          </p:cNvPr>
          <p:cNvSpPr txBox="1"/>
          <p:nvPr/>
        </p:nvSpPr>
        <p:spPr>
          <a:xfrm>
            <a:off x="3982512" y="7474412"/>
            <a:ext cx="9252856" cy="646331"/>
          </a:xfrm>
          <a:prstGeom prst="rect">
            <a:avLst/>
          </a:prstGeom>
          <a:noFill/>
        </p:spPr>
        <p:txBody>
          <a:bodyPr wrap="square">
            <a:spAutoFit/>
          </a:bodyPr>
          <a:lstStyle/>
          <a:p>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 = (      x      ),   B = (      x       )</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24" name="Picture 23" descr="A black and white circle with two people&#10;&#10;AI-generated content may be incorrect.">
            <a:extLst>
              <a:ext uri="{FF2B5EF4-FFF2-40B4-BE49-F238E27FC236}">
                <a16:creationId xmlns:a16="http://schemas.microsoft.com/office/drawing/2014/main" id="{FD77F45A-4C0E-2C7C-9CB0-DF0402C8BBB7}"/>
              </a:ext>
            </a:extLst>
          </p:cNvPr>
          <p:cNvPicPr>
            <a:picLocks noChangeAspect="1"/>
          </p:cNvPicPr>
          <p:nvPr/>
        </p:nvPicPr>
        <p:blipFill>
          <a:blip r:embed="rId5"/>
          <a:stretch>
            <a:fillRect/>
          </a:stretch>
        </p:blipFill>
        <p:spPr>
          <a:xfrm>
            <a:off x="16306800" y="88548"/>
            <a:ext cx="1866583" cy="1866583"/>
          </a:xfrm>
          <a:prstGeom prst="rect">
            <a:avLst/>
          </a:prstGeom>
        </p:spPr>
      </p:pic>
    </p:spTree>
    <p:extLst>
      <p:ext uri="{BB962C8B-B14F-4D97-AF65-F5344CB8AC3E}">
        <p14:creationId xmlns:p14="http://schemas.microsoft.com/office/powerpoint/2010/main" val="308903654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B0284-5B4C-F44F-187A-538EE5B3266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FAE742F-B75F-F80E-49C5-2D84B849F49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E9FEC63-E0BF-F937-7A50-BC088B18D78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CC24AD0-3B88-093A-1BF4-618A98F9B18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31F8719-15A5-02F1-C3D7-AA21723A876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1CB3DA6D-3497-F057-7BCC-F0AEE2D3A33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7C4D2D4-3D72-6BED-5AB2-7B61CD52F12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76269AF7-599D-186C-F1AB-73B8C95E722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1F66FC6-537B-3970-AF8D-3228B610011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9C722F4F-9FFC-B65F-E9A9-AAD2D3A71794}"/>
              </a:ext>
            </a:extLst>
          </p:cNvPr>
          <p:cNvSpPr txBox="1"/>
          <p:nvPr/>
        </p:nvSpPr>
        <p:spPr>
          <a:xfrm>
            <a:off x="2176101" y="952500"/>
            <a:ext cx="9939699"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number and number in a row&#10;&#10;AI-generated content may be incorrect.">
            <a:extLst>
              <a:ext uri="{FF2B5EF4-FFF2-40B4-BE49-F238E27FC236}">
                <a16:creationId xmlns:a16="http://schemas.microsoft.com/office/drawing/2014/main" id="{D8A4818D-693D-30B6-2912-DE8C36F8C0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1859697"/>
            <a:ext cx="4150140" cy="1396493"/>
          </a:xfrm>
          <a:prstGeom prst="rect">
            <a:avLst/>
          </a:prstGeom>
        </p:spPr>
      </p:pic>
      <p:pic>
        <p:nvPicPr>
          <p:cNvPr id="19" name="Picture 18" descr="A yellow flower with a yellow center&#10;&#10;AI-generated content may be incorrect.">
            <a:extLst>
              <a:ext uri="{FF2B5EF4-FFF2-40B4-BE49-F238E27FC236}">
                <a16:creationId xmlns:a16="http://schemas.microsoft.com/office/drawing/2014/main" id="{15058CAB-A78A-EE9B-75A4-A99B4F7E0E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92600" y="8952156"/>
            <a:ext cx="1230086" cy="1244117"/>
          </a:xfrm>
          <a:prstGeom prst="rect">
            <a:avLst/>
          </a:prstGeom>
        </p:spPr>
      </p:pic>
      <p:pic>
        <p:nvPicPr>
          <p:cNvPr id="24" name="Picture 23" descr="A black and white circle with two people&#10;&#10;AI-generated content may be incorrect.">
            <a:extLst>
              <a:ext uri="{FF2B5EF4-FFF2-40B4-BE49-F238E27FC236}">
                <a16:creationId xmlns:a16="http://schemas.microsoft.com/office/drawing/2014/main" id="{B2D9ADA9-B970-5031-4185-D9E18789A43F}"/>
              </a:ext>
            </a:extLst>
          </p:cNvPr>
          <p:cNvPicPr>
            <a:picLocks noChangeAspect="1"/>
          </p:cNvPicPr>
          <p:nvPr/>
        </p:nvPicPr>
        <p:blipFill>
          <a:blip r:embed="rId5"/>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79A30E0A-C7D2-DCA3-EB07-42D3608CB6F8}"/>
              </a:ext>
            </a:extLst>
          </p:cNvPr>
          <p:cNvSpPr txBox="1"/>
          <p:nvPr/>
        </p:nvSpPr>
        <p:spPr>
          <a:xfrm>
            <a:off x="2200618" y="3991115"/>
            <a:ext cx="9252856" cy="688394"/>
          </a:xfrm>
          <a:prstGeom prst="rect">
            <a:avLst/>
          </a:prstGeom>
          <a:noFill/>
        </p:spPr>
        <p:txBody>
          <a:bodyPr wrap="square">
            <a:spAutoFit/>
          </a:bodyPr>
          <a:lstStyle/>
          <a:p>
            <a:pPr>
              <a:lnSpc>
                <a:spcPct val="115000"/>
              </a:lnSpc>
              <a:spcAft>
                <a:spcPts val="1000"/>
              </a:spcAft>
              <a:buNone/>
            </a:pPr>
            <a:r>
              <a:rPr lang="en-AU" sz="36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Step 2:</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Set up answer matrix</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9D942EEF-319B-5FE5-E151-3E8DAEA3E6CE}"/>
              </a:ext>
            </a:extLst>
          </p:cNvPr>
          <p:cNvSpPr txBox="1"/>
          <p:nvPr/>
        </p:nvSpPr>
        <p:spPr>
          <a:xfrm>
            <a:off x="3505200" y="4799303"/>
            <a:ext cx="9252856" cy="688394"/>
          </a:xfrm>
          <a:prstGeom prst="rect">
            <a:avLst/>
          </a:prstGeom>
          <a:noFill/>
        </p:spPr>
        <p:txBody>
          <a:bodyPr wrap="square">
            <a:spAutoFit/>
          </a:bodyPr>
          <a:lstStyle/>
          <a:p>
            <a:pPr>
              <a:lnSpc>
                <a:spcPct val="115000"/>
              </a:lnSpc>
              <a:spcAft>
                <a:spcPts val="1000"/>
              </a:spcAft>
              <a:buNone/>
            </a:pP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x     ) x (      x </a:t>
            </a:r>
            <a:r>
              <a:rPr lang="en-AU" sz="36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 (      x     )</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16" name="Table 15">
            <a:extLst>
              <a:ext uri="{FF2B5EF4-FFF2-40B4-BE49-F238E27FC236}">
                <a16:creationId xmlns:a16="http://schemas.microsoft.com/office/drawing/2014/main" id="{69D42FD7-4A7A-FA3E-D599-ABFE99B8035A}"/>
              </a:ext>
            </a:extLst>
          </p:cNvPr>
          <p:cNvGraphicFramePr>
            <a:graphicFrameLocks noGrp="1"/>
          </p:cNvGraphicFramePr>
          <p:nvPr/>
        </p:nvGraphicFramePr>
        <p:xfrm>
          <a:off x="2429218" y="6253681"/>
          <a:ext cx="6255817" cy="3242715"/>
        </p:xfrm>
        <a:graphic>
          <a:graphicData uri="http://schemas.openxmlformats.org/drawingml/2006/table">
            <a:tbl>
              <a:tblPr firstRow="1" firstCol="1" bandRow="1">
                <a:tableStyleId>{5C22544A-7EE6-4342-B048-85BDC9FD1C3A}</a:tableStyleId>
              </a:tblPr>
              <a:tblGrid>
                <a:gridCol w="3273229">
                  <a:extLst>
                    <a:ext uri="{9D8B030D-6E8A-4147-A177-3AD203B41FA5}">
                      <a16:colId xmlns:a16="http://schemas.microsoft.com/office/drawing/2014/main" val="178821220"/>
                    </a:ext>
                  </a:extLst>
                </a:gridCol>
                <a:gridCol w="1491294">
                  <a:extLst>
                    <a:ext uri="{9D8B030D-6E8A-4147-A177-3AD203B41FA5}">
                      <a16:colId xmlns:a16="http://schemas.microsoft.com/office/drawing/2014/main" val="4217933816"/>
                    </a:ext>
                  </a:extLst>
                </a:gridCol>
                <a:gridCol w="1491294">
                  <a:extLst>
                    <a:ext uri="{9D8B030D-6E8A-4147-A177-3AD203B41FA5}">
                      <a16:colId xmlns:a16="http://schemas.microsoft.com/office/drawing/2014/main" val="3022634111"/>
                    </a:ext>
                  </a:extLst>
                </a:gridCol>
              </a:tblGrid>
              <a:tr h="1080905">
                <a:tc>
                  <a:txBody>
                    <a:bodyPr/>
                    <a:lstStyle/>
                    <a:p>
                      <a:pPr algn="r">
                        <a:lnSpc>
                          <a:spcPct val="115000"/>
                        </a:lnSpc>
                        <a:spcAft>
                          <a:spcPts val="1000"/>
                        </a:spcAft>
                        <a:buNone/>
                      </a:pPr>
                      <a:r>
                        <a:rPr lang="en-AU" sz="3600" b="0" dirty="0">
                          <a:solidFill>
                            <a:sysClr val="windowText" lastClr="000000"/>
                          </a:solidFill>
                          <a:effectLst/>
                          <a:latin typeface="Arial" panose="020B0604020202020204" pitchFamily="34" charset="0"/>
                          <a:cs typeface="Arial" panose="020B0604020202020204" pitchFamily="34" charset="0"/>
                        </a:rPr>
                        <a:t>C = </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cs typeface="Arial" panose="020B0604020202020204" pitchFamily="34" charset="0"/>
                        </a:rPr>
                        <a:t>?</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3847543"/>
                  </a:ext>
                </a:extLst>
              </a:tr>
              <a:tr h="1080905">
                <a:tc>
                  <a:txBody>
                    <a:bodyPr/>
                    <a:lstStyle/>
                    <a:p>
                      <a:pPr>
                        <a:lnSpc>
                          <a:spcPct val="115000"/>
                        </a:lnSpc>
                        <a:spcAft>
                          <a:spcPts val="1000"/>
                        </a:spcAft>
                        <a:buNone/>
                      </a:pP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68580" marR="68580" marT="9525" marB="952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333962"/>
                  </a:ext>
                </a:extLst>
              </a:tr>
              <a:tr h="1080905">
                <a:tc>
                  <a:txBody>
                    <a:bodyPr/>
                    <a:lstStyle/>
                    <a:p>
                      <a:pPr>
                        <a:lnSpc>
                          <a:spcPct val="115000"/>
                        </a:lnSpc>
                        <a:spcAft>
                          <a:spcPts val="1000"/>
                        </a:spcAft>
                        <a:buNone/>
                      </a:pP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68580" marR="68580" marT="9525" marB="952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550225"/>
                  </a:ext>
                </a:extLst>
              </a:tr>
            </a:tbl>
          </a:graphicData>
        </a:graphic>
      </p:graphicFrame>
    </p:spTree>
    <p:extLst>
      <p:ext uri="{BB962C8B-B14F-4D97-AF65-F5344CB8AC3E}">
        <p14:creationId xmlns:p14="http://schemas.microsoft.com/office/powerpoint/2010/main" val="40122670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6762F-2C92-9469-C633-5E8BB3A0200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F8ED2B1-52FD-F650-A843-9649A097052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D1540EC-141C-F9DE-1C33-A29C90A6470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98B70B4-C3CF-CCD4-7238-8DCB89EE229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A0CD101-53A2-8480-7791-C6A051FF32A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F1D41107-2166-B89D-0CB9-C8B76C48888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CAF0C2E-FB0E-6C59-7529-B285A8BC89E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107AEC51-A3C8-1D07-189D-34B774DD7EB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0C62F982-0638-A183-7196-562E3D7F420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16F71F9C-BB6D-26D0-A0E9-BE70B0F982D0}"/>
              </a:ext>
            </a:extLst>
          </p:cNvPr>
          <p:cNvSpPr txBox="1"/>
          <p:nvPr/>
        </p:nvSpPr>
        <p:spPr>
          <a:xfrm>
            <a:off x="2176101" y="952500"/>
            <a:ext cx="9939699"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number and number in a row&#10;&#10;AI-generated content may be incorrect.">
            <a:extLst>
              <a:ext uri="{FF2B5EF4-FFF2-40B4-BE49-F238E27FC236}">
                <a16:creationId xmlns:a16="http://schemas.microsoft.com/office/drawing/2014/main" id="{5D9FE713-F107-BD29-3F54-80DF29019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1859697"/>
            <a:ext cx="4150140" cy="1396493"/>
          </a:xfrm>
          <a:prstGeom prst="rect">
            <a:avLst/>
          </a:prstGeom>
        </p:spPr>
      </p:pic>
      <p:pic>
        <p:nvPicPr>
          <p:cNvPr id="19" name="Picture 18" descr="A yellow flower with a yellow center&#10;&#10;AI-generated content may be incorrect.">
            <a:extLst>
              <a:ext uri="{FF2B5EF4-FFF2-40B4-BE49-F238E27FC236}">
                <a16:creationId xmlns:a16="http://schemas.microsoft.com/office/drawing/2014/main" id="{A0CD7608-7947-FF92-B165-4AA7B04B9F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92600" y="8952156"/>
            <a:ext cx="1230086" cy="1244117"/>
          </a:xfrm>
          <a:prstGeom prst="rect">
            <a:avLst/>
          </a:prstGeom>
        </p:spPr>
      </p:pic>
      <p:pic>
        <p:nvPicPr>
          <p:cNvPr id="24" name="Picture 23" descr="A black and white circle with two people&#10;&#10;AI-generated content may be incorrect.">
            <a:extLst>
              <a:ext uri="{FF2B5EF4-FFF2-40B4-BE49-F238E27FC236}">
                <a16:creationId xmlns:a16="http://schemas.microsoft.com/office/drawing/2014/main" id="{862B128D-6526-89BD-2443-91C0A40FBA86}"/>
              </a:ext>
            </a:extLst>
          </p:cNvPr>
          <p:cNvPicPr>
            <a:picLocks noChangeAspect="1"/>
          </p:cNvPicPr>
          <p:nvPr/>
        </p:nvPicPr>
        <p:blipFill>
          <a:blip r:embed="rId5"/>
          <a:stretch>
            <a:fillRect/>
          </a:stretch>
        </p:blipFill>
        <p:spPr>
          <a:xfrm>
            <a:off x="16306800" y="88548"/>
            <a:ext cx="1866583" cy="1866583"/>
          </a:xfrm>
          <a:prstGeom prst="rect">
            <a:avLst/>
          </a:prstGeom>
        </p:spPr>
      </p:pic>
      <p:sp>
        <p:nvSpPr>
          <p:cNvPr id="18" name="TextBox 17">
            <a:extLst>
              <a:ext uri="{FF2B5EF4-FFF2-40B4-BE49-F238E27FC236}">
                <a16:creationId xmlns:a16="http://schemas.microsoft.com/office/drawing/2014/main" id="{F3E18B76-D3F4-5374-3224-8F3DAA30DD6B}"/>
              </a:ext>
            </a:extLst>
          </p:cNvPr>
          <p:cNvSpPr txBox="1"/>
          <p:nvPr/>
        </p:nvSpPr>
        <p:spPr>
          <a:xfrm>
            <a:off x="2362200" y="3755171"/>
            <a:ext cx="13650685" cy="820674"/>
          </a:xfrm>
          <a:prstGeom prst="rect">
            <a:avLst/>
          </a:prstGeom>
          <a:noFill/>
        </p:spPr>
        <p:txBody>
          <a:bodyPr wrap="square">
            <a:spAutoFit/>
          </a:bodyPr>
          <a:lstStyle/>
          <a:p>
            <a:pPr>
              <a:lnSpc>
                <a:spcPct val="150000"/>
              </a:lnSpc>
              <a:spcAft>
                <a:spcPts val="1000"/>
              </a:spcAft>
              <a:buNone/>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3:</a:t>
            </a:r>
            <a:r>
              <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dirty="0">
                <a:solidFill>
                  <a:srgbClr val="000000"/>
                </a:solidFill>
                <a:latin typeface="Arial" panose="020B0604020202020204" pitchFamily="34" charset="0"/>
                <a:ea typeface="Times New Roman" panose="02020603050405020304" pitchFamily="18" charset="0"/>
                <a:cs typeface="Arial" panose="020B0604020202020204" pitchFamily="34" charset="0"/>
              </a:rPr>
              <a:t>Multiply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each column in matrix A by each row in matrix B</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graphicFrame>
        <p:nvGraphicFramePr>
          <p:cNvPr id="21" name="Table 20">
            <a:extLst>
              <a:ext uri="{FF2B5EF4-FFF2-40B4-BE49-F238E27FC236}">
                <a16:creationId xmlns:a16="http://schemas.microsoft.com/office/drawing/2014/main" id="{5CD95A51-D66D-7765-D7B0-799AFEA2AFBB}"/>
              </a:ext>
            </a:extLst>
          </p:cNvPr>
          <p:cNvGraphicFramePr>
            <a:graphicFrameLocks noGrp="1"/>
          </p:cNvGraphicFramePr>
          <p:nvPr/>
        </p:nvGraphicFramePr>
        <p:xfrm>
          <a:off x="4075707" y="5071169"/>
          <a:ext cx="12192000" cy="3734532"/>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28215216"/>
                    </a:ext>
                  </a:extLst>
                </a:gridCol>
                <a:gridCol w="6096000">
                  <a:extLst>
                    <a:ext uri="{9D8B030D-6E8A-4147-A177-3AD203B41FA5}">
                      <a16:colId xmlns:a16="http://schemas.microsoft.com/office/drawing/2014/main" val="1625035053"/>
                    </a:ext>
                  </a:extLst>
                </a:gridCol>
              </a:tblGrid>
              <a:tr h="1244844">
                <a:tc>
                  <a:txBody>
                    <a:bodyPr/>
                    <a:lstStyle/>
                    <a:p>
                      <a:pPr algn="ctr"/>
                      <a:r>
                        <a:rPr lang="en-AU" sz="3600" b="0" dirty="0">
                          <a:solidFill>
                            <a:sysClr val="windowText" lastClr="000000"/>
                          </a:solidFill>
                          <a:effectLst/>
                          <a:latin typeface="Arial" panose="020B0604020202020204" pitchFamily="34" charset="0"/>
                          <a:cs typeface="Arial" panose="020B0604020202020204" pitchFamily="34" charset="0"/>
                        </a:rPr>
                        <a:t>(    x    )+(    x    )+(    x    ) </a:t>
                      </a:r>
                      <a:endParaRPr lang="en-US" sz="3600"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AU" sz="3600" b="0" dirty="0">
                          <a:solidFill>
                            <a:sysClr val="windowText" lastClr="000000"/>
                          </a:solidFill>
                          <a:effectLst/>
                          <a:latin typeface="Arial" panose="020B0604020202020204" pitchFamily="34" charset="0"/>
                          <a:cs typeface="Arial" panose="020B0604020202020204" pitchFamily="34" charset="0"/>
                        </a:rPr>
                        <a:t>(    x    )+(    x    )+(    x    ) </a:t>
                      </a:r>
                      <a:endParaRPr lang="en-US" sz="36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943619584"/>
                  </a:ext>
                </a:extLst>
              </a:tr>
              <a:tr h="1244844">
                <a:tc>
                  <a:txBody>
                    <a:bodyPr/>
                    <a:lstStyle/>
                    <a:p>
                      <a:pPr algn="ctr"/>
                      <a:r>
                        <a:rPr lang="en-AU" sz="3600" b="0" dirty="0">
                          <a:solidFill>
                            <a:sysClr val="windowText" lastClr="000000"/>
                          </a:solidFill>
                          <a:effectLst/>
                          <a:latin typeface="Arial" panose="020B0604020202020204" pitchFamily="34" charset="0"/>
                          <a:cs typeface="Arial" panose="020B0604020202020204" pitchFamily="34" charset="0"/>
                        </a:rPr>
                        <a:t>(    x    )+(    x    )+(    x    ) </a:t>
                      </a:r>
                      <a:endParaRPr lang="en-US" sz="3600"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AU" sz="3600" b="0" dirty="0">
                          <a:solidFill>
                            <a:sysClr val="windowText" lastClr="000000"/>
                          </a:solidFill>
                          <a:effectLst/>
                          <a:latin typeface="Arial" panose="020B0604020202020204" pitchFamily="34" charset="0"/>
                          <a:cs typeface="Arial" panose="020B0604020202020204" pitchFamily="34" charset="0"/>
                        </a:rPr>
                        <a:t>(    x    )+(    x    )+(    x    ) </a:t>
                      </a:r>
                      <a:endParaRPr lang="en-US" sz="36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792992491"/>
                  </a:ext>
                </a:extLst>
              </a:tr>
              <a:tr h="1244844">
                <a:tc>
                  <a:txBody>
                    <a:bodyPr/>
                    <a:lstStyle/>
                    <a:p>
                      <a:pPr algn="ctr"/>
                      <a:r>
                        <a:rPr lang="en-AU" sz="3600" b="0" dirty="0">
                          <a:solidFill>
                            <a:sysClr val="windowText" lastClr="000000"/>
                          </a:solidFill>
                          <a:effectLst/>
                          <a:latin typeface="Arial" panose="020B0604020202020204" pitchFamily="34" charset="0"/>
                          <a:cs typeface="Arial" panose="020B0604020202020204" pitchFamily="34" charset="0"/>
                        </a:rPr>
                        <a:t>(    x    )+(    x    )+(    x    ) </a:t>
                      </a:r>
                      <a:endParaRPr lang="en-US" sz="3600"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AU" sz="3600" b="0" dirty="0">
                          <a:solidFill>
                            <a:sysClr val="windowText" lastClr="000000"/>
                          </a:solidFill>
                          <a:effectLst/>
                          <a:latin typeface="Arial" panose="020B0604020202020204" pitchFamily="34" charset="0"/>
                          <a:cs typeface="Arial" panose="020B0604020202020204" pitchFamily="34" charset="0"/>
                        </a:rPr>
                        <a:t>(    x    )+(    x    )+(    x    ) </a:t>
                      </a:r>
                      <a:endParaRPr lang="en-US" sz="36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762491715"/>
                  </a:ext>
                </a:extLst>
              </a:tr>
            </a:tbl>
          </a:graphicData>
        </a:graphic>
      </p:graphicFrame>
      <p:sp>
        <p:nvSpPr>
          <p:cNvPr id="23" name="TextBox 22">
            <a:extLst>
              <a:ext uri="{FF2B5EF4-FFF2-40B4-BE49-F238E27FC236}">
                <a16:creationId xmlns:a16="http://schemas.microsoft.com/office/drawing/2014/main" id="{65363F85-D8FC-8EC2-991E-E32C9C493742}"/>
              </a:ext>
            </a:extLst>
          </p:cNvPr>
          <p:cNvSpPr txBox="1"/>
          <p:nvPr/>
        </p:nvSpPr>
        <p:spPr>
          <a:xfrm>
            <a:off x="3028569" y="5448300"/>
            <a:ext cx="953943" cy="646331"/>
          </a:xfrm>
          <a:prstGeom prst="rect">
            <a:avLst/>
          </a:prstGeom>
          <a:noFill/>
        </p:spPr>
        <p:txBody>
          <a:bodyPr wrap="square">
            <a:spAutoFit/>
          </a:bodyPr>
          <a:lstStyle/>
          <a:p>
            <a:r>
              <a:rPr lang="en-AU" sz="3600" dirty="0">
                <a:solidFill>
                  <a:srgbClr val="000000"/>
                </a:solidFill>
                <a:latin typeface="Arial" panose="020B0604020202020204" pitchFamily="34" charset="0"/>
                <a:cs typeface="Arial" panose="020B0604020202020204" pitchFamily="34" charset="0"/>
              </a:rPr>
              <a:t>C =</a:t>
            </a:r>
            <a:endParaRPr lang="en-US" sz="3600" dirty="0"/>
          </a:p>
        </p:txBody>
      </p:sp>
    </p:spTree>
    <p:extLst>
      <p:ext uri="{BB962C8B-B14F-4D97-AF65-F5344CB8AC3E}">
        <p14:creationId xmlns:p14="http://schemas.microsoft.com/office/powerpoint/2010/main" val="115667152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FA003-CA3A-9EA5-47C9-D9C7920EEE7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4AD8956-C14A-F8EB-CC5C-71A52088123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F75AD11-424C-6C69-A2CE-F1789A55458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FD0334F-3934-3DB6-284A-4A73A011308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CC48EA3-39F0-088F-DE94-21AF1931B44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9625BD2D-84EA-BDD4-8B9E-71898359036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7AAF663-3FE4-4AA4-9B0F-FC4675F7754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4C8B2248-7BE3-A9B8-1994-5BE137146D4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1A2BB440-3698-37D2-9BF3-6E854F0D394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B2FA1A44-2599-EAB2-3880-E78213C983BE}"/>
              </a:ext>
            </a:extLst>
          </p:cNvPr>
          <p:cNvSpPr txBox="1"/>
          <p:nvPr/>
        </p:nvSpPr>
        <p:spPr>
          <a:xfrm>
            <a:off x="2176101" y="952500"/>
            <a:ext cx="9939699"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9" name="Picture 18" descr="A yellow flower with a yellow center&#10;&#10;AI-generated content may be incorrect.">
            <a:extLst>
              <a:ext uri="{FF2B5EF4-FFF2-40B4-BE49-F238E27FC236}">
                <a16:creationId xmlns:a16="http://schemas.microsoft.com/office/drawing/2014/main" id="{AB3CD4EE-2F3A-8CA2-51FB-36D95D8631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92600" y="8952156"/>
            <a:ext cx="1230086" cy="1244117"/>
          </a:xfrm>
          <a:prstGeom prst="rect">
            <a:avLst/>
          </a:prstGeom>
        </p:spPr>
      </p:pic>
      <p:pic>
        <p:nvPicPr>
          <p:cNvPr id="24" name="Picture 23" descr="A black and white circle with two people&#10;&#10;AI-generated content may be incorrect.">
            <a:extLst>
              <a:ext uri="{FF2B5EF4-FFF2-40B4-BE49-F238E27FC236}">
                <a16:creationId xmlns:a16="http://schemas.microsoft.com/office/drawing/2014/main" id="{5A3AE258-55AC-5756-BAEF-7AB23A19F3D4}"/>
              </a:ext>
            </a:extLst>
          </p:cNvPr>
          <p:cNvPicPr>
            <a:picLocks noChangeAspect="1"/>
          </p:cNvPicPr>
          <p:nvPr/>
        </p:nvPicPr>
        <p:blipFill>
          <a:blip r:embed="rId4"/>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072AAD84-55C0-4D8C-AC1E-D5F5B4C7A8FF}"/>
              </a:ext>
            </a:extLst>
          </p:cNvPr>
          <p:cNvSpPr txBox="1"/>
          <p:nvPr/>
        </p:nvSpPr>
        <p:spPr>
          <a:xfrm>
            <a:off x="2217976" y="2808849"/>
            <a:ext cx="9252856" cy="646331"/>
          </a:xfrm>
          <a:prstGeom prst="rect">
            <a:avLst/>
          </a:prstGeom>
          <a:noFill/>
        </p:spPr>
        <p:txBody>
          <a:bodyPr wrap="square">
            <a:spAutoFit/>
          </a:bodyPr>
          <a:lstStyle/>
          <a:p>
            <a:pPr>
              <a:buNone/>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4:</a:t>
            </a:r>
            <a:r>
              <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Simplify</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graphicFrame>
        <p:nvGraphicFramePr>
          <p:cNvPr id="15" name="Table 14">
            <a:extLst>
              <a:ext uri="{FF2B5EF4-FFF2-40B4-BE49-F238E27FC236}">
                <a16:creationId xmlns:a16="http://schemas.microsoft.com/office/drawing/2014/main" id="{4BE1BE2E-E02F-44C9-BFE8-F0DF5F25F182}"/>
              </a:ext>
            </a:extLst>
          </p:cNvPr>
          <p:cNvGraphicFramePr>
            <a:graphicFrameLocks noGrp="1"/>
          </p:cNvGraphicFramePr>
          <p:nvPr/>
        </p:nvGraphicFramePr>
        <p:xfrm>
          <a:off x="2250633" y="4163882"/>
          <a:ext cx="6255817" cy="3242715"/>
        </p:xfrm>
        <a:graphic>
          <a:graphicData uri="http://schemas.openxmlformats.org/drawingml/2006/table">
            <a:tbl>
              <a:tblPr firstRow="1" firstCol="1" bandRow="1">
                <a:tableStyleId>{5C22544A-7EE6-4342-B048-85BDC9FD1C3A}</a:tableStyleId>
              </a:tblPr>
              <a:tblGrid>
                <a:gridCol w="3273229">
                  <a:extLst>
                    <a:ext uri="{9D8B030D-6E8A-4147-A177-3AD203B41FA5}">
                      <a16:colId xmlns:a16="http://schemas.microsoft.com/office/drawing/2014/main" val="178821220"/>
                    </a:ext>
                  </a:extLst>
                </a:gridCol>
                <a:gridCol w="1491294">
                  <a:extLst>
                    <a:ext uri="{9D8B030D-6E8A-4147-A177-3AD203B41FA5}">
                      <a16:colId xmlns:a16="http://schemas.microsoft.com/office/drawing/2014/main" val="4217933816"/>
                    </a:ext>
                  </a:extLst>
                </a:gridCol>
                <a:gridCol w="1491294">
                  <a:extLst>
                    <a:ext uri="{9D8B030D-6E8A-4147-A177-3AD203B41FA5}">
                      <a16:colId xmlns:a16="http://schemas.microsoft.com/office/drawing/2014/main" val="3022634111"/>
                    </a:ext>
                  </a:extLst>
                </a:gridCol>
              </a:tblGrid>
              <a:tr h="1080905">
                <a:tc>
                  <a:txBody>
                    <a:bodyPr/>
                    <a:lstStyle/>
                    <a:p>
                      <a:pPr algn="r">
                        <a:lnSpc>
                          <a:spcPct val="115000"/>
                        </a:lnSpc>
                        <a:spcAft>
                          <a:spcPts val="1000"/>
                        </a:spcAft>
                        <a:buNone/>
                      </a:pPr>
                      <a:r>
                        <a:rPr lang="en-AU" sz="3600" b="0" dirty="0">
                          <a:solidFill>
                            <a:sysClr val="windowText" lastClr="000000"/>
                          </a:solidFill>
                          <a:effectLst/>
                          <a:latin typeface="Arial" panose="020B0604020202020204" pitchFamily="34" charset="0"/>
                          <a:cs typeface="Arial" panose="020B0604020202020204" pitchFamily="34" charset="0"/>
                        </a:rPr>
                        <a:t>C = </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cs typeface="Arial" panose="020B0604020202020204" pitchFamily="34" charset="0"/>
                        </a:rPr>
                        <a:t>?</a:t>
                      </a:r>
                      <a:endPar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952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3847543"/>
                  </a:ext>
                </a:extLst>
              </a:tr>
              <a:tr h="1080905">
                <a:tc>
                  <a:txBody>
                    <a:bodyPr/>
                    <a:lstStyle/>
                    <a:p>
                      <a:pPr>
                        <a:lnSpc>
                          <a:spcPct val="115000"/>
                        </a:lnSpc>
                        <a:spcAft>
                          <a:spcPts val="1000"/>
                        </a:spcAft>
                        <a:buNone/>
                      </a:pP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68580" marR="68580" marT="9525" marB="952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7333962"/>
                  </a:ext>
                </a:extLst>
              </a:tr>
              <a:tr h="1080905">
                <a:tc>
                  <a:txBody>
                    <a:bodyPr/>
                    <a:lstStyle/>
                    <a:p>
                      <a:pPr>
                        <a:lnSpc>
                          <a:spcPct val="115000"/>
                        </a:lnSpc>
                        <a:spcAft>
                          <a:spcPts val="1000"/>
                        </a:spcAft>
                        <a:buNone/>
                      </a:pPr>
                      <a:endParaRPr lang="en-AU" sz="36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68580" marR="68580" marT="9525" marB="952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1000"/>
                        </a:spcAft>
                        <a:buNone/>
                      </a:pPr>
                      <a:r>
                        <a:rPr lang="en-AU" sz="36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68580" marR="68580" marT="9525" marB="952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550225"/>
                  </a:ext>
                </a:extLst>
              </a:tr>
            </a:tbl>
          </a:graphicData>
        </a:graphic>
      </p:graphicFrame>
    </p:spTree>
    <p:extLst>
      <p:ext uri="{BB962C8B-B14F-4D97-AF65-F5344CB8AC3E}">
        <p14:creationId xmlns:p14="http://schemas.microsoft.com/office/powerpoint/2010/main" val="387367409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613C6-4BE5-FBF1-FCC4-3C8BFADD432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81882A1-5F58-BD10-1EA5-8A27B9D0171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076F5CF-8E36-9984-C704-035E5603667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22711A4-74DC-2BD7-2368-4D6F525755E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28F8FD2-797C-453B-CEAE-C73A2ACE364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1BFD1227-5672-58BE-69F6-232DFCAC0A4E}"/>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9AA5F8B4-383A-E30C-5E60-A05354DFA73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54D43242-467B-CDEE-61FE-062C27FEE223}"/>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from page 29 to 33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B5727AD3-3F0E-D89B-D24E-8753F46AF5AC}"/>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9A141231-AB67-1599-E3B9-3D2ED31249E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DC7BCB6-01A8-8C4A-8D90-949D391F8DA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26A98FDE-405E-33B7-8444-C908A6EC627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94290B24-F267-5EC6-7CB9-20B0575C27C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MATRIX MULTIPLICATION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555292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50D45-FA5A-A66A-D6CA-3917D9EA66C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D3FF798-A8F9-CDD4-A182-D8D8BD2FDAF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F3E4AFB-2D20-8BA1-53AB-5782FA70510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E1821E8-60D3-0E4D-DFF4-23E4D3D769F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C2A291A-1D15-F83A-CA9A-2F3B7F1B42A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C488921-FEFA-93C8-5540-19DD26C511F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3E38C2C-925C-277F-B2E9-0C7DF30650E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361AFB5-D032-CF63-70F9-7D4A9A70859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BEC59CC0-EFAD-6DA8-015C-C909706532A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EEE618A4-1109-05A0-2D3B-8FD141EBCFA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THE DECISION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7B234025-D7F8-58E7-0B10-950DDE5017DD}"/>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D6244B53-A133-3A2B-8C80-037B42CCD675}"/>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9" name="TextBox 18">
            <a:extLst>
              <a:ext uri="{FF2B5EF4-FFF2-40B4-BE49-F238E27FC236}">
                <a16:creationId xmlns:a16="http://schemas.microsoft.com/office/drawing/2014/main" id="{7C6306CB-54C7-9EB3-1A96-D1CA0CE0AD8E}"/>
              </a:ext>
            </a:extLst>
          </p:cNvPr>
          <p:cNvSpPr txBox="1"/>
          <p:nvPr/>
        </p:nvSpPr>
        <p:spPr>
          <a:xfrm>
            <a:off x="2239747" y="2058501"/>
            <a:ext cx="15438653" cy="3313599"/>
          </a:xfrm>
          <a:prstGeom prst="rect">
            <a:avLst/>
          </a:prstGeom>
          <a:noFill/>
        </p:spPr>
        <p:txBody>
          <a:bodyPr wrap="square">
            <a:spAutoFit/>
          </a:bodyPr>
          <a:lstStyle/>
          <a:p>
            <a:pPr>
              <a:lnSpc>
                <a:spcPct val="150000"/>
              </a:lnSpc>
            </a:pPr>
            <a:r>
              <a:rPr lang="en-AU" sz="3600" dirty="0">
                <a:effectLst/>
                <a:latin typeface="Arial" panose="020B0604020202020204" pitchFamily="34" charset="0"/>
                <a:ea typeface="MS Mincho" panose="02020609040205080304" pitchFamily="49" charset="-128"/>
                <a:cs typeface="Arial" panose="020B0604020202020204" pitchFamily="34" charset="0"/>
              </a:rPr>
              <a:t>Jaxon is buying a new laptop for school and work. He is trying to decide between four models based on the criteria of: processing speed, battery life, price, and weight. He knows some things are more important than others, so he assigns weights to each of the criterion, as below.</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20" name="Picture 19">
            <a:extLst>
              <a:ext uri="{FF2B5EF4-FFF2-40B4-BE49-F238E27FC236}">
                <a16:creationId xmlns:a16="http://schemas.microsoft.com/office/drawing/2014/main" id="{C95A2A5A-46A0-7FBD-DE1F-EDE68C127F80}"/>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4947970" y="5585572"/>
            <a:ext cx="9576338" cy="4226858"/>
          </a:xfrm>
          <a:prstGeom prst="rect">
            <a:avLst/>
          </a:prstGeom>
        </p:spPr>
      </p:pic>
      <p:pic>
        <p:nvPicPr>
          <p:cNvPr id="22" name="Picture 21">
            <a:extLst>
              <a:ext uri="{FF2B5EF4-FFF2-40B4-BE49-F238E27FC236}">
                <a16:creationId xmlns:a16="http://schemas.microsoft.com/office/drawing/2014/main" id="{D0F3FB1D-0389-8127-EED3-DF6990BF3B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70350" y="8846661"/>
            <a:ext cx="1517650" cy="1402239"/>
          </a:xfrm>
          <a:prstGeom prst="rect">
            <a:avLst/>
          </a:prstGeom>
        </p:spPr>
      </p:pic>
    </p:spTree>
    <p:extLst>
      <p:ext uri="{BB962C8B-B14F-4D97-AF65-F5344CB8AC3E}">
        <p14:creationId xmlns:p14="http://schemas.microsoft.com/office/powerpoint/2010/main" val="57272847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86690-1D38-3D1E-1560-25C7D1B7E51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DB528BC-F050-DE76-BF78-8FAC581CA29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5B27D01-ABB9-27B2-3C5D-5A1633E4C70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62CA40F-A3BD-D6E7-4D8B-31EC62A2035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82114C4-81D2-34E2-4414-4643DE33579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13FCBB1-9E18-4BD4-D4AA-7134194DDC5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256D430-2715-674C-7EAC-E15D9FA45CA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FE53048-B748-4C92-D5E2-AD9B5B767A5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896B05BC-82E7-FC38-EDD2-C51E5504FF9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8F003A31-E507-90F3-F279-E7673B8033D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THE DECISION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DE19E0BD-9890-4FC7-215F-42D3547CBBFE}"/>
              </a:ext>
            </a:extLst>
          </p:cNvPr>
          <p:cNvSpPr txBox="1"/>
          <p:nvPr/>
        </p:nvSpPr>
        <p:spPr>
          <a:xfrm>
            <a:off x="2176101" y="952500"/>
            <a:ext cx="9406299"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DC3101D3-9043-DD67-0FE1-515E137CFE5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9" name="TextBox 18">
            <a:extLst>
              <a:ext uri="{FF2B5EF4-FFF2-40B4-BE49-F238E27FC236}">
                <a16:creationId xmlns:a16="http://schemas.microsoft.com/office/drawing/2014/main" id="{0C044A44-E479-3BB7-3C0D-B96956714327}"/>
              </a:ext>
            </a:extLst>
          </p:cNvPr>
          <p:cNvSpPr txBox="1"/>
          <p:nvPr/>
        </p:nvSpPr>
        <p:spPr>
          <a:xfrm>
            <a:off x="2217976" y="3197196"/>
            <a:ext cx="15438653" cy="833818"/>
          </a:xfrm>
          <a:prstGeom prst="rect">
            <a:avLst/>
          </a:prstGeom>
          <a:noFill/>
        </p:spPr>
        <p:txBody>
          <a:bodyPr wrap="square">
            <a:spAutoFit/>
          </a:bodyPr>
          <a:lstStyle/>
          <a:p>
            <a:pPr>
              <a:lnSpc>
                <a:spcPct val="150000"/>
              </a:lnSpc>
            </a:pPr>
            <a:r>
              <a:rPr lang="en-AU" sz="3600" dirty="0">
                <a:effectLst/>
                <a:latin typeface="Arial" panose="020B0604020202020204" pitchFamily="34" charset="0"/>
                <a:ea typeface="MS Mincho" panose="02020609040205080304" pitchFamily="49" charset="-128"/>
                <a:cs typeface="Arial" panose="020B0604020202020204" pitchFamily="34" charset="0"/>
              </a:rPr>
              <a:t>Jaxon </a:t>
            </a:r>
            <a:r>
              <a:rPr lang="en-AU" sz="3600" dirty="0">
                <a:latin typeface="Arial" panose="020B0604020202020204" pitchFamily="34" charset="0"/>
                <a:cs typeface="Arial" panose="020B0604020202020204" pitchFamily="34" charset="0"/>
              </a:rPr>
              <a:t>rates each laptop on a scale of 1 to 5 for each category. </a:t>
            </a:r>
            <a:endParaRPr lang="en-US" sz="3600" dirty="0">
              <a:latin typeface="Arial" panose="020B0604020202020204" pitchFamily="34" charset="0"/>
              <a:cs typeface="Arial" panose="020B0604020202020204" pitchFamily="34" charset="0"/>
            </a:endParaRPr>
          </a:p>
        </p:txBody>
      </p:sp>
      <p:pic>
        <p:nvPicPr>
          <p:cNvPr id="22" name="Picture 21">
            <a:extLst>
              <a:ext uri="{FF2B5EF4-FFF2-40B4-BE49-F238E27FC236}">
                <a16:creationId xmlns:a16="http://schemas.microsoft.com/office/drawing/2014/main" id="{F99C02BA-C57A-5F66-456F-31D00B15C0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70350" y="8846661"/>
            <a:ext cx="1517650" cy="1402239"/>
          </a:xfrm>
          <a:prstGeom prst="rect">
            <a:avLst/>
          </a:prstGeom>
        </p:spPr>
      </p:pic>
      <p:pic>
        <p:nvPicPr>
          <p:cNvPr id="5" name="Picture 4">
            <a:extLst>
              <a:ext uri="{FF2B5EF4-FFF2-40B4-BE49-F238E27FC236}">
                <a16:creationId xmlns:a16="http://schemas.microsoft.com/office/drawing/2014/main" id="{1922A009-6686-E7FA-49B7-949A5217234F}"/>
              </a:ext>
            </a:extLst>
          </p:cNvPr>
          <p:cNvPicPr>
            <a:picLocks noChangeAspect="1"/>
          </p:cNvPicPr>
          <p:nvPr/>
        </p:nvPicPr>
        <p:blipFill>
          <a:blip r:embed="rId5"/>
          <a:stretch>
            <a:fillRect/>
          </a:stretch>
        </p:blipFill>
        <p:spPr>
          <a:xfrm>
            <a:off x="4772771" y="4188417"/>
            <a:ext cx="9506637" cy="3769479"/>
          </a:xfrm>
          <a:prstGeom prst="rect">
            <a:avLst/>
          </a:prstGeom>
        </p:spPr>
      </p:pic>
    </p:spTree>
    <p:extLst>
      <p:ext uri="{BB962C8B-B14F-4D97-AF65-F5344CB8AC3E}">
        <p14:creationId xmlns:p14="http://schemas.microsoft.com/office/powerpoint/2010/main" val="20800472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E1934-D20B-970E-E642-00B3046BD7A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4509394-F178-4F64-093F-D6AEFABE1AD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1D0D58B-FFFC-0FF9-0E89-3BCEEAC7DB7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39EBA91-D98B-472D-7BBC-E3B5C08EFDD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158BABE-7789-9F9D-F869-3FC4E0F0EC3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6EA2756-AECF-186A-BBD8-673EB5D0725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FCA29B2-8B76-96DF-3AEA-EE1602F3D34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937B0C6-A405-C4A1-F251-AE694B71282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A90DAF73-EA5C-B5D6-6DD8-BC861F12F4F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54F0A2E0-D061-4580-BAF0-5D9217130B7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THE DECISION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741B794-0038-3FBD-DE99-FA83232D399D}"/>
              </a:ext>
            </a:extLst>
          </p:cNvPr>
          <p:cNvSpPr txBox="1"/>
          <p:nvPr/>
        </p:nvSpPr>
        <p:spPr>
          <a:xfrm>
            <a:off x="2176101" y="952500"/>
            <a:ext cx="9406299"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1ACA11D6-AEED-B46D-9721-4566235ED84F}"/>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22" name="Picture 21">
            <a:extLst>
              <a:ext uri="{FF2B5EF4-FFF2-40B4-BE49-F238E27FC236}">
                <a16:creationId xmlns:a16="http://schemas.microsoft.com/office/drawing/2014/main" id="{47AEE4C5-1175-4840-FB31-3631C9C71D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70350" y="8846661"/>
            <a:ext cx="1517650" cy="1402239"/>
          </a:xfrm>
          <a:prstGeom prst="rect">
            <a:avLst/>
          </a:prstGeom>
        </p:spPr>
      </p:pic>
      <p:sp>
        <p:nvSpPr>
          <p:cNvPr id="11" name="TextBox 10">
            <a:extLst>
              <a:ext uri="{FF2B5EF4-FFF2-40B4-BE49-F238E27FC236}">
                <a16:creationId xmlns:a16="http://schemas.microsoft.com/office/drawing/2014/main" id="{16537A32-D310-1A9B-030D-229904A3B3CA}"/>
              </a:ext>
            </a:extLst>
          </p:cNvPr>
          <p:cNvSpPr txBox="1"/>
          <p:nvPr/>
        </p:nvSpPr>
        <p:spPr>
          <a:xfrm>
            <a:off x="2590800" y="2107130"/>
            <a:ext cx="14401800" cy="2495811"/>
          </a:xfrm>
          <a:prstGeom prst="rect">
            <a:avLst/>
          </a:prstGeom>
          <a:noFill/>
        </p:spPr>
        <p:txBody>
          <a:bodyPr wrap="square">
            <a:spAutoFit/>
          </a:bodyPr>
          <a:lstStyle/>
          <a:p>
            <a:pPr>
              <a:lnSpc>
                <a:spcPct val="150000"/>
              </a:lnSpc>
              <a:spcAft>
                <a:spcPts val="1000"/>
              </a:spcAft>
              <a:buNone/>
            </a:pPr>
            <a:r>
              <a:rPr lang="en-AU" sz="3600" dirty="0">
                <a:effectLst/>
                <a:latin typeface="Arial" panose="020B0604020202020204" pitchFamily="34" charset="0"/>
                <a:ea typeface="Times New Roman" panose="02020603050405020304" pitchFamily="18" charset="0"/>
                <a:cs typeface="Times New Roman" panose="02020603050405020304" pitchFamily="18" charset="0"/>
              </a:rPr>
              <a:t>From these two tables he creates a </a:t>
            </a:r>
            <a:r>
              <a:rPr lang="en-AU" sz="3600" b="1" dirty="0">
                <a:effectLst/>
                <a:latin typeface="Arial" panose="020B0604020202020204" pitchFamily="34" charset="0"/>
                <a:ea typeface="Times New Roman" panose="02020603050405020304" pitchFamily="18" charset="0"/>
                <a:cs typeface="Times New Roman" panose="02020603050405020304" pitchFamily="18" charset="0"/>
              </a:rPr>
              <a:t>score matrix (S)</a:t>
            </a:r>
            <a:r>
              <a:rPr lang="en-AU" sz="3600" dirty="0">
                <a:effectLst/>
                <a:latin typeface="Arial" panose="020B0604020202020204" pitchFamily="34" charset="0"/>
                <a:ea typeface="Times New Roman" panose="02020603050405020304" pitchFamily="18" charset="0"/>
                <a:cs typeface="Times New Roman" panose="02020603050405020304" pitchFamily="18" charset="0"/>
              </a:rPr>
              <a:t> and a </a:t>
            </a:r>
            <a:r>
              <a:rPr lang="en-AU" sz="3600" b="1" dirty="0">
                <a:effectLst/>
                <a:latin typeface="Arial" panose="020B0604020202020204" pitchFamily="34" charset="0"/>
                <a:ea typeface="Times New Roman" panose="02020603050405020304" pitchFamily="18" charset="0"/>
                <a:cs typeface="Times New Roman" panose="02020603050405020304" pitchFamily="18" charset="0"/>
              </a:rPr>
              <a:t>weight matrix (W). </a:t>
            </a:r>
            <a:r>
              <a:rPr lang="en-AU" sz="3600" dirty="0">
                <a:effectLst/>
                <a:latin typeface="Arial" panose="020B0604020202020204" pitchFamily="34" charset="0"/>
                <a:ea typeface="Times New Roman" panose="02020603050405020304" pitchFamily="18" charset="0"/>
                <a:cs typeface="Times New Roman" panose="02020603050405020304" pitchFamily="18" charset="0"/>
              </a:rPr>
              <a:t>Then he multiplies the two matrices together to get the total scores per laptop.</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id="{FB4F4401-6AA8-8AC9-8895-BC8ABE1506E2}"/>
              </a:ext>
            </a:extLst>
          </p:cNvPr>
          <p:cNvPicPr>
            <a:picLocks noChangeAspect="1"/>
          </p:cNvPicPr>
          <p:nvPr/>
        </p:nvPicPr>
        <p:blipFill>
          <a:blip r:embed="rId5"/>
          <a:stretch>
            <a:fillRect/>
          </a:stretch>
        </p:blipFill>
        <p:spPr>
          <a:xfrm>
            <a:off x="2954947" y="4904747"/>
            <a:ext cx="6891576" cy="2708384"/>
          </a:xfrm>
          <a:prstGeom prst="rect">
            <a:avLst/>
          </a:prstGeom>
        </p:spPr>
      </p:pic>
      <p:pic>
        <p:nvPicPr>
          <p:cNvPr id="15" name="Picture 14">
            <a:extLst>
              <a:ext uri="{FF2B5EF4-FFF2-40B4-BE49-F238E27FC236}">
                <a16:creationId xmlns:a16="http://schemas.microsoft.com/office/drawing/2014/main" id="{09B04AF8-C2BC-2A8B-0C22-B7ABA53733AD}"/>
              </a:ext>
            </a:extLst>
          </p:cNvPr>
          <p:cNvPicPr>
            <a:picLocks noChangeAspect="1"/>
          </p:cNvPicPr>
          <p:nvPr/>
        </p:nvPicPr>
        <p:blipFill>
          <a:blip r:embed="rId6"/>
          <a:stretch>
            <a:fillRect/>
          </a:stretch>
        </p:blipFill>
        <p:spPr>
          <a:xfrm>
            <a:off x="10454738" y="5118053"/>
            <a:ext cx="6937753" cy="2111559"/>
          </a:xfrm>
          <a:prstGeom prst="rect">
            <a:avLst/>
          </a:prstGeom>
        </p:spPr>
      </p:pic>
      <p:sp>
        <p:nvSpPr>
          <p:cNvPr id="20" name="TextBox 19">
            <a:extLst>
              <a:ext uri="{FF2B5EF4-FFF2-40B4-BE49-F238E27FC236}">
                <a16:creationId xmlns:a16="http://schemas.microsoft.com/office/drawing/2014/main" id="{64B87F86-635C-43FC-186C-3F72F5CC31DC}"/>
              </a:ext>
            </a:extLst>
          </p:cNvPr>
          <p:cNvSpPr txBox="1"/>
          <p:nvPr/>
        </p:nvSpPr>
        <p:spPr>
          <a:xfrm>
            <a:off x="2407446" y="7769418"/>
            <a:ext cx="15042353" cy="1664815"/>
          </a:xfrm>
          <a:prstGeom prst="rect">
            <a:avLst/>
          </a:prstGeom>
          <a:noFill/>
        </p:spPr>
        <p:txBody>
          <a:bodyPr wrap="square">
            <a:spAutoFit/>
          </a:bodyPr>
          <a:lstStyle/>
          <a:p>
            <a:pPr>
              <a:lnSpc>
                <a:spcPct val="150000"/>
              </a:lnSpc>
              <a:spcAft>
                <a:spcPts val="1000"/>
              </a:spcAft>
              <a:buNone/>
            </a:pPr>
            <a:r>
              <a:rPr lang="en-AU" sz="3600" dirty="0">
                <a:effectLst/>
                <a:latin typeface="Arial" panose="020B0604020202020204" pitchFamily="34" charset="0"/>
                <a:ea typeface="Times New Roman" panose="02020603050405020304" pitchFamily="18" charset="0"/>
                <a:cs typeface="Times New Roman" panose="02020603050405020304" pitchFamily="18" charset="0"/>
              </a:rPr>
              <a:t>Therefore: Model A and B tied with a score of 40. Model C was the next best option with a score of 35, and model D scored the worst with 33.</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710463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C2942-9879-AAF1-839A-168D757EEC0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8C4F208-9A17-7F2F-3D61-E1056119F48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FE97BEC-1CAC-B102-F4E6-7A804A065DC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3A821B1-4848-0244-93FF-18C7874D689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0FE555C-0744-ED0D-F01E-86F5F5F45A6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5BDA9A4E-FF37-BBA1-3885-11B45037F6F5}"/>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B78C895B-460A-AD8C-F195-6620207EC4E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9A5A0620-25FF-F87C-F171-3689397CCD88}"/>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from page 35 and 36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A72206E5-7BB4-6159-A042-CCF6EB0F3128}"/>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3716EE3F-1C3E-006E-3AE9-CAD505A3072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18C92AF-4299-6F0D-355A-52DC03DC754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35</a:t>
            </a:r>
          </a:p>
        </p:txBody>
      </p:sp>
      <p:sp>
        <p:nvSpPr>
          <p:cNvPr id="17" name="Freeform 5">
            <a:extLst>
              <a:ext uri="{FF2B5EF4-FFF2-40B4-BE49-F238E27FC236}">
                <a16:creationId xmlns:a16="http://schemas.microsoft.com/office/drawing/2014/main" id="{86DD4D19-13E6-F31B-BF6C-DEB54738163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D144C651-B3CE-72A3-5BC8-D7DD48935B0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THE DECISION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23663309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656EC-D79E-3A4D-4A65-093CF2E1CEF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1411E13-FA8A-E4E8-1924-78009A75F8D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A8CF2BB-F056-527F-4348-C5F0637787B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5AA5404-CEBB-3DA0-EE1A-33A599DCB0B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499745C-A54C-C9E4-EDA9-FA08A92F7C9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402E8E2-63F4-5484-300C-F7CAA5F599B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F88E503-5144-513E-B74B-E7EA4C955C3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6F35C1C-24AA-A946-9F18-9AB17868E38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2B489F97-7FBF-78FE-93CA-A7275D433E4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6A37B52-6550-DA5D-2B3F-52BECD2FA58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THE IDENTITY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35982B0-A33B-EC30-3765-83F298A6718C}"/>
              </a:ext>
            </a:extLst>
          </p:cNvPr>
          <p:cNvSpPr txBox="1"/>
          <p:nvPr/>
        </p:nvSpPr>
        <p:spPr>
          <a:xfrm>
            <a:off x="2427515" y="4622177"/>
            <a:ext cx="14565085" cy="1779846"/>
          </a:xfrm>
          <a:prstGeom prst="rect">
            <a:avLst/>
          </a:prstGeom>
          <a:noFill/>
        </p:spPr>
        <p:txBody>
          <a:bodyPr wrap="square">
            <a:spAutoFit/>
          </a:bodyPr>
          <a:lstStyle/>
          <a:p>
            <a:pPr marL="342900" lvl="0" indent="-342900">
              <a:lnSpc>
                <a:spcPct val="150000"/>
              </a:lnSpc>
              <a:spcAft>
                <a:spcPts val="1000"/>
              </a:spcAft>
              <a:buSzPts val="1000"/>
              <a:buFont typeface="Wingdings" pitchFamily="2" charset="2"/>
              <a:buChar char=""/>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All the numbers on the main diagonal are 1s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spcAft>
                <a:spcPts val="1000"/>
              </a:spcAft>
              <a:buSzPts val="1000"/>
              <a:buFont typeface="Wingdings" pitchFamily="2" charset="2"/>
              <a:buChar char=""/>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All the other numbers are 0s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9" name="Picture 8">
            <a:extLst>
              <a:ext uri="{FF2B5EF4-FFF2-40B4-BE49-F238E27FC236}">
                <a16:creationId xmlns:a16="http://schemas.microsoft.com/office/drawing/2014/main" id="{BE5FB0CE-B382-23F4-18CB-6BD05BABFA2F}"/>
              </a:ext>
            </a:extLst>
          </p:cNvPr>
          <p:cNvPicPr>
            <a:picLocks noChangeAspect="1"/>
          </p:cNvPicPr>
          <p:nvPr/>
        </p:nvPicPr>
        <p:blipFill>
          <a:blip r:embed="rId3"/>
          <a:stretch>
            <a:fillRect/>
          </a:stretch>
        </p:blipFill>
        <p:spPr>
          <a:xfrm>
            <a:off x="12192000" y="3162300"/>
            <a:ext cx="5027997" cy="4431653"/>
          </a:xfrm>
          <a:prstGeom prst="rect">
            <a:avLst/>
          </a:prstGeom>
        </p:spPr>
      </p:pic>
    </p:spTree>
    <p:extLst>
      <p:ext uri="{BB962C8B-B14F-4D97-AF65-F5344CB8AC3E}">
        <p14:creationId xmlns:p14="http://schemas.microsoft.com/office/powerpoint/2010/main" val="2896335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AC4C5-6AD4-A144-2D67-490D4832C83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2D54C36-CDF3-D57A-EF48-E2BE81FCC2A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D9A307C-BF99-6550-87AD-18864A388A3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1EEB92D-A50C-F95B-688D-1C0F6AB2DAE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E5D9115-E3F0-344A-48C4-E1EFEAE5AA5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39AC383C-3CFC-569A-E709-9A71BA78FCA7}"/>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FA16E557-A183-FA92-B307-A125E271AAB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2CDCEEA7-4982-A962-C670-2E75188F5BB3}"/>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775240E6-7332-0C4D-B26E-E23C918268DE}"/>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F86132B3-DC80-730B-B69F-6E71433B4F8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8B7C847-0E15-5DB0-3331-48E7CF096BE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a:t>
            </a:r>
          </a:p>
        </p:txBody>
      </p:sp>
      <p:sp>
        <p:nvSpPr>
          <p:cNvPr id="17" name="Freeform 5">
            <a:extLst>
              <a:ext uri="{FF2B5EF4-FFF2-40B4-BE49-F238E27FC236}">
                <a16:creationId xmlns:a16="http://schemas.microsoft.com/office/drawing/2014/main" id="{0E3CA2BB-982D-5E43-D2E7-A0102F9D069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764D889C-5051-ECE6-B0E9-9CFCC4BC614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DIRECTED NUMBERS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4066127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C9B91-9F02-3DB5-F09B-D78B43D7BDF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44D7B62-095B-EAB4-6A8B-4E1EA38A8E1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D33E3BC-7169-C0FA-B5B6-4ABDFD287D6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6681C8B-619C-8747-77FE-A0AD9807202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1C10F1F-E10A-980C-0793-3D213AAB563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63F3203-41C5-7F78-6CB2-922B4EF53B9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C20AC56-1523-AFFF-489E-24AD1524DE5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CDE20C9-EF25-B605-1250-80245A7459A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A7801318-4FC3-A3D5-50D7-D00E1795E5A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AF93F9E-9F62-FC13-F8D9-C475D574D5E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THE IDENTITY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4E803C76-C819-B779-30EB-96D6C45D38CE}"/>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logo of a person reading a book&#10;&#10;AI-generated content may be incorrect.">
            <a:extLst>
              <a:ext uri="{FF2B5EF4-FFF2-40B4-BE49-F238E27FC236}">
                <a16:creationId xmlns:a16="http://schemas.microsoft.com/office/drawing/2014/main" id="{1568EFCC-32D2-03F4-729A-17DBC5F4C3FF}"/>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2" name="Picture 11">
            <a:extLst>
              <a:ext uri="{FF2B5EF4-FFF2-40B4-BE49-F238E27FC236}">
                <a16:creationId xmlns:a16="http://schemas.microsoft.com/office/drawing/2014/main" id="{501D802C-5333-FA48-70F9-3C50CC90EB23}"/>
              </a:ext>
            </a:extLst>
          </p:cNvPr>
          <p:cNvPicPr>
            <a:picLocks noChangeAspect="1"/>
          </p:cNvPicPr>
          <p:nvPr/>
        </p:nvPicPr>
        <p:blipFill>
          <a:blip r:embed="rId4"/>
          <a:stretch>
            <a:fillRect/>
          </a:stretch>
        </p:blipFill>
        <p:spPr>
          <a:xfrm>
            <a:off x="2353140" y="2087012"/>
            <a:ext cx="6460126" cy="2675488"/>
          </a:xfrm>
          <a:prstGeom prst="rect">
            <a:avLst/>
          </a:prstGeom>
        </p:spPr>
      </p:pic>
      <p:pic>
        <p:nvPicPr>
          <p:cNvPr id="13" name="Picture 12">
            <a:extLst>
              <a:ext uri="{FF2B5EF4-FFF2-40B4-BE49-F238E27FC236}">
                <a16:creationId xmlns:a16="http://schemas.microsoft.com/office/drawing/2014/main" id="{A5DFC824-52EB-E21F-9402-AE50B7221F0E}"/>
              </a:ext>
            </a:extLst>
          </p:cNvPr>
          <p:cNvPicPr>
            <a:picLocks noChangeAspect="1"/>
          </p:cNvPicPr>
          <p:nvPr/>
        </p:nvPicPr>
        <p:blipFill>
          <a:blip r:embed="rId5"/>
          <a:stretch>
            <a:fillRect/>
          </a:stretch>
        </p:blipFill>
        <p:spPr>
          <a:xfrm>
            <a:off x="2630734" y="5439812"/>
            <a:ext cx="11161466" cy="2857312"/>
          </a:xfrm>
          <a:prstGeom prst="rect">
            <a:avLst/>
          </a:prstGeom>
        </p:spPr>
      </p:pic>
    </p:spTree>
    <p:extLst>
      <p:ext uri="{BB962C8B-B14F-4D97-AF65-F5344CB8AC3E}">
        <p14:creationId xmlns:p14="http://schemas.microsoft.com/office/powerpoint/2010/main" val="20109021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D713A-FAF1-A7D3-99BF-12FF8031D9A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4E8ABC4-3945-76E6-4B53-DCB129C6252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836EAA7-8D2B-0A34-4C28-B21B7511C2E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BF1EDDC-AB6F-CEFC-95DD-30C69B92E98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2048369-C531-D065-85E1-F1DC95C9277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B76A23A-2B56-6A49-1AD0-E3707E53E95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872BC36-D3AE-237D-D1B3-D28EF24EF62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131D76F-AD64-73B2-77AE-675EE33977F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6FE04DA6-138B-E623-CA4D-35DD06663FC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162DBF2-886B-C22D-E8B6-DC6B7A3D84B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THE IDENTITY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B12BD21F-66FB-A4AE-4E8E-F8FE71A898AB}"/>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06D5D191-70FE-73FD-15E2-797AC5AE8044}"/>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5" name="TextBox 14">
            <a:extLst>
              <a:ext uri="{FF2B5EF4-FFF2-40B4-BE49-F238E27FC236}">
                <a16:creationId xmlns:a16="http://schemas.microsoft.com/office/drawing/2014/main" id="{3A0CAB36-FC56-7026-C3E7-BF76AF0C907A}"/>
              </a:ext>
            </a:extLst>
          </p:cNvPr>
          <p:cNvSpPr txBox="1"/>
          <p:nvPr/>
        </p:nvSpPr>
        <p:spPr>
          <a:xfrm>
            <a:off x="2282927" y="2583715"/>
            <a:ext cx="14627363" cy="833818"/>
          </a:xfrm>
          <a:prstGeom prst="rect">
            <a:avLst/>
          </a:prstGeom>
          <a:noFill/>
        </p:spPr>
        <p:txBody>
          <a:bodyPr wrap="square">
            <a:spAutoFit/>
          </a:bodyPr>
          <a:lstStyle/>
          <a:p>
            <a:pPr>
              <a:lnSpc>
                <a:spcPct val="150000"/>
              </a:lnSpc>
              <a:spcAft>
                <a:spcPts val="1000"/>
              </a:spcAft>
              <a:buNone/>
            </a:pPr>
            <a:r>
              <a:rPr lang="en-AU" sz="3600" dirty="0">
                <a:effectLst/>
                <a:latin typeface="Arial" panose="020B0604020202020204" pitchFamily="34" charset="0"/>
                <a:ea typeface="Times New Roman" panose="02020603050405020304" pitchFamily="18" charset="0"/>
                <a:cs typeface="Times New Roman" panose="02020603050405020304" pitchFamily="18" charset="0"/>
              </a:rPr>
              <a:t>What would a 3x3 identity matrix would look like? How about a 4x4?</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720320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D6C54-57F7-A378-97D3-C1D504C08FB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4F89C5E-8A88-ABC0-97C2-585B1261708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905125B-051D-B0CE-130D-730308C6ACA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7D07A8C-DCAE-5D79-3C62-0133209C050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8B72034-93D6-07A1-5421-481BDDB8DB5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2C947F3-33FD-B4D3-2139-C0BA0C8B108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A457DA6-6B7A-C35A-027D-44DC3EE78DF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42194D3-5BC6-EFA0-551B-2CCC272622E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5FD95CDD-222A-6499-75BF-AEF87DED029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1FA1F75-5318-1302-1C1B-032C67964D6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THE IDENTITY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66AD1936-689F-F5A0-DB5D-D712DBF721C9}"/>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CC3E7F08-810E-FAC5-B683-FCEB0C57CCF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4FE158FB-6152-9733-9394-BFEFA730B213}"/>
              </a:ext>
            </a:extLst>
          </p:cNvPr>
          <p:cNvSpPr txBox="1"/>
          <p:nvPr/>
        </p:nvSpPr>
        <p:spPr>
          <a:xfrm>
            <a:off x="2259920" y="2458469"/>
            <a:ext cx="12583885" cy="646331"/>
          </a:xfrm>
          <a:prstGeom prst="rect">
            <a:avLst/>
          </a:prstGeom>
          <a:noFill/>
        </p:spPr>
        <p:txBody>
          <a:bodyPr wrap="square">
            <a:spAutoFit/>
          </a:bodyPr>
          <a:lstStyle/>
          <a:p>
            <a:r>
              <a:rPr lang="en-AU" sz="3600" dirty="0">
                <a:latin typeface="Arial" panose="020B0604020202020204" pitchFamily="34" charset="0"/>
                <a:ea typeface="Times New Roman" panose="02020603050405020304" pitchFamily="18" charset="0"/>
                <a:cs typeface="Arial" panose="020B0604020202020204" pitchFamily="34" charset="0"/>
              </a:rPr>
              <a:t>Multiply </a:t>
            </a:r>
            <a:r>
              <a:rPr lang="en-AU" sz="3600" dirty="0">
                <a:effectLst/>
                <a:latin typeface="Arial" panose="020B0604020202020204" pitchFamily="34" charset="0"/>
                <a:ea typeface="Times New Roman" panose="02020603050405020304" pitchFamily="18" charset="0"/>
                <a:cs typeface="Arial" panose="020B0604020202020204" pitchFamily="34" charset="0"/>
              </a:rPr>
              <a:t>the following matrix by a 2x2 identity matrix</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8F941915-EADB-68E4-9088-35795DA2842C}"/>
              </a:ext>
            </a:extLst>
          </p:cNvPr>
          <p:cNvPicPr>
            <a:picLocks noChangeAspect="1"/>
          </p:cNvPicPr>
          <p:nvPr/>
        </p:nvPicPr>
        <p:blipFill>
          <a:blip r:embed="rId4"/>
          <a:stretch>
            <a:fillRect/>
          </a:stretch>
        </p:blipFill>
        <p:spPr>
          <a:xfrm>
            <a:off x="2651068" y="3276214"/>
            <a:ext cx="2662888" cy="2502714"/>
          </a:xfrm>
          <a:prstGeom prst="rect">
            <a:avLst/>
          </a:prstGeom>
        </p:spPr>
      </p:pic>
    </p:spTree>
    <p:extLst>
      <p:ext uri="{BB962C8B-B14F-4D97-AF65-F5344CB8AC3E}">
        <p14:creationId xmlns:p14="http://schemas.microsoft.com/office/powerpoint/2010/main" val="19417396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4CD64-5C97-97F2-AF16-81AE4AC0D15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90A7401-F183-8E8A-EE49-96B9199B199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E902737-F552-6DB6-E91E-4177F9021AE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F6B65C2-8697-8968-6A30-20EE3750938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8BB209E-71C4-B92B-0A0E-2592CCC649C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94CD318-CB3F-2514-5008-D0FD4C8795D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458A298-E36B-98C2-C856-B486C3AFCB5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D465EFD-D3C0-BB6A-BFD8-CBF66DE5D7F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30CEB5BB-57CC-9A87-183D-F4AEE08CA6C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BA8148A1-87E8-3F83-8BDB-41D599BA6CA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THE IDENTITY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E5B142DB-B657-A65E-2D1E-1B91D7E68EB8}"/>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F6E71C96-32F5-ABED-7602-2BA09C45A4F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D8C1A06A-63B5-1A38-C88C-67D4140E04C1}"/>
              </a:ext>
            </a:extLst>
          </p:cNvPr>
          <p:cNvSpPr txBox="1"/>
          <p:nvPr/>
        </p:nvSpPr>
        <p:spPr>
          <a:xfrm>
            <a:off x="2259920" y="2578272"/>
            <a:ext cx="12583885" cy="833818"/>
          </a:xfrm>
          <a:prstGeom prst="rect">
            <a:avLst/>
          </a:prstGeom>
          <a:noFill/>
        </p:spPr>
        <p:txBody>
          <a:bodyPr wrap="square">
            <a:spAutoFit/>
          </a:bodyPr>
          <a:lstStyle/>
          <a:p>
            <a:pPr>
              <a:lnSpc>
                <a:spcPct val="150000"/>
              </a:lnSpc>
              <a:spcAft>
                <a:spcPts val="1000"/>
              </a:spcAft>
              <a:buNone/>
            </a:pPr>
            <a:r>
              <a:rPr lang="en-AU" sz="3600" dirty="0">
                <a:effectLst/>
                <a:latin typeface="Arial" panose="020B0604020202020204" pitchFamily="34" charset="0"/>
                <a:ea typeface="Times New Roman" panose="02020603050405020304" pitchFamily="18" charset="0"/>
                <a:cs typeface="Times New Roman" panose="02020603050405020304" pitchFamily="18" charset="0"/>
              </a:rPr>
              <a:t>What happens if you multiply an identity matrix by itself?</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511759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067CB-ABE9-3434-F964-C5CC9575328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AD86533-FF59-0AA3-9AE0-4A6E67335D1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ED99ED3-2702-08E2-C0DE-2D4078947E0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75F83BB-2984-D01D-66DB-B09FA0A6DDB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F919831-0E43-E9A4-FF70-788229247B8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4BA7A6C7-4397-F335-A13F-250D463143CC}"/>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FFACCC6A-34C0-100D-583B-C573D637D4A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8F8A61C7-B9F5-EE8F-AF8A-E6343980A41D}"/>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from page 38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B754CC92-74A1-64A8-1760-566CD53E5078}"/>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1A4AFC60-DA95-2CD9-702D-FD21B349C1E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A186148-4BFC-329B-2861-33888DBB61D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57323A63-A26F-29F3-C837-376E280CBD7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DABA13FC-9C78-061A-2E20-B28467F6F33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THE IDENTITY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6578050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FA7EF-C44E-A4D2-8DF3-55447187BD7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F038307-C340-E3E3-14C4-F23B97D7A36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C4B3B53-5CB5-5524-6CC7-57B49EFC88D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B7E75C2-74DC-814B-E8C6-9C933099C16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7BFF606-4CE4-9EE8-CA4C-DA53F3B9594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0D8C53A-632E-0365-C831-DB84057D115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9DF90E0-BC57-9FA9-EB55-D703A704AD9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913A9BC-10A8-7E18-3089-B2742374347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39</a:t>
            </a:r>
          </a:p>
        </p:txBody>
      </p:sp>
      <p:sp>
        <p:nvSpPr>
          <p:cNvPr id="17" name="Freeform 5">
            <a:extLst>
              <a:ext uri="{FF2B5EF4-FFF2-40B4-BE49-F238E27FC236}">
                <a16:creationId xmlns:a16="http://schemas.microsoft.com/office/drawing/2014/main" id="{CEA6DDF0-D208-39E6-1A17-78DE3445831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D233575B-7A7C-D400-4B2E-8A5A8F6DE34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NETWORKS AND THE ADJACENCY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Graphic 1" descr="Connections outline">
            <a:extLst>
              <a:ext uri="{FF2B5EF4-FFF2-40B4-BE49-F238E27FC236}">
                <a16:creationId xmlns:a16="http://schemas.microsoft.com/office/drawing/2014/main" id="{50027949-593A-41C8-4007-B6378FAAD1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908085" y="1808077"/>
            <a:ext cx="2084515" cy="2084515"/>
          </a:xfrm>
          <a:prstGeom prst="rect">
            <a:avLst/>
          </a:prstGeom>
        </p:spPr>
      </p:pic>
      <p:pic>
        <p:nvPicPr>
          <p:cNvPr id="7" name="Picture 6">
            <a:extLst>
              <a:ext uri="{FF2B5EF4-FFF2-40B4-BE49-F238E27FC236}">
                <a16:creationId xmlns:a16="http://schemas.microsoft.com/office/drawing/2014/main" id="{DAD1119C-3A18-BC11-81A1-C0C9CBC9BB8B}"/>
              </a:ext>
            </a:extLst>
          </p:cNvPr>
          <p:cNvPicPr>
            <a:picLocks noChangeAspect="1"/>
          </p:cNvPicPr>
          <p:nvPr/>
        </p:nvPicPr>
        <p:blipFill>
          <a:blip r:embed="rId5"/>
          <a:stretch>
            <a:fillRect/>
          </a:stretch>
        </p:blipFill>
        <p:spPr>
          <a:xfrm>
            <a:off x="13948200" y="4748169"/>
            <a:ext cx="4004283" cy="4004283"/>
          </a:xfrm>
          <a:prstGeom prst="rect">
            <a:avLst/>
          </a:prstGeom>
        </p:spPr>
      </p:pic>
      <p:sp>
        <p:nvSpPr>
          <p:cNvPr id="12" name="TextBox 11">
            <a:extLst>
              <a:ext uri="{FF2B5EF4-FFF2-40B4-BE49-F238E27FC236}">
                <a16:creationId xmlns:a16="http://schemas.microsoft.com/office/drawing/2014/main" id="{6C9FDDF9-1F73-0B58-99F9-DC59D645FF9B}"/>
              </a:ext>
            </a:extLst>
          </p:cNvPr>
          <p:cNvSpPr txBox="1"/>
          <p:nvPr/>
        </p:nvSpPr>
        <p:spPr>
          <a:xfrm>
            <a:off x="2438400" y="1808077"/>
            <a:ext cx="12268200" cy="1664815"/>
          </a:xfrm>
          <a:prstGeom prst="rect">
            <a:avLst/>
          </a:prstGeom>
          <a:noFill/>
        </p:spPr>
        <p:txBody>
          <a:bodyPr wrap="square">
            <a:spAutoFit/>
          </a:bodyPr>
          <a:lstStyle/>
          <a:p>
            <a:pPr>
              <a:lnSpc>
                <a:spcPct val="150000"/>
              </a:lnSpc>
            </a:pPr>
            <a:r>
              <a:rPr lang="en-AU" sz="3600" dirty="0">
                <a:effectLst/>
                <a:latin typeface="Arial" panose="020B0604020202020204" pitchFamily="34" charset="0"/>
                <a:ea typeface="MS Mincho" panose="02020609040205080304" pitchFamily="49" charset="-128"/>
              </a:rPr>
              <a:t>A </a:t>
            </a:r>
            <a:r>
              <a:rPr lang="en-AU" sz="3600" b="1" dirty="0">
                <a:effectLst/>
                <a:latin typeface="Arial" panose="020B0604020202020204" pitchFamily="34" charset="0"/>
                <a:ea typeface="MS Mincho" panose="02020609040205080304" pitchFamily="49" charset="-128"/>
              </a:rPr>
              <a:t>network</a:t>
            </a:r>
            <a:r>
              <a:rPr lang="en-AU" sz="3600" dirty="0">
                <a:effectLst/>
                <a:latin typeface="Arial" panose="020B0604020202020204" pitchFamily="34" charset="0"/>
                <a:ea typeface="MS Mincho" panose="02020609040205080304" pitchFamily="49" charset="-128"/>
              </a:rPr>
              <a:t> is a diagram made up of nodes (or vertices) and edges (or lines) that connect them. </a:t>
            </a:r>
            <a:endParaRPr lang="en-US" sz="3600" dirty="0"/>
          </a:p>
        </p:txBody>
      </p:sp>
      <p:sp>
        <p:nvSpPr>
          <p:cNvPr id="19" name="TextBox 18">
            <a:extLst>
              <a:ext uri="{FF2B5EF4-FFF2-40B4-BE49-F238E27FC236}">
                <a16:creationId xmlns:a16="http://schemas.microsoft.com/office/drawing/2014/main" id="{133E3284-0C67-F3C6-A9AB-564D3CCCD9FF}"/>
              </a:ext>
            </a:extLst>
          </p:cNvPr>
          <p:cNvSpPr txBox="1"/>
          <p:nvPr/>
        </p:nvSpPr>
        <p:spPr>
          <a:xfrm>
            <a:off x="2492021" y="4902256"/>
            <a:ext cx="12268200" cy="3326808"/>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MS Mincho" panose="02020609040205080304" pitchFamily="49" charset="-128"/>
                <a:cs typeface="Times New Roman" panose="02020603050405020304" pitchFamily="18" charset="0"/>
              </a:rPr>
              <a:t> </a:t>
            </a:r>
            <a:r>
              <a:rPr lang="en-AU" sz="3600" dirty="0">
                <a:effectLst/>
                <a:latin typeface="Arial" panose="020B0604020202020204" pitchFamily="34" charset="0"/>
                <a:ea typeface="Times New Roman" panose="02020603050405020304" pitchFamily="18" charset="0"/>
                <a:cs typeface="Times New Roman" panose="02020603050405020304" pitchFamily="18" charset="0"/>
              </a:rPr>
              <a:t>A </a:t>
            </a:r>
            <a:r>
              <a:rPr lang="en-AU" sz="3600" b="1" dirty="0">
                <a:effectLst/>
                <a:latin typeface="Arial" panose="020B0604020202020204" pitchFamily="34" charset="0"/>
                <a:ea typeface="Times New Roman" panose="02020603050405020304" pitchFamily="18" charset="0"/>
                <a:cs typeface="Times New Roman" panose="02020603050405020304" pitchFamily="18" charset="0"/>
              </a:rPr>
              <a:t>graph </a:t>
            </a:r>
            <a:r>
              <a:rPr lang="en-AU" sz="3600" dirty="0">
                <a:effectLst/>
                <a:latin typeface="Arial" panose="020B0604020202020204" pitchFamily="34" charset="0"/>
                <a:ea typeface="Times New Roman" panose="02020603050405020304" pitchFamily="18" charset="0"/>
                <a:cs typeface="Times New Roman" panose="02020603050405020304" pitchFamily="18" charset="0"/>
              </a:rPr>
              <a:t>can be used to represent a network. </a:t>
            </a:r>
          </a:p>
          <a:p>
            <a:pPr>
              <a:lnSpc>
                <a:spcPct val="150000"/>
              </a:lnSpc>
              <a:buNone/>
            </a:pPr>
            <a:r>
              <a:rPr lang="en-AU" sz="3600" i="1" dirty="0">
                <a:solidFill>
                  <a:srgbClr val="28466A"/>
                </a:solidFill>
                <a:effectLst/>
                <a:latin typeface="Arial" panose="020B0604020202020204" pitchFamily="34" charset="0"/>
                <a:ea typeface="Times New Roman" panose="02020603050405020304" pitchFamily="18" charset="0"/>
                <a:cs typeface="Times New Roman" panose="02020603050405020304" pitchFamily="18" charset="0"/>
              </a:rPr>
              <a:t>For this example:</a:t>
            </a:r>
          </a:p>
          <a:p>
            <a:pPr>
              <a:lnSpc>
                <a:spcPct val="150000"/>
              </a:lnSpc>
              <a:buNone/>
            </a:pPr>
            <a:r>
              <a:rPr lang="en-AU" sz="3600" i="1" dirty="0">
                <a:solidFill>
                  <a:srgbClr val="28466A"/>
                </a:solidFill>
                <a:effectLst/>
                <a:latin typeface="Arial" panose="020B0604020202020204" pitchFamily="34" charset="0"/>
                <a:ea typeface="Times New Roman" panose="02020603050405020304" pitchFamily="18" charset="0"/>
                <a:cs typeface="Times New Roman" panose="02020603050405020304" pitchFamily="18" charset="0"/>
              </a:rPr>
              <a:t>The circles containing the letters are the </a:t>
            </a:r>
            <a:r>
              <a:rPr lang="en-AU" sz="3600" b="1" i="1" dirty="0">
                <a:solidFill>
                  <a:srgbClr val="28466A"/>
                </a:solidFill>
                <a:effectLst/>
                <a:latin typeface="Arial" panose="020B0604020202020204" pitchFamily="34" charset="0"/>
                <a:ea typeface="Times New Roman" panose="02020603050405020304" pitchFamily="18" charset="0"/>
                <a:cs typeface="Times New Roman" panose="02020603050405020304" pitchFamily="18" charset="0"/>
              </a:rPr>
              <a:t>nodes/vertices</a:t>
            </a:r>
            <a:r>
              <a:rPr lang="en-AU" sz="3600" i="1" dirty="0">
                <a:solidFill>
                  <a:srgbClr val="28466A"/>
                </a:solidFill>
                <a:effectLst/>
                <a:latin typeface="Arial" panose="020B0604020202020204" pitchFamily="34" charset="0"/>
                <a:ea typeface="Times New Roman" panose="02020603050405020304" pitchFamily="18" charset="0"/>
                <a:cs typeface="Times New Roman" panose="02020603050405020304" pitchFamily="18" charset="0"/>
              </a:rPr>
              <a:t>. The lines that join the letters are the </a:t>
            </a:r>
            <a:r>
              <a:rPr lang="en-AU" sz="3600" b="1" i="1" dirty="0">
                <a:solidFill>
                  <a:srgbClr val="28466A"/>
                </a:solidFill>
                <a:effectLst/>
                <a:latin typeface="Arial" panose="020B0604020202020204" pitchFamily="34" charset="0"/>
                <a:ea typeface="Times New Roman" panose="02020603050405020304" pitchFamily="18" charset="0"/>
                <a:cs typeface="Times New Roman" panose="02020603050405020304" pitchFamily="18" charset="0"/>
              </a:rPr>
              <a:t>edges</a:t>
            </a:r>
            <a:r>
              <a:rPr lang="en-AU" sz="3600" i="1" dirty="0">
                <a:solidFill>
                  <a:srgbClr val="28466A"/>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AU" sz="3600" i="1" dirty="0">
              <a:solidFill>
                <a:srgbClr val="28466A"/>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369593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E7BC1-F1F1-0A73-4525-6D5A2710F88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E461386-1361-66CF-EA2F-5B74B3A1504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79113C2-E40A-A916-F8C9-1EEADA7AB8B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F3D35AF-A206-5E53-BF2B-2213C77B688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E8EEA0A-5320-894E-E71D-B5928DA05D9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22561CC-752B-C104-0B86-EC1135B6C3B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5A2FC4C-2697-E5E0-D41C-9B4BE32F639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64F29ED-FF6D-A3ED-6D30-19CA31F0A00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39</a:t>
            </a:r>
          </a:p>
        </p:txBody>
      </p:sp>
      <p:sp>
        <p:nvSpPr>
          <p:cNvPr id="17" name="Freeform 5">
            <a:extLst>
              <a:ext uri="{FF2B5EF4-FFF2-40B4-BE49-F238E27FC236}">
                <a16:creationId xmlns:a16="http://schemas.microsoft.com/office/drawing/2014/main" id="{9779182D-34BD-1DD4-F9F6-65DA2C1234B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D281593C-1B8B-DA85-264F-81D7C80C4A2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NETWORKS AND THE ADJACENCY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AAC45BF2-8302-17F7-EAF3-D95762163757}"/>
              </a:ext>
            </a:extLst>
          </p:cNvPr>
          <p:cNvPicPr>
            <a:picLocks noChangeAspect="1"/>
          </p:cNvPicPr>
          <p:nvPr/>
        </p:nvPicPr>
        <p:blipFill>
          <a:blip r:embed="rId3"/>
          <a:stretch>
            <a:fillRect/>
          </a:stretch>
        </p:blipFill>
        <p:spPr>
          <a:xfrm>
            <a:off x="4123788" y="5071169"/>
            <a:ext cx="4004283" cy="4004283"/>
          </a:xfrm>
          <a:prstGeom prst="rect">
            <a:avLst/>
          </a:prstGeom>
        </p:spPr>
      </p:pic>
      <p:sp>
        <p:nvSpPr>
          <p:cNvPr id="11" name="TextBox 10">
            <a:extLst>
              <a:ext uri="{FF2B5EF4-FFF2-40B4-BE49-F238E27FC236}">
                <a16:creationId xmlns:a16="http://schemas.microsoft.com/office/drawing/2014/main" id="{AE747062-F242-0F8F-784E-96945451F8AD}"/>
              </a:ext>
            </a:extLst>
          </p:cNvPr>
          <p:cNvSpPr txBox="1"/>
          <p:nvPr/>
        </p:nvSpPr>
        <p:spPr>
          <a:xfrm>
            <a:off x="2531430" y="1673691"/>
            <a:ext cx="14613569" cy="2482603"/>
          </a:xfrm>
          <a:prstGeom prst="rect">
            <a:avLst/>
          </a:prstGeom>
          <a:noFill/>
        </p:spPr>
        <p:txBody>
          <a:bodyPr wrap="square">
            <a:spAutoFit/>
          </a:bodyPr>
          <a:lstStyle/>
          <a:p>
            <a:pPr>
              <a:lnSpc>
                <a:spcPct val="150000"/>
              </a:lnSpc>
              <a:spcAft>
                <a:spcPts val="1000"/>
              </a:spcAft>
              <a:buNone/>
            </a:pPr>
            <a:r>
              <a:rPr lang="en-AU" sz="3600" dirty="0">
                <a:effectLst/>
                <a:latin typeface="Arial" panose="020B0604020202020204" pitchFamily="34" charset="0"/>
                <a:ea typeface="MS Mincho" panose="02020609040205080304" pitchFamily="49" charset="-128"/>
                <a:cs typeface="Arial" panose="020B0604020202020204" pitchFamily="34" charset="0"/>
              </a:rPr>
              <a:t>An </a:t>
            </a:r>
            <a:r>
              <a:rPr lang="en-AU" sz="3600" b="1" dirty="0">
                <a:effectLst/>
                <a:latin typeface="Arial" panose="020B0604020202020204" pitchFamily="34" charset="0"/>
                <a:ea typeface="MS Mincho" panose="02020609040205080304" pitchFamily="49" charset="-128"/>
                <a:cs typeface="Arial" panose="020B0604020202020204" pitchFamily="34" charset="0"/>
              </a:rPr>
              <a:t>adjacency matrix </a:t>
            </a:r>
            <a:r>
              <a:rPr lang="en-AU" sz="3600" dirty="0">
                <a:effectLst/>
                <a:latin typeface="Arial" panose="020B0604020202020204" pitchFamily="34" charset="0"/>
                <a:ea typeface="MS Mincho" panose="02020609040205080304" pitchFamily="49" charset="-128"/>
                <a:cs typeface="Arial" panose="020B0604020202020204" pitchFamily="34" charset="0"/>
              </a:rPr>
              <a:t>is a way of representing a network using a matrix. It shows which nodes are connected — and how many direct links there are between them.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3" name="Picture 12">
            <a:extLst>
              <a:ext uri="{FF2B5EF4-FFF2-40B4-BE49-F238E27FC236}">
                <a16:creationId xmlns:a16="http://schemas.microsoft.com/office/drawing/2014/main" id="{13A9CB16-B8A7-A483-8C1F-CEBFB1DD4B06}"/>
              </a:ext>
            </a:extLst>
          </p:cNvPr>
          <p:cNvPicPr>
            <a:picLocks noChangeAspect="1"/>
          </p:cNvPicPr>
          <p:nvPr/>
        </p:nvPicPr>
        <p:blipFill>
          <a:blip r:embed="rId4"/>
          <a:stretch>
            <a:fillRect/>
          </a:stretch>
        </p:blipFill>
        <p:spPr>
          <a:xfrm>
            <a:off x="10287000" y="5147328"/>
            <a:ext cx="4362956" cy="3928124"/>
          </a:xfrm>
          <a:prstGeom prst="rect">
            <a:avLst/>
          </a:prstGeom>
        </p:spPr>
      </p:pic>
      <p:sp>
        <p:nvSpPr>
          <p:cNvPr id="15" name="Right Arrow 14">
            <a:extLst>
              <a:ext uri="{FF2B5EF4-FFF2-40B4-BE49-F238E27FC236}">
                <a16:creationId xmlns:a16="http://schemas.microsoft.com/office/drawing/2014/main" id="{89DFE87A-0244-2471-47AF-3009A40AEB37}"/>
              </a:ext>
            </a:extLst>
          </p:cNvPr>
          <p:cNvSpPr/>
          <p:nvPr/>
        </p:nvSpPr>
        <p:spPr>
          <a:xfrm>
            <a:off x="8269347" y="7073310"/>
            <a:ext cx="1456214" cy="3561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271722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6D5D9-0DCF-4351-3A31-C82F237F1B9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4016E27-C221-679B-FE02-4E82BBDAEC6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8F2447C-1160-118F-CE0C-639329CFBBC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20399F2-DD2E-55CB-4625-3625D111018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A01F8CB-5185-F525-1A44-61F829CAE63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BF6B62B-0122-C6D3-3AE5-1D2F5F96932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2556B32-DBCE-B1A7-F5FA-7F333872246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01410CC-51B8-71A4-4FA0-244D8CC7292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39</a:t>
            </a:r>
          </a:p>
        </p:txBody>
      </p:sp>
      <p:sp>
        <p:nvSpPr>
          <p:cNvPr id="17" name="Freeform 5">
            <a:extLst>
              <a:ext uri="{FF2B5EF4-FFF2-40B4-BE49-F238E27FC236}">
                <a16:creationId xmlns:a16="http://schemas.microsoft.com/office/drawing/2014/main" id="{379A2773-DE96-CF65-C0F1-AAF807ABABB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33D27739-23C0-3A67-8C00-5048FF272BB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NETWORKS AND THE ADJACENCY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3A3802BD-630D-F989-CF60-D5845D2A9472}"/>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FA55B3EA-3D4D-A922-1803-315E0B55A93A}"/>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97C60808-CE35-BB5D-3B7B-BDF4D2AFB82B}"/>
              </a:ext>
            </a:extLst>
          </p:cNvPr>
          <p:cNvSpPr txBox="1"/>
          <p:nvPr/>
        </p:nvSpPr>
        <p:spPr>
          <a:xfrm>
            <a:off x="2217976" y="2988609"/>
            <a:ext cx="10972800" cy="646331"/>
          </a:xfrm>
          <a:prstGeom prst="rect">
            <a:avLst/>
          </a:prstGeom>
          <a:noFill/>
        </p:spPr>
        <p:txBody>
          <a:bodyPr wrap="square">
            <a:spAutoFit/>
          </a:bodyPr>
          <a:lstStyle/>
          <a:p>
            <a:r>
              <a:rPr lang="en-AU" sz="3600" b="1" u="sng" dirty="0">
                <a:solidFill>
                  <a:srgbClr val="FF0000"/>
                </a:solidFill>
                <a:effectLst/>
                <a:latin typeface="Arial" panose="020B0604020202020204" pitchFamily="34" charset="0"/>
                <a:ea typeface="Times New Roman" panose="02020603050405020304" pitchFamily="18" charset="0"/>
              </a:rPr>
              <a:t>1.</a:t>
            </a:r>
            <a:r>
              <a:rPr lang="en-AU" sz="3600" dirty="0">
                <a:solidFill>
                  <a:srgbClr val="000000"/>
                </a:solidFill>
                <a:effectLst/>
                <a:latin typeface="Arial" panose="020B0604020202020204" pitchFamily="34" charset="0"/>
                <a:ea typeface="Times New Roman" panose="02020603050405020304" pitchFamily="18" charset="0"/>
              </a:rPr>
              <a:t> Draw a graph to represent this adjacency matrix:</a:t>
            </a:r>
            <a:r>
              <a:rPr lang="en-AU" sz="3600" dirty="0">
                <a:effectLst/>
              </a:rPr>
              <a:t> </a:t>
            </a:r>
            <a:endParaRPr lang="en-US" sz="3600" dirty="0"/>
          </a:p>
        </p:txBody>
      </p:sp>
      <p:pic>
        <p:nvPicPr>
          <p:cNvPr id="19" name="Picture 18">
            <a:extLst>
              <a:ext uri="{FF2B5EF4-FFF2-40B4-BE49-F238E27FC236}">
                <a16:creationId xmlns:a16="http://schemas.microsoft.com/office/drawing/2014/main" id="{71BC9313-2EFC-61A1-4352-256C754CF149}"/>
              </a:ext>
            </a:extLst>
          </p:cNvPr>
          <p:cNvPicPr>
            <a:picLocks noChangeAspect="1"/>
          </p:cNvPicPr>
          <p:nvPr/>
        </p:nvPicPr>
        <p:blipFill>
          <a:blip r:embed="rId4"/>
          <a:stretch>
            <a:fillRect/>
          </a:stretch>
        </p:blipFill>
        <p:spPr>
          <a:xfrm>
            <a:off x="2947099" y="3978570"/>
            <a:ext cx="3750580" cy="3222329"/>
          </a:xfrm>
          <a:prstGeom prst="rect">
            <a:avLst/>
          </a:prstGeom>
        </p:spPr>
      </p:pic>
    </p:spTree>
    <p:extLst>
      <p:ext uri="{BB962C8B-B14F-4D97-AF65-F5344CB8AC3E}">
        <p14:creationId xmlns:p14="http://schemas.microsoft.com/office/powerpoint/2010/main" val="127081050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32C14-E578-E06A-A8D9-AD55809201D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5BD8A72-B8D7-90AE-49EE-11BA3B62AEA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43C2B7B-09B7-AB05-1033-A3C61F550FF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623079F-55EF-45C1-E192-0F00FD3BB16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1A3EEEC-E946-7E5F-C8D6-0DC989366A3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99B7477-D4FA-C15A-5D51-24864E28D25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EBC59FF-41D4-B0C0-5615-004B93745F6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48DA3AA-512B-29B9-3F73-63EDE8E744D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39</a:t>
            </a:r>
          </a:p>
        </p:txBody>
      </p:sp>
      <p:sp>
        <p:nvSpPr>
          <p:cNvPr id="17" name="Freeform 5">
            <a:extLst>
              <a:ext uri="{FF2B5EF4-FFF2-40B4-BE49-F238E27FC236}">
                <a16:creationId xmlns:a16="http://schemas.microsoft.com/office/drawing/2014/main" id="{672655CE-A68A-236B-2878-5E6A149A2D0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395F7F7F-2473-F750-17FE-3908F7300FE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NETWORKS AND THE ADJACENCY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F6CD87C9-247E-8494-4F12-7428E010E59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EFB1D97B-11CD-BE6F-F371-07A18BE6769E}"/>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42FB3DA5-0A19-1D1A-6CE7-04EA38EDE0B3}"/>
              </a:ext>
            </a:extLst>
          </p:cNvPr>
          <p:cNvSpPr txBox="1"/>
          <p:nvPr/>
        </p:nvSpPr>
        <p:spPr>
          <a:xfrm>
            <a:off x="2217976" y="2183351"/>
            <a:ext cx="11734800" cy="4657557"/>
          </a:xfrm>
          <a:prstGeom prst="rect">
            <a:avLst/>
          </a:prstGeom>
          <a:noFill/>
        </p:spPr>
        <p:txBody>
          <a:bodyPr wrap="square">
            <a:spAutoFit/>
          </a:bodyPr>
          <a:lstStyle/>
          <a:p>
            <a:pPr>
              <a:lnSpc>
                <a:spcPct val="150000"/>
              </a:lnSpc>
              <a:spcAft>
                <a:spcPts val="1000"/>
              </a:spcAft>
              <a:buNone/>
            </a:pPr>
            <a:r>
              <a:rPr lang="en-AU" sz="3600" b="1" u="sng" dirty="0">
                <a:solidFill>
                  <a:srgbClr val="FF0000"/>
                </a:solidFill>
                <a:latin typeface="Arial" panose="020B0604020202020204" pitchFamily="34" charset="0"/>
                <a:ea typeface="Times New Roman" panose="02020603050405020304" pitchFamily="18" charset="0"/>
                <a:cs typeface="Arial" panose="020B0604020202020204" pitchFamily="34" charset="0"/>
              </a:rPr>
              <a:t>2.</a:t>
            </a:r>
            <a:r>
              <a:rPr lang="en-AU" sz="36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Write an adjacency matrix for this network:</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spcAft>
                <a:spcPts val="1000"/>
              </a:spcAft>
              <a:buFont typeface="Wingdings" pitchFamily="2" charset="2"/>
              <a:buChar char=""/>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Town A is connected to Town B and Town C</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spcAft>
                <a:spcPts val="1000"/>
              </a:spcAft>
              <a:buFont typeface="Wingdings" pitchFamily="2" charset="2"/>
              <a:buChar char=""/>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Town B is connected to A, C, and D</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spcAft>
                <a:spcPts val="1000"/>
              </a:spcAft>
              <a:buFont typeface="Wingdings" pitchFamily="2" charset="2"/>
              <a:buChar char=""/>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Town C is connected to A and B</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spcAft>
                <a:spcPts val="1000"/>
              </a:spcAft>
              <a:buFont typeface="Wingdings" pitchFamily="2" charset="2"/>
              <a:buChar char=""/>
              <a:tabLst>
                <a:tab pos="457200" algn="l"/>
              </a:tabLst>
            </a:pPr>
            <a:r>
              <a:rPr lang="en-AU" sz="3600" dirty="0">
                <a:effectLst/>
                <a:latin typeface="Arial" panose="020B0604020202020204" pitchFamily="34" charset="0"/>
                <a:ea typeface="MS Mincho" panose="02020609040205080304" pitchFamily="49" charset="-128"/>
                <a:cs typeface="Arial" panose="020B0604020202020204" pitchFamily="34" charset="0"/>
              </a:rPr>
              <a:t>Town D is connected to B</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9941967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12322-9A27-FD63-6572-C86C4318553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0285881-7B89-B15E-97F8-141C145CA9B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CB93B62-BF1A-B4F3-6945-9EA28178563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4FC8EC1-D65F-1146-892D-9C0EA1FD921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E318840-C306-BBAE-A3B3-1415B7AE67A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8BAB1E6-855F-5B3C-1BE7-F1E788610DE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F5D293C-0B9E-3C3D-A725-6C07F568CFF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FDB647E-BE1C-7496-6FFD-175CB967A79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40</a:t>
            </a:r>
          </a:p>
        </p:txBody>
      </p:sp>
      <p:sp>
        <p:nvSpPr>
          <p:cNvPr id="17" name="Freeform 5">
            <a:extLst>
              <a:ext uri="{FF2B5EF4-FFF2-40B4-BE49-F238E27FC236}">
                <a16:creationId xmlns:a16="http://schemas.microsoft.com/office/drawing/2014/main" id="{EE3537A5-94A8-7AE6-0357-6B2281C4053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3B8362D3-B224-C91B-1AEB-9B901461C6C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NETWORKS AND THE ADJACENCY MATRIX</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354D1113-FD64-B2E2-A24D-73040281F2BD}"/>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03FC4278-FE86-316F-31ED-EF64AF2FB55C}"/>
              </a:ext>
            </a:extLst>
          </p:cNvPr>
          <p:cNvSpPr txBox="1"/>
          <p:nvPr/>
        </p:nvSpPr>
        <p:spPr>
          <a:xfrm>
            <a:off x="2176101" y="9525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53BA3A9D-B1B3-1F3B-5F8D-5BED9CED93AE}"/>
              </a:ext>
            </a:extLst>
          </p:cNvPr>
          <p:cNvSpPr txBox="1"/>
          <p:nvPr/>
        </p:nvSpPr>
        <p:spPr>
          <a:xfrm>
            <a:off x="2362200" y="2222555"/>
            <a:ext cx="14630400" cy="3441840"/>
          </a:xfrm>
          <a:prstGeom prst="rect">
            <a:avLst/>
          </a:prstGeom>
          <a:noFill/>
        </p:spPr>
        <p:txBody>
          <a:bodyPr wrap="square">
            <a:spAutoFit/>
          </a:bodyPr>
          <a:lstStyle/>
          <a:p>
            <a:pPr>
              <a:lnSpc>
                <a:spcPct val="150000"/>
              </a:lnSpc>
              <a:spcAft>
                <a:spcPts val="1000"/>
              </a:spcAft>
              <a:buNone/>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3.</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Draw a graph to represent the following friendship network:</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Font typeface="Wingdings" pitchFamily="2" charset="2"/>
              <a:buChar char=""/>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Anthony, Benedict and Colin are all friends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Font typeface="Wingdings" pitchFamily="2" charset="2"/>
              <a:buChar char=""/>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Benedict is also friends with Daphne and Eloise</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spcAft>
                <a:spcPts val="1000"/>
              </a:spcAft>
              <a:buFont typeface="Wingdings" pitchFamily="2" charset="2"/>
              <a:buChar char=""/>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Colin is also friends with Eloise but doesn’t acknowledge Daphne </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2876230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1732</TotalTime>
  <Words>4665</Words>
  <Application>Microsoft Macintosh PowerPoint</Application>
  <PresentationFormat>Custom</PresentationFormat>
  <Paragraphs>982</Paragraphs>
  <Slides>104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104</vt:i4>
      </vt:variant>
    </vt:vector>
  </HeadingPairs>
  <TitlesOfParts>
    <vt:vector size="112" baseType="lpstr">
      <vt:lpstr>Arial</vt:lpstr>
      <vt:lpstr>Now</vt:lpstr>
      <vt:lpstr>Calibri</vt:lpstr>
      <vt:lpstr>Cambria Math</vt:lpstr>
      <vt:lpstr>Aptos</vt:lpstr>
      <vt:lpstr>Wingdings</vt:lpstr>
      <vt:lpstr>Calistoga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Workbook page</dc:title>
  <cp:lastModifiedBy>Jessica Bertram</cp:lastModifiedBy>
  <cp:revision>2</cp:revision>
  <dcterms:created xsi:type="dcterms:W3CDTF">2006-08-16T00:00:00Z</dcterms:created>
  <dcterms:modified xsi:type="dcterms:W3CDTF">2026-02-25T10:40:42Z</dcterms:modified>
  <dc:identifier>DAG45X4aSaM</dc:identifier>
</cp:coreProperties>
</file>